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20"/>
  </p:notesMasterIdLst>
  <p:sldIdLst>
    <p:sldId id="257" r:id="rId6"/>
    <p:sldId id="280" r:id="rId7"/>
    <p:sldId id="258" r:id="rId8"/>
    <p:sldId id="261" r:id="rId9"/>
    <p:sldId id="259" r:id="rId10"/>
    <p:sldId id="275" r:id="rId11"/>
    <p:sldId id="281" r:id="rId12"/>
    <p:sldId id="279" r:id="rId13"/>
    <p:sldId id="276" r:id="rId14"/>
    <p:sldId id="277" r:id="rId15"/>
    <p:sldId id="260" r:id="rId16"/>
    <p:sldId id="265" r:id="rId17"/>
    <p:sldId id="266" r:id="rId18"/>
    <p:sldId id="269" r:id="rId19"/>
  </p:sldIdLst>
  <p:sldSz cx="12192000" cy="6858000"/>
  <p:notesSz cx="6797675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98182-84B1-4317-A277-DBA1AA507F08}" v="608" dt="2023-06-22T09:04:21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Raye" userId="4a94b13f-76f4-4c1e-babf-1e81a42affe1" providerId="ADAL" clId="{55198182-84B1-4317-A277-DBA1AA507F08}"/>
    <pc:docChg chg="custSel modSld">
      <pc:chgData name="Richard Raye" userId="4a94b13f-76f4-4c1e-babf-1e81a42affe1" providerId="ADAL" clId="{55198182-84B1-4317-A277-DBA1AA507F08}" dt="2023-06-22T09:04:21.935" v="704" actId="115"/>
      <pc:docMkLst>
        <pc:docMk/>
      </pc:docMkLst>
      <pc:sldChg chg="modSp mod">
        <pc:chgData name="Richard Raye" userId="4a94b13f-76f4-4c1e-babf-1e81a42affe1" providerId="ADAL" clId="{55198182-84B1-4317-A277-DBA1AA507F08}" dt="2023-06-22T08:55:16.136" v="45" actId="20577"/>
        <pc:sldMkLst>
          <pc:docMk/>
          <pc:sldMk cId="1130176985" sldId="259"/>
        </pc:sldMkLst>
        <pc:spChg chg="mod">
          <ac:chgData name="Richard Raye" userId="4a94b13f-76f4-4c1e-babf-1e81a42affe1" providerId="ADAL" clId="{55198182-84B1-4317-A277-DBA1AA507F08}" dt="2023-06-22T08:55:16.136" v="45" actId="20577"/>
          <ac:spMkLst>
            <pc:docMk/>
            <pc:sldMk cId="1130176985" sldId="259"/>
            <ac:spMk id="2" creationId="{78811815-CC34-4E9A-AF2C-7915AA02A35E}"/>
          </ac:spMkLst>
        </pc:spChg>
      </pc:sldChg>
      <pc:sldChg chg="modSp mod">
        <pc:chgData name="Richard Raye" userId="4a94b13f-76f4-4c1e-babf-1e81a42affe1" providerId="ADAL" clId="{55198182-84B1-4317-A277-DBA1AA507F08}" dt="2023-06-22T08:54:57.430" v="31" actId="122"/>
        <pc:sldMkLst>
          <pc:docMk/>
          <pc:sldMk cId="2184374327" sldId="261"/>
        </pc:sldMkLst>
        <pc:spChg chg="mod">
          <ac:chgData name="Richard Raye" userId="4a94b13f-76f4-4c1e-babf-1e81a42affe1" providerId="ADAL" clId="{55198182-84B1-4317-A277-DBA1AA507F08}" dt="2023-06-22T08:54:57.430" v="31" actId="122"/>
          <ac:spMkLst>
            <pc:docMk/>
            <pc:sldMk cId="2184374327" sldId="261"/>
            <ac:spMk id="2" creationId="{8E6F170E-D7A9-439C-B98E-60B680DEFF7E}"/>
          </ac:spMkLst>
        </pc:spChg>
      </pc:sldChg>
      <pc:sldChg chg="modSp mod modAnim">
        <pc:chgData name="Richard Raye" userId="4a94b13f-76f4-4c1e-babf-1e81a42affe1" providerId="ADAL" clId="{55198182-84B1-4317-A277-DBA1AA507F08}" dt="2023-06-22T09:04:21.935" v="704" actId="115"/>
        <pc:sldMkLst>
          <pc:docMk/>
          <pc:sldMk cId="2837736658" sldId="269"/>
        </pc:sldMkLst>
        <pc:spChg chg="mod">
          <ac:chgData name="Richard Raye" userId="4a94b13f-76f4-4c1e-babf-1e81a42affe1" providerId="ADAL" clId="{55198182-84B1-4317-A277-DBA1AA507F08}" dt="2023-06-22T08:56:26.878" v="92" actId="207"/>
          <ac:spMkLst>
            <pc:docMk/>
            <pc:sldMk cId="2837736658" sldId="269"/>
            <ac:spMk id="2" creationId="{4BEE42CE-6BB2-4AAB-BB91-8A1184C39051}"/>
          </ac:spMkLst>
        </pc:spChg>
        <pc:spChg chg="mod">
          <ac:chgData name="Richard Raye" userId="4a94b13f-76f4-4c1e-babf-1e81a42affe1" providerId="ADAL" clId="{55198182-84B1-4317-A277-DBA1AA507F08}" dt="2023-06-22T09:04:21.935" v="704" actId="115"/>
          <ac:spMkLst>
            <pc:docMk/>
            <pc:sldMk cId="2837736658" sldId="269"/>
            <ac:spMk id="3" creationId="{8B9A3A62-64BA-4A1D-8203-2479439527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BECAD-1B99-4613-B79D-37DE05821FDD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1821F-5C51-4D03-814A-877EEBC7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19BC6-5706-4C80-B270-EFC6AB3899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5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7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6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1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6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5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66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4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7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6/22/2023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89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0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4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62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7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21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94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01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6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5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48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30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BE451C3-0FF4-47C4-B829-773ADF60F88C}" type="datetimeFigureOut">
              <a:rPr lang="en-US" smtClean="0">
                <a:solidFill>
                  <a:srgbClr val="B31166"/>
                </a:solidFill>
              </a:rPr>
              <a:pPr defTabSz="457200"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850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17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41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22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96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89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>
                <a:solidFill>
                  <a:srgbClr val="B31166"/>
                </a:solidFill>
              </a:rPr>
              <a:pPr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4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9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6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4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4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8F8044B-D09D-4FFA-B864-960F8FF58E9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A10DB2-A680-4255-B3A4-20B57F1D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9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2BE451C3-0FF4-47C4-B829-773ADF60F88C}" type="datetimeFigureOut">
              <a:rPr lang="en-US" smtClean="0">
                <a:solidFill>
                  <a:srgbClr val="B31166"/>
                </a:solidFill>
              </a:rPr>
              <a:pPr defTabSz="457200"/>
              <a:t>6/22/2023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9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893"/>
            <a:ext cx="12191999" cy="68618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3111" y="3424814"/>
            <a:ext cx="7065775" cy="622554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THURSDAY 22</a:t>
            </a:r>
            <a:r>
              <a:rPr lang="en-GB" sz="2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June 2023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844967" y="1065519"/>
            <a:ext cx="10302644" cy="681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160" y="5944827"/>
            <a:ext cx="1186080" cy="80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2" y="5953792"/>
            <a:ext cx="1186080" cy="80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2822" y="1065519"/>
            <a:ext cx="83863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introduction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A-LEVEL PHYSICAL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5C0B-D2D0-414A-88B0-37B63CFC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Revision Resources…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A7A5-423A-4D64-B086-DE841051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36" y="2343524"/>
            <a:ext cx="8825659" cy="3416300"/>
          </a:xfrm>
        </p:spPr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Below are example of mind maps created by one of the summer exam 2020 students who went on to achieve an A* grade.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D920FC-339F-46F9-91EB-E04B16EC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3276057"/>
            <a:ext cx="4580965" cy="34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4CAF650-A480-4559-ADD0-8C3D251A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31" y="3276057"/>
            <a:ext cx="4580965" cy="34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Assessment (20%)…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34" y="3028088"/>
            <a:ext cx="7275365" cy="3989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Boxing,  Diving, Netball, Trampolining,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Football, Equestrian, Rock Climbing, Volleyball, 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Athletics,  Gaelic Football, Rowing, Blind Cricket,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Badminton, Golf, Rugby (League/Union), Boccia, 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Basketball, Gymnastics, Sculling, Goal Ball, 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Camogie, Handball, Skiing, </a:t>
            </a:r>
            <a:r>
              <a:rPr lang="en-GB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Powerchair</a:t>
            </a: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Football, 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Canoeing, Hockey, Snowboarding, </a:t>
            </a:r>
            <a:r>
              <a:rPr lang="en-GB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Polybat</a:t>
            </a: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Cricket, Hurling, Squash, Table Cricket,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Cycling, Kayaking, Table Tennis, Wheelchair Basketball, 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Dance, Lacrosse, Tennis, Wheelchair Football, Wheelchair Rugby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84" y="3857263"/>
            <a:ext cx="3622766" cy="2722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6A0B6-0E76-4F68-A5AD-95201A2AE6C8}"/>
              </a:ext>
            </a:extLst>
          </p:cNvPr>
          <p:cNvSpPr txBox="1"/>
          <p:nvPr/>
        </p:nvSpPr>
        <p:spPr>
          <a:xfrm>
            <a:off x="449334" y="2352538"/>
            <a:ext cx="1125688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need to 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of the following practical activities to high club/district/county/national standard.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be playing your sport throughout the course to reach the highest possible level. </a:t>
            </a:r>
          </a:p>
        </p:txBody>
      </p:sp>
    </p:spTree>
    <p:extLst>
      <p:ext uri="{BB962C8B-B14F-4D97-AF65-F5344CB8AC3E}">
        <p14:creationId xmlns:p14="http://schemas.microsoft.com/office/powerpoint/2010/main" val="34167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3668"/>
            <a:ext cx="9001967" cy="70696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your sport/assessment criteria…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11" t="16492" r="35516" b="59489"/>
          <a:stretch/>
        </p:blipFill>
        <p:spPr>
          <a:xfrm>
            <a:off x="0" y="2384867"/>
            <a:ext cx="6251866" cy="2700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88" t="57434" r="33588" b="9854"/>
          <a:stretch/>
        </p:blipFill>
        <p:spPr>
          <a:xfrm>
            <a:off x="6177843" y="2384867"/>
            <a:ext cx="5800956" cy="32321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218414" y="2734491"/>
            <a:ext cx="2217220" cy="15572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1847" y="5790041"/>
            <a:ext cx="5508171" cy="8682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SEARCH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AQA A-Level PE </a:t>
            </a:r>
          </a:p>
          <a:p>
            <a:pPr marL="0" indent="0" algn="ctr">
              <a:buNone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http://filestore.aqa.org.uk/resources/pe/specifications/AQA-7582-SP-2016.PDF</a:t>
            </a:r>
          </a:p>
        </p:txBody>
      </p:sp>
    </p:spTree>
    <p:extLst>
      <p:ext uri="{BB962C8B-B14F-4D97-AF65-F5344CB8AC3E}">
        <p14:creationId xmlns:p14="http://schemas.microsoft.com/office/powerpoint/2010/main" val="33191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66" y="973668"/>
            <a:ext cx="9036801" cy="70696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your sport/assessment criteria…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015" t="16185" r="35291" b="9581"/>
          <a:stretch/>
        </p:blipFill>
        <p:spPr>
          <a:xfrm rot="5400000">
            <a:off x="1369787" y="1369057"/>
            <a:ext cx="4450080" cy="625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881" t="16669" r="33531" b="21150"/>
          <a:stretch/>
        </p:blipFill>
        <p:spPr>
          <a:xfrm>
            <a:off x="6776728" y="2394857"/>
            <a:ext cx="3945060" cy="423421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8918" y="2967318"/>
            <a:ext cx="6006353" cy="1882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66965" y="2904566"/>
            <a:ext cx="1192306" cy="32721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9508" y="2900085"/>
            <a:ext cx="2061292" cy="1479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42CE-6BB2-4AAB-BB91-8A1184C3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Ready for </a:t>
            </a:r>
            <a:r>
              <a:rPr lang="en-GB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A-Level PE </a:t>
            </a:r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Summer!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3A62-64BA-4A1D-8203-24794395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06" y="2281561"/>
            <a:ext cx="11185008" cy="4385569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below </a:t>
            </a:r>
            <a:r>
              <a:rPr lang="en-GB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Preparation tasks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due the day prior to your first A-Level PE lesson in September: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</a:t>
            </a: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Work- 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has been emailed to you by the 6</a:t>
            </a:r>
            <a:r>
              <a:rPr lang="en-GB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 Team &amp; myself.  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</a:t>
            </a: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 Practical Sports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refer to this PowerPoint &amp; the A-Level PE specification. 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Purchase A-Level PE Textbooks &amp; Revision Guide (if you want your own) on Amazon. 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12 Volunteering- 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the sports club/team you’d like to work with in 2023. 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Everlearner Account-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Log on to your Everlearner account and familiarise yourself with the website- you will receive an email from Everlearner.com to do this.  </a:t>
            </a:r>
          </a:p>
          <a:p>
            <a:pPr>
              <a:buFont typeface="+mj-lt"/>
              <a:buAutoNum type="arabicPeriod"/>
            </a:pPr>
            <a:endParaRPr lang="en-GB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GB" sz="1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email me (well in advance of your first September lesson) if you have any issues with the above tasks. 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 Structure &amp; Assessment…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927" y="3090422"/>
            <a:ext cx="2412275" cy="93181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Applied Anatomy &amp; Physiology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9926" y="5531061"/>
            <a:ext cx="2412275" cy="93181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Sport &amp; Society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929" y="4310742"/>
            <a:ext cx="2412275" cy="9318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Skill Acquisition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23385" y="3090421"/>
            <a:ext cx="2412275" cy="93181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Exercise Physiology and Biomechanics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23385" y="5531061"/>
            <a:ext cx="2412275" cy="93181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Sport in Society &amp; Technology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3385" y="4306387"/>
            <a:ext cx="2412275" cy="9318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Sports Psychology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765" y="2439511"/>
            <a:ext cx="23605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5090" y="2439511"/>
            <a:ext cx="226886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5702" y="2306341"/>
            <a:ext cx="5773783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paper is divided into 3 units.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end of each topic (within each unit) students will complete 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‘core’ assessment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(38/45 marks)-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include extended questions.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Scores will be compared to target grades to measure performance throughout the course &amp;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strengths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for improvement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Term 2 you will complete an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Autumn Assessment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similar format to core assessments.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March 2020 you will complete a formal ‘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Assessment’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(105 marks, 2 hours).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also be additional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assessments focusing on Extended Questions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29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 &amp; Coursework Structure &amp; Assessment…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37" y="2507706"/>
            <a:ext cx="8825659" cy="41717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 Assessment- Theory (70%):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1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 hour exam (105 marks)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2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 hour exam (105 marks)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35% and include MCQ, Short answer and Extended/Synoptic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Non-Exam Assessment- Practical</a:t>
            </a:r>
            <a:r>
              <a:rPr lang="en-GB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(30%)</a:t>
            </a:r>
            <a:endParaRPr lang="en-GB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Performer or Coach in 1 activity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assessment areas and tactics/strategies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analysis of performance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 yourself or another performer (4,000+ word written document)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– corrective measures/links to theory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716C6-8C63-41F6-9B7B-0E44C303C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7" t="8840" r="40244" b="17971"/>
          <a:stretch/>
        </p:blipFill>
        <p:spPr>
          <a:xfrm>
            <a:off x="7981121" y="2326125"/>
            <a:ext cx="4067423" cy="39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170E-D7A9-439C-B98E-60B680DE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8" y="826334"/>
            <a:ext cx="9288155" cy="854299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 of Success! </a:t>
            </a:r>
            <a:b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A-Level PE Examination Results 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Summer 2022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E7DDAF-22B1-4F9B-95E0-9B0EC20EAB81}"/>
              </a:ext>
            </a:extLst>
          </p:cNvPr>
          <p:cNvGraphicFramePr/>
          <p:nvPr/>
        </p:nvGraphicFramePr>
        <p:xfrm>
          <a:off x="493548" y="3032615"/>
          <a:ext cx="6480001" cy="14152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1547">
                  <a:extLst>
                    <a:ext uri="{9D8B030D-6E8A-4147-A177-3AD203B41FA5}">
                      <a16:colId xmlns:a16="http://schemas.microsoft.com/office/drawing/2014/main" val="757710067"/>
                    </a:ext>
                  </a:extLst>
                </a:gridCol>
                <a:gridCol w="1291547">
                  <a:extLst>
                    <a:ext uri="{9D8B030D-6E8A-4147-A177-3AD203B41FA5}">
                      <a16:colId xmlns:a16="http://schemas.microsoft.com/office/drawing/2014/main" val="1606313542"/>
                    </a:ext>
                  </a:extLst>
                </a:gridCol>
                <a:gridCol w="1298969">
                  <a:extLst>
                    <a:ext uri="{9D8B030D-6E8A-4147-A177-3AD203B41FA5}">
                      <a16:colId xmlns:a16="http://schemas.microsoft.com/office/drawing/2014/main" val="3136719238"/>
                    </a:ext>
                  </a:extLst>
                </a:gridCol>
                <a:gridCol w="1298969">
                  <a:extLst>
                    <a:ext uri="{9D8B030D-6E8A-4147-A177-3AD203B41FA5}">
                      <a16:colId xmlns:a16="http://schemas.microsoft.com/office/drawing/2014/main" val="1190096840"/>
                    </a:ext>
                  </a:extLst>
                </a:gridCol>
                <a:gridCol w="1298969">
                  <a:extLst>
                    <a:ext uri="{9D8B030D-6E8A-4147-A177-3AD203B41FA5}">
                      <a16:colId xmlns:a16="http://schemas.microsoft.com/office/drawing/2014/main" val="3198856126"/>
                    </a:ext>
                  </a:extLst>
                </a:gridCol>
              </a:tblGrid>
              <a:tr h="36265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A*</a:t>
                      </a:r>
                      <a:endParaRPr lang="en-GB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A</a:t>
                      </a:r>
                      <a:endParaRPr lang="en-GB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B</a:t>
                      </a:r>
                      <a:endParaRPr lang="en-GB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C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D</a:t>
                      </a:r>
                      <a:endParaRPr lang="en-GB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5563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Evelyn Westhrop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Amelia Jessop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Oscar Mulligan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 Clarke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Tom Dunk</a:t>
                      </a: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1861685110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Jamie Sturrock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Jack Hatfield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3128099509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Daniel Green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3516023203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Lee Dapkus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2036194609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Cormac Austin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361040083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3A8ED4-1EA6-4240-8B3E-9E0953B9C253}"/>
              </a:ext>
            </a:extLst>
          </p:cNvPr>
          <p:cNvGraphicFramePr>
            <a:graphicFrameLocks noGrp="1"/>
          </p:cNvGraphicFramePr>
          <p:nvPr/>
        </p:nvGraphicFramePr>
        <p:xfrm>
          <a:off x="7418747" y="2716834"/>
          <a:ext cx="1872629" cy="24275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4039">
                  <a:extLst>
                    <a:ext uri="{9D8B030D-6E8A-4147-A177-3AD203B41FA5}">
                      <a16:colId xmlns:a16="http://schemas.microsoft.com/office/drawing/2014/main" val="3553406655"/>
                    </a:ext>
                  </a:extLst>
                </a:gridCol>
                <a:gridCol w="462149">
                  <a:extLst>
                    <a:ext uri="{9D8B030D-6E8A-4147-A177-3AD203B41FA5}">
                      <a16:colId xmlns:a16="http://schemas.microsoft.com/office/drawing/2014/main" val="2178802804"/>
                    </a:ext>
                  </a:extLst>
                </a:gridCol>
                <a:gridCol w="706441">
                  <a:extLst>
                    <a:ext uri="{9D8B030D-6E8A-4147-A177-3AD203B41FA5}">
                      <a16:colId xmlns:a16="http://schemas.microsoft.com/office/drawing/2014/main" val="1933036336"/>
                    </a:ext>
                  </a:extLst>
                </a:gridCol>
              </a:tblGrid>
              <a:tr h="3407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Students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406259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152752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1671813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47346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560725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830014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6528200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A*-A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from 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418351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A*-B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from 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4441616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A*-C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from 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92250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A*-D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from 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71351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7409D6-0FE8-4118-A4D7-06A6F231CA63}"/>
              </a:ext>
            </a:extLst>
          </p:cNvPr>
          <p:cNvSpPr txBox="1"/>
          <p:nvPr/>
        </p:nvSpPr>
        <p:spPr>
          <a:xfrm>
            <a:off x="7702732" y="2321103"/>
            <a:ext cx="130465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B97B1-2EE9-46BF-9BC1-FB3DD287A508}"/>
              </a:ext>
            </a:extLst>
          </p:cNvPr>
          <p:cNvSpPr txBox="1"/>
          <p:nvPr/>
        </p:nvSpPr>
        <p:spPr>
          <a:xfrm>
            <a:off x="9936744" y="2318497"/>
            <a:ext cx="130465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D56B83-D6F2-4385-8B51-5FFCEC95FE9B}"/>
              </a:ext>
            </a:extLst>
          </p:cNvPr>
          <p:cNvGraphicFramePr>
            <a:graphicFrameLocks noGrp="1"/>
          </p:cNvGraphicFramePr>
          <p:nvPr/>
        </p:nvGraphicFramePr>
        <p:xfrm>
          <a:off x="9652757" y="2716834"/>
          <a:ext cx="1872629" cy="24275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4039">
                  <a:extLst>
                    <a:ext uri="{9D8B030D-6E8A-4147-A177-3AD203B41FA5}">
                      <a16:colId xmlns:a16="http://schemas.microsoft.com/office/drawing/2014/main" val="3553406655"/>
                    </a:ext>
                  </a:extLst>
                </a:gridCol>
                <a:gridCol w="462149">
                  <a:extLst>
                    <a:ext uri="{9D8B030D-6E8A-4147-A177-3AD203B41FA5}">
                      <a16:colId xmlns:a16="http://schemas.microsoft.com/office/drawing/2014/main" val="2178802804"/>
                    </a:ext>
                  </a:extLst>
                </a:gridCol>
                <a:gridCol w="706441">
                  <a:extLst>
                    <a:ext uri="{9D8B030D-6E8A-4147-A177-3AD203B41FA5}">
                      <a16:colId xmlns:a16="http://schemas.microsoft.com/office/drawing/2014/main" val="1933036336"/>
                    </a:ext>
                  </a:extLst>
                </a:gridCol>
              </a:tblGrid>
              <a:tr h="3407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Students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406259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152752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1671813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47346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560725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830014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6528200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A*-A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418351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A*-B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4441616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A*-C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92250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A*-D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713515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14FDD3E-967B-47C1-8AA6-3FE0B732762E}"/>
              </a:ext>
            </a:extLst>
          </p:cNvPr>
          <p:cNvSpPr txBox="1"/>
          <p:nvPr/>
        </p:nvSpPr>
        <p:spPr>
          <a:xfrm>
            <a:off x="2412961" y="2293480"/>
            <a:ext cx="264117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2022-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 OVERVIEW </a:t>
            </a:r>
          </a:p>
        </p:txBody>
      </p:sp>
    </p:spTree>
    <p:extLst>
      <p:ext uri="{BB962C8B-B14F-4D97-AF65-F5344CB8AC3E}">
        <p14:creationId xmlns:p14="http://schemas.microsoft.com/office/powerpoint/2010/main" val="21843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1815-CC34-4E9A-AF2C-7915AA02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4" y="693599"/>
            <a:ext cx="9419208" cy="987034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 of Success! </a:t>
            </a:r>
            <a:b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 PE Examination Results 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Summer 2022</a:t>
            </a:r>
            <a:endParaRPr lang="en-GB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75E491-053A-4319-8BE6-B1983E4BD67A}"/>
              </a:ext>
            </a:extLst>
          </p:cNvPr>
          <p:cNvGraphicFramePr/>
          <p:nvPr/>
        </p:nvGraphicFramePr>
        <p:xfrm>
          <a:off x="516808" y="3232552"/>
          <a:ext cx="6840000" cy="33203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481">
                  <a:extLst>
                    <a:ext uri="{9D8B030D-6E8A-4147-A177-3AD203B41FA5}">
                      <a16:colId xmlns:a16="http://schemas.microsoft.com/office/drawing/2014/main" val="845215013"/>
                    </a:ext>
                  </a:extLst>
                </a:gridCol>
                <a:gridCol w="1348792">
                  <a:extLst>
                    <a:ext uri="{9D8B030D-6E8A-4147-A177-3AD203B41FA5}">
                      <a16:colId xmlns:a16="http://schemas.microsoft.com/office/drawing/2014/main" val="142600611"/>
                    </a:ext>
                  </a:extLst>
                </a:gridCol>
                <a:gridCol w="1472459">
                  <a:extLst>
                    <a:ext uri="{9D8B030D-6E8A-4147-A177-3AD203B41FA5}">
                      <a16:colId xmlns:a16="http://schemas.microsoft.com/office/drawing/2014/main" val="2588365480"/>
                    </a:ext>
                  </a:extLst>
                </a:gridCol>
                <a:gridCol w="1371134">
                  <a:extLst>
                    <a:ext uri="{9D8B030D-6E8A-4147-A177-3AD203B41FA5}">
                      <a16:colId xmlns:a16="http://schemas.microsoft.com/office/drawing/2014/main" val="2430936220"/>
                    </a:ext>
                  </a:extLst>
                </a:gridCol>
                <a:gridCol w="1371134">
                  <a:extLst>
                    <a:ext uri="{9D8B030D-6E8A-4147-A177-3AD203B41FA5}">
                      <a16:colId xmlns:a16="http://schemas.microsoft.com/office/drawing/2014/main" val="350767735"/>
                    </a:ext>
                  </a:extLst>
                </a:gridCol>
              </a:tblGrid>
              <a:tr h="36265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9’s</a:t>
                      </a:r>
                      <a:endParaRPr lang="en-GB" sz="11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8’s</a:t>
                      </a:r>
                      <a:endParaRPr lang="en-GB" sz="11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7’s</a:t>
                      </a:r>
                      <a:endParaRPr lang="en-GB" sz="11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6’s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 5’s</a:t>
                      </a:r>
                      <a:endParaRPr lang="en-GB" sz="11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32653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Callum O’Neil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 Appleby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Shayne Chihlayo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Frank Gregory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Kieran Doherty</a:t>
                      </a: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1383627015"/>
                  </a:ext>
                </a:extLst>
              </a:tr>
              <a:tr h="36265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Jacob Flitton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Jake Green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Aaron Bird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Brodie Davidson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4011797024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Owen Hurley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Jack Falconer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Joshua Fallis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2470200462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Jake Wright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William Hodgson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3577346791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Mayvin Gurung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Joey Humphrey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2719264614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Reece Merenda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1880580854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Ruben Caley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3625492847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Dylan Greenwood</a:t>
                      </a: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2903171516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2089407233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162563230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3526010845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3413741103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2973266447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398689578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79" marR="67879" marT="7542" marB="0"/>
                </a:tc>
                <a:extLst>
                  <a:ext uri="{0D108BD9-81ED-4DB2-BD59-A6C34878D82A}">
                    <a16:rowId xmlns:a16="http://schemas.microsoft.com/office/drawing/2014/main" val="14414636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1B7792-7FDF-4A6F-9F80-9D5AEFAD258D}"/>
              </a:ext>
            </a:extLst>
          </p:cNvPr>
          <p:cNvSpPr txBox="1"/>
          <p:nvPr/>
        </p:nvSpPr>
        <p:spPr>
          <a:xfrm>
            <a:off x="2649915" y="2429727"/>
            <a:ext cx="264117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2022-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 OVERVIEW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ACBB2-6CE9-4A8F-A4EC-2268C1C83E43}"/>
              </a:ext>
            </a:extLst>
          </p:cNvPr>
          <p:cNvSpPr/>
          <p:nvPr/>
        </p:nvSpPr>
        <p:spPr>
          <a:xfrm>
            <a:off x="8882190" y="2287315"/>
            <a:ext cx="1810111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GRADES 1-9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424EBE-2B01-48AF-BFF7-5D36E8E4F12E}"/>
              </a:ext>
            </a:extLst>
          </p:cNvPr>
          <p:cNvGraphicFramePr>
            <a:graphicFrameLocks noGrp="1"/>
          </p:cNvGraphicFramePr>
          <p:nvPr/>
        </p:nvGraphicFramePr>
        <p:xfrm>
          <a:off x="7735175" y="3320505"/>
          <a:ext cx="1872629" cy="34709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4039">
                  <a:extLst>
                    <a:ext uri="{9D8B030D-6E8A-4147-A177-3AD203B41FA5}">
                      <a16:colId xmlns:a16="http://schemas.microsoft.com/office/drawing/2014/main" val="3553406655"/>
                    </a:ext>
                  </a:extLst>
                </a:gridCol>
                <a:gridCol w="462149">
                  <a:extLst>
                    <a:ext uri="{9D8B030D-6E8A-4147-A177-3AD203B41FA5}">
                      <a16:colId xmlns:a16="http://schemas.microsoft.com/office/drawing/2014/main" val="2178802804"/>
                    </a:ext>
                  </a:extLst>
                </a:gridCol>
                <a:gridCol w="706441">
                  <a:extLst>
                    <a:ext uri="{9D8B030D-6E8A-4147-A177-3AD203B41FA5}">
                      <a16:colId xmlns:a16="http://schemas.microsoft.com/office/drawing/2014/main" val="1933036336"/>
                    </a:ext>
                  </a:extLst>
                </a:gridCol>
              </a:tblGrid>
              <a:tr h="3407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Students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406259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152752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1671813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47346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560725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830014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0161474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860110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4501296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439299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6528200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9-8/A*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from 46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418351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9-7/A*-A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from 46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4441616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9-6/A*-B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65.2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from 46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92250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9-5/A*-C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87.0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from 46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7135152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9-4/A*-C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 from 46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39754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E3C23E-54B2-489D-8540-62148877DF16}"/>
              </a:ext>
            </a:extLst>
          </p:cNvPr>
          <p:cNvSpPr txBox="1"/>
          <p:nvPr/>
        </p:nvSpPr>
        <p:spPr>
          <a:xfrm>
            <a:off x="8019160" y="2924774"/>
            <a:ext cx="130465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2019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4F8E9C-CF1A-44AA-BC5E-1DEDAD097664}"/>
              </a:ext>
            </a:extLst>
          </p:cNvPr>
          <p:cNvGraphicFramePr>
            <a:graphicFrameLocks noGrp="1"/>
          </p:cNvGraphicFramePr>
          <p:nvPr/>
        </p:nvGraphicFramePr>
        <p:xfrm>
          <a:off x="9893845" y="3320504"/>
          <a:ext cx="1872629" cy="34709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4039">
                  <a:extLst>
                    <a:ext uri="{9D8B030D-6E8A-4147-A177-3AD203B41FA5}">
                      <a16:colId xmlns:a16="http://schemas.microsoft.com/office/drawing/2014/main" val="3553406655"/>
                    </a:ext>
                  </a:extLst>
                </a:gridCol>
                <a:gridCol w="462149">
                  <a:extLst>
                    <a:ext uri="{9D8B030D-6E8A-4147-A177-3AD203B41FA5}">
                      <a16:colId xmlns:a16="http://schemas.microsoft.com/office/drawing/2014/main" val="2178802804"/>
                    </a:ext>
                  </a:extLst>
                </a:gridCol>
                <a:gridCol w="706441">
                  <a:extLst>
                    <a:ext uri="{9D8B030D-6E8A-4147-A177-3AD203B41FA5}">
                      <a16:colId xmlns:a16="http://schemas.microsoft.com/office/drawing/2014/main" val="1933036336"/>
                    </a:ext>
                  </a:extLst>
                </a:gridCol>
              </a:tblGrid>
              <a:tr h="3407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Students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406259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152752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1671813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47346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560725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830014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0161474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860110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4501296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4392997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6528200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9-8/A*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418351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9-7/A*-A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4441616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9-6/A*-B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922508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9-5/A*-C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7135152"/>
                  </a:ext>
                </a:extLst>
              </a:tr>
              <a:tr h="208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9-4/A*-C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39754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8C4E104-254B-4E48-B5AC-2792E3FDB35B}"/>
              </a:ext>
            </a:extLst>
          </p:cNvPr>
          <p:cNvSpPr txBox="1"/>
          <p:nvPr/>
        </p:nvSpPr>
        <p:spPr>
          <a:xfrm>
            <a:off x="10253172" y="2922168"/>
            <a:ext cx="130465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11301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9D98-5F97-4855-8603-8895FD01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 ‘Teaching &amp; Learning Cycle’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CD2648-E9CA-4D75-9819-DA277E71A2B8}"/>
              </a:ext>
            </a:extLst>
          </p:cNvPr>
          <p:cNvSpPr/>
          <p:nvPr/>
        </p:nvSpPr>
        <p:spPr>
          <a:xfrm>
            <a:off x="141514" y="2221291"/>
            <a:ext cx="3233056" cy="218742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EVERLEARNER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students complete a VIDEO assignment &amp; create a detailed mind map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 develop prior knowledge)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509CE1-7822-4AFA-B808-74CC90B99BF8}"/>
              </a:ext>
            </a:extLst>
          </p:cNvPr>
          <p:cNvSpPr/>
          <p:nvPr/>
        </p:nvSpPr>
        <p:spPr>
          <a:xfrm>
            <a:off x="4550228" y="2318657"/>
            <a:ext cx="2971800" cy="20900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 PE LESSON/S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taught the topic area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(focus on application &amp; evaluation of the topic)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A07F9D-0D89-4071-80BC-07BC9013EDCF}"/>
              </a:ext>
            </a:extLst>
          </p:cNvPr>
          <p:cNvSpPr/>
          <p:nvPr/>
        </p:nvSpPr>
        <p:spPr>
          <a:xfrm>
            <a:off x="4436350" y="4595891"/>
            <a:ext cx="3396344" cy="20900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 RESOURCES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students create revision cards or mind maps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 recall and consolidate learning)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BA8A26-6C51-44EB-B2F0-6D18354B0485}"/>
              </a:ext>
            </a:extLst>
          </p:cNvPr>
          <p:cNvSpPr/>
          <p:nvPr/>
        </p:nvSpPr>
        <p:spPr>
          <a:xfrm>
            <a:off x="141514" y="4595891"/>
            <a:ext cx="3537858" cy="20900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ASSESSMENT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x30 short answer &amp; 6/9 mark extended question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(assess learning &amp; identify strengths/weaknesses)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086ACFE-C6F1-40F5-8E0D-BE91FAAB985F}"/>
              </a:ext>
            </a:extLst>
          </p:cNvPr>
          <p:cNvSpPr/>
          <p:nvPr/>
        </p:nvSpPr>
        <p:spPr>
          <a:xfrm>
            <a:off x="7543800" y="2978154"/>
            <a:ext cx="1050472" cy="7069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2FA37581-F1D0-4C93-8F7C-439E166D5D7C}"/>
              </a:ext>
            </a:extLst>
          </p:cNvPr>
          <p:cNvSpPr/>
          <p:nvPr/>
        </p:nvSpPr>
        <p:spPr>
          <a:xfrm rot="10800000">
            <a:off x="7946570" y="4419594"/>
            <a:ext cx="2637063" cy="166552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2359361-4667-460D-BA1A-387077FC3B8A}"/>
              </a:ext>
            </a:extLst>
          </p:cNvPr>
          <p:cNvSpPr/>
          <p:nvPr/>
        </p:nvSpPr>
        <p:spPr>
          <a:xfrm>
            <a:off x="3396342" y="2912838"/>
            <a:ext cx="1050472" cy="7069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D7555E-61A0-41B3-962C-983D8A16C942}"/>
              </a:ext>
            </a:extLst>
          </p:cNvPr>
          <p:cNvSpPr/>
          <p:nvPr/>
        </p:nvSpPr>
        <p:spPr>
          <a:xfrm>
            <a:off x="8795656" y="2221291"/>
            <a:ext cx="3396344" cy="20900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EVERLEARNER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complete a TEST assignment on the topic.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(pass mark- 70%+)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BFA895F-5007-4A2D-AA1F-6D5AF66111DF}"/>
              </a:ext>
            </a:extLst>
          </p:cNvPr>
          <p:cNvSpPr/>
          <p:nvPr/>
        </p:nvSpPr>
        <p:spPr>
          <a:xfrm rot="10800000">
            <a:off x="3679372" y="5287437"/>
            <a:ext cx="679564" cy="7069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1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76"/>
    </mc:Choice>
    <mc:Fallback xmlns="">
      <p:transition spd="slow" advTm="838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‘Student-Athlete’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03" y="2396971"/>
            <a:ext cx="8349056" cy="4270159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Achieved 80% (pass mark is 70%) on Everlearner tests prior to learning each topic in the classroom.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apply ‘excellent’ levels of effort to each lesson &amp; homework task.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high quality Revision Resources on an ongoing basis.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Achieved their target grade for each of the core, end of chapter &amp; formal mock assessments (Autumn, Spring, and January Assessments).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independent learning skills- highly organised and could manage their free time to complete homework early on and to a high standard.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additional independent learning (extra revision for assessments- practice questions, re-complete Everlearner videos &amp; tests).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Practical- trained &amp; played to the highest level in their sport, completing 4+ recordings for NEA evidence.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Coursework- followed the PE dept guidance &amp; put significant time into each draft of their work.  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4960E2-8279-42AF-A011-01908EE97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0" t="22395" r="27475" b="29709"/>
          <a:stretch/>
        </p:blipFill>
        <p:spPr>
          <a:xfrm>
            <a:off x="8567730" y="2334827"/>
            <a:ext cx="3493048" cy="204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9446" y="1327150"/>
            <a:ext cx="336961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A* and A grades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A-Level PE</a:t>
            </a:r>
          </a:p>
        </p:txBody>
      </p:sp>
    </p:spTree>
    <p:extLst>
      <p:ext uri="{BB962C8B-B14F-4D97-AF65-F5344CB8AC3E}">
        <p14:creationId xmlns:p14="http://schemas.microsoft.com/office/powerpoint/2010/main" val="337607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2F47-F014-4AAF-8BEB-34C13DEC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 Responsibility…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A2DA9B5-2CEC-4CD6-904E-C66146035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7" t="23341" r="27813" b="11597"/>
          <a:stretch/>
        </p:blipFill>
        <p:spPr bwMode="auto">
          <a:xfrm>
            <a:off x="6753226" y="2358955"/>
            <a:ext cx="4943474" cy="406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AC06B-93A1-429F-8FC6-C170261064EA}"/>
              </a:ext>
            </a:extLst>
          </p:cNvPr>
          <p:cNvSpPr txBox="1"/>
          <p:nvPr/>
        </p:nvSpPr>
        <p:spPr>
          <a:xfrm>
            <a:off x="495300" y="3724275"/>
            <a:ext cx="585787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top sportspeople and A*/A grade A-Level PE students have in common:</a:t>
            </a:r>
          </a:p>
        </p:txBody>
      </p:sp>
    </p:spTree>
    <p:extLst>
      <p:ext uri="{BB962C8B-B14F-4D97-AF65-F5344CB8AC3E}">
        <p14:creationId xmlns:p14="http://schemas.microsoft.com/office/powerpoint/2010/main" val="370837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2BCE-6E36-46DE-A7CD-57BA5136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 Resources…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0F34-6B25-4DCE-84B1-2D305335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32" y="2352488"/>
            <a:ext cx="7872504" cy="4128994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create </a:t>
            </a: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 Cards 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 Maps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prior to every core assessment that you take. </a:t>
            </a:r>
          </a:p>
          <a:p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revision resources will help you recall and reinforce your learning from lessons to prepare for Core Assessments. </a:t>
            </a:r>
          </a:p>
          <a:p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arrive to each core assessment with your revision resources to evidence your preparation.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 Cards</a:t>
            </a: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A01 Content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key knowledge about the topic area (e.g. definitions, descriptions of key concepts, etc…)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GB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 Maps</a:t>
            </a: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A02 (application) 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sporting examples, the concept within the question.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A03 (evaluation &amp; analysis) content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strengths/weaknesses, advantages/disadvantages and breaking the concept down into its parts.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13CC69-7669-447D-82E6-93EFEDE1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06" y="2534500"/>
            <a:ext cx="2879162" cy="39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786430AB5A47ABAA8596E9B1D658" ma:contentTypeVersion="17" ma:contentTypeDescription="Create a new document." ma:contentTypeScope="" ma:versionID="6ad4604851b83cc533a6dcbf02849ab8">
  <xsd:schema xmlns:xsd="http://www.w3.org/2001/XMLSchema" xmlns:xs="http://www.w3.org/2001/XMLSchema" xmlns:p="http://schemas.microsoft.com/office/2006/metadata/properties" xmlns:ns2="10396cf1-505b-4b3f-af07-fbdb26a5ac2e" xmlns:ns3="c0a7d408-bd14-43e3-b377-7a3e0d542640" targetNamespace="http://schemas.microsoft.com/office/2006/metadata/properties" ma:root="true" ma:fieldsID="a52b3be145b5063f8fc31bd3f47a6955" ns2:_="" ns3:_="">
    <xsd:import namespace="10396cf1-505b-4b3f-af07-fbdb26a5ac2e"/>
    <xsd:import namespace="c0a7d408-bd14-43e3-b377-7a3e0d542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96cf1-505b-4b3f-af07-fbdb26a5ac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9a97ece-f7fd-42a3-b24a-437e04167c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7d408-bd14-43e3-b377-7a3e0d542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fd266b9-cbf5-4961-b416-41b83a95e6b7}" ma:internalName="TaxCatchAll" ma:showField="CatchAllData" ma:web="c0a7d408-bd14-43e3-b377-7a3e0d5426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396cf1-505b-4b3f-af07-fbdb26a5ac2e">
      <Terms xmlns="http://schemas.microsoft.com/office/infopath/2007/PartnerControls"/>
    </lcf76f155ced4ddcb4097134ff3c332f>
    <TaxCatchAll xmlns="c0a7d408-bd14-43e3-b377-7a3e0d54264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62FC27-7906-4EB4-8371-7DC593EDA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396cf1-505b-4b3f-af07-fbdb26a5ac2e"/>
    <ds:schemaRef ds:uri="c0a7d408-bd14-43e3-b377-7a3e0d542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BE680-5696-439A-BBC6-A52C7AC176D6}">
  <ds:schemaRefs>
    <ds:schemaRef ds:uri="http://schemas.microsoft.com/office/2006/metadata/properties"/>
    <ds:schemaRef ds:uri="http://schemas.microsoft.com/office/infopath/2007/PartnerControls"/>
    <ds:schemaRef ds:uri="10396cf1-505b-4b3f-af07-fbdb26a5ac2e"/>
    <ds:schemaRef ds:uri="c0a7d408-bd14-43e3-b377-7a3e0d542640"/>
  </ds:schemaRefs>
</ds:datastoreItem>
</file>

<file path=customXml/itemProps3.xml><?xml version="1.0" encoding="utf-8"?>
<ds:datastoreItem xmlns:ds="http://schemas.openxmlformats.org/officeDocument/2006/customXml" ds:itemID="{21EFA256-65CB-498F-B42B-CF24B7FBF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1409</Words>
  <Application>Microsoft Office PowerPoint</Application>
  <PresentationFormat>Widescreen</PresentationFormat>
  <Paragraphs>322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Franklin Gothic Demi</vt:lpstr>
      <vt:lpstr>Tahoma</vt:lpstr>
      <vt:lpstr>Wingdings 3</vt:lpstr>
      <vt:lpstr>Ion Boardroom</vt:lpstr>
      <vt:lpstr>1_Ion Boardroom</vt:lpstr>
      <vt:lpstr>PowerPoint Presentation</vt:lpstr>
      <vt:lpstr>Theory Structure &amp; Assessment…</vt:lpstr>
      <vt:lpstr>Exam &amp; Coursework Structure &amp; Assessment…</vt:lpstr>
      <vt:lpstr>History of Success!  A-Level PE Examination Results - Summer 2022</vt:lpstr>
      <vt:lpstr>History of Success!  GCSE PE Examination Results - Summer 2022</vt:lpstr>
      <vt:lpstr>PE ‘Teaching &amp; Learning Cycle’</vt:lpstr>
      <vt:lpstr>‘Student-Athlete’ Expectations…</vt:lpstr>
      <vt:lpstr>Taking Responsibility…</vt:lpstr>
      <vt:lpstr>Revision Resources…</vt:lpstr>
      <vt:lpstr>Example Revision Resources…</vt:lpstr>
      <vt:lpstr>Practical Assessment (20%)…</vt:lpstr>
      <vt:lpstr>Search your sport/assessment criteria…</vt:lpstr>
      <vt:lpstr>Search your sport/assessment criteria…</vt:lpstr>
      <vt:lpstr>Getting Ready for A-Level PE this Summer!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Raye</dc:creator>
  <cp:lastModifiedBy>Richard Raye</cp:lastModifiedBy>
  <cp:revision>2</cp:revision>
  <cp:lastPrinted>2022-09-08T11:00:15Z</cp:lastPrinted>
  <dcterms:created xsi:type="dcterms:W3CDTF">2022-09-06T07:01:16Z</dcterms:created>
  <dcterms:modified xsi:type="dcterms:W3CDTF">2023-06-22T09:04:28Z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0x010100BC37786430AB5A47ABAA8596E9B1D658</vt:lpwstr>
  </property>
  <property fmtid="{D5CDD505-2E9C-101B-9397-08002B2CF9AE}" pid="3" name="MediaServiceImageTags">
    <vt:lpwstr/>
  </property>
</Properties>
</file>