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7" r:id="rId9"/>
    <p:sldId id="263" r:id="rId10"/>
    <p:sldId id="265" r:id="rId11"/>
    <p:sldId id="264" r:id="rId12"/>
    <p:sldId id="268" r:id="rId13"/>
    <p:sldId id="26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440E47-701D-4D4D-8ADA-2E47080A894D}" v="17" dt="2022-09-13T09:13:36.8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991AB7-8E93-4AD8-A926-C01FB28B99BC}" type="datetimeFigureOut">
              <a:rPr lang="en-GB" smtClean="0"/>
              <a:t>12/06/2023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088695-39D3-4FBB-ACE5-A39EC7880022}" type="slidenum">
              <a:rPr lang="en-GB" smtClean="0"/>
              <a:t>‹#›</a:t>
            </a:fld>
            <a:endParaRPr lang="en-GB"/>
          </a:p>
        </p:txBody>
      </p:sp>
    </p:spTree>
    <p:extLst>
      <p:ext uri="{BB962C8B-B14F-4D97-AF65-F5344CB8AC3E}">
        <p14:creationId xmlns:p14="http://schemas.microsoft.com/office/powerpoint/2010/main" val="3674843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991AB7-8E93-4AD8-A926-C01FB28B99BC}" type="datetimeFigureOut">
              <a:rPr lang="en-GB" smtClean="0"/>
              <a:t>12/06/2023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088695-39D3-4FBB-ACE5-A39EC7880022}" type="slidenum">
              <a:rPr lang="en-GB" smtClean="0"/>
              <a:t>‹#›</a:t>
            </a:fld>
            <a:endParaRPr lang="en-GB"/>
          </a:p>
        </p:txBody>
      </p:sp>
    </p:spTree>
    <p:extLst>
      <p:ext uri="{BB962C8B-B14F-4D97-AF65-F5344CB8AC3E}">
        <p14:creationId xmlns:p14="http://schemas.microsoft.com/office/powerpoint/2010/main" val="4023449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99991AB7-8E93-4AD8-A926-C01FB28B99BC}" type="datetimeFigureOut">
              <a:rPr lang="en-GB" smtClean="0"/>
              <a:t>12/06/2023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088695-39D3-4FBB-ACE5-A39EC7880022}" type="slidenum">
              <a:rPr lang="en-GB" smtClean="0"/>
              <a:t>‹#›</a:t>
            </a:fld>
            <a:endParaRPr lang="en-GB"/>
          </a:p>
        </p:txBody>
      </p:sp>
    </p:spTree>
    <p:extLst>
      <p:ext uri="{BB962C8B-B14F-4D97-AF65-F5344CB8AC3E}">
        <p14:creationId xmlns:p14="http://schemas.microsoft.com/office/powerpoint/2010/main" val="5192842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99991AB7-8E93-4AD8-A926-C01FB28B99BC}" type="datetimeFigureOut">
              <a:rPr lang="en-GB" smtClean="0"/>
              <a:t>12/06/2023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7088695-39D3-4FBB-ACE5-A39EC7880022}" type="slidenum">
              <a:rPr lang="en-GB" smtClean="0"/>
              <a:t>‹#›</a:t>
            </a:fld>
            <a:endParaRPr lang="en-GB"/>
          </a:p>
        </p:txBody>
      </p:sp>
    </p:spTree>
    <p:extLst>
      <p:ext uri="{BB962C8B-B14F-4D97-AF65-F5344CB8AC3E}">
        <p14:creationId xmlns:p14="http://schemas.microsoft.com/office/powerpoint/2010/main" val="14512834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91AB7-8E93-4AD8-A926-C01FB28B99BC}" type="datetimeFigureOut">
              <a:rPr lang="en-GB" smtClean="0"/>
              <a:t>12/06/2023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088695-39D3-4FBB-ACE5-A39EC7880022}" type="slidenum">
              <a:rPr lang="en-GB" smtClean="0"/>
              <a:t>‹#›</a:t>
            </a:fld>
            <a:endParaRPr lang="en-GB"/>
          </a:p>
        </p:txBody>
      </p:sp>
    </p:spTree>
    <p:extLst>
      <p:ext uri="{BB962C8B-B14F-4D97-AF65-F5344CB8AC3E}">
        <p14:creationId xmlns:p14="http://schemas.microsoft.com/office/powerpoint/2010/main" val="35481765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91AB7-8E93-4AD8-A926-C01FB28B99BC}" type="datetimeFigureOut">
              <a:rPr lang="en-GB" smtClean="0"/>
              <a:t>12/06/2023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088695-39D3-4FBB-ACE5-A39EC7880022}" type="slidenum">
              <a:rPr lang="en-GB" smtClean="0"/>
              <a:t>‹#›</a:t>
            </a:fld>
            <a:endParaRPr lang="en-GB"/>
          </a:p>
        </p:txBody>
      </p:sp>
    </p:spTree>
    <p:extLst>
      <p:ext uri="{BB962C8B-B14F-4D97-AF65-F5344CB8AC3E}">
        <p14:creationId xmlns:p14="http://schemas.microsoft.com/office/powerpoint/2010/main" val="2692460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91AB7-8E93-4AD8-A926-C01FB28B99BC}" type="datetimeFigureOut">
              <a:rPr lang="en-GB" smtClean="0"/>
              <a:t>12/06/2023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088695-39D3-4FBB-ACE5-A39EC7880022}" type="slidenum">
              <a:rPr lang="en-GB" smtClean="0"/>
              <a:t>‹#›</a:t>
            </a:fld>
            <a:endParaRPr lang="en-GB"/>
          </a:p>
        </p:txBody>
      </p:sp>
    </p:spTree>
    <p:extLst>
      <p:ext uri="{BB962C8B-B14F-4D97-AF65-F5344CB8AC3E}">
        <p14:creationId xmlns:p14="http://schemas.microsoft.com/office/powerpoint/2010/main" val="3898762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991AB7-8E93-4AD8-A926-C01FB28B99BC}" type="datetimeFigureOut">
              <a:rPr lang="en-GB" smtClean="0"/>
              <a:t>12/06/2023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088695-39D3-4FBB-ACE5-A39EC7880022}" type="slidenum">
              <a:rPr lang="en-GB" smtClean="0"/>
              <a:t>‹#›</a:t>
            </a:fld>
            <a:endParaRPr lang="en-GB"/>
          </a:p>
        </p:txBody>
      </p:sp>
    </p:spTree>
    <p:extLst>
      <p:ext uri="{BB962C8B-B14F-4D97-AF65-F5344CB8AC3E}">
        <p14:creationId xmlns:p14="http://schemas.microsoft.com/office/powerpoint/2010/main" val="3973095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991AB7-8E93-4AD8-A926-C01FB28B99BC}" type="datetimeFigureOut">
              <a:rPr lang="en-GB" smtClean="0"/>
              <a:t>12/06/2023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088695-39D3-4FBB-ACE5-A39EC7880022}" type="slidenum">
              <a:rPr lang="en-GB" smtClean="0"/>
              <a:t>‹#›</a:t>
            </a:fld>
            <a:endParaRPr lang="en-GB"/>
          </a:p>
        </p:txBody>
      </p:sp>
    </p:spTree>
    <p:extLst>
      <p:ext uri="{BB962C8B-B14F-4D97-AF65-F5344CB8AC3E}">
        <p14:creationId xmlns:p14="http://schemas.microsoft.com/office/powerpoint/2010/main" val="1931765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991AB7-8E93-4AD8-A926-C01FB28B99BC}" type="datetimeFigureOut">
              <a:rPr lang="en-GB" smtClean="0"/>
              <a:t>12/06/2023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7088695-39D3-4FBB-ACE5-A39EC7880022}" type="slidenum">
              <a:rPr lang="en-GB" smtClean="0"/>
              <a:t>‹#›</a:t>
            </a:fld>
            <a:endParaRPr lang="en-GB"/>
          </a:p>
        </p:txBody>
      </p:sp>
    </p:spTree>
    <p:extLst>
      <p:ext uri="{BB962C8B-B14F-4D97-AF65-F5344CB8AC3E}">
        <p14:creationId xmlns:p14="http://schemas.microsoft.com/office/powerpoint/2010/main" val="766453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9991AB7-8E93-4AD8-A926-C01FB28B99BC}" type="datetimeFigureOut">
              <a:rPr lang="en-GB" smtClean="0"/>
              <a:t>12/06/2023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7088695-39D3-4FBB-ACE5-A39EC7880022}" type="slidenum">
              <a:rPr lang="en-GB" smtClean="0"/>
              <a:t>‹#›</a:t>
            </a:fld>
            <a:endParaRPr lang="en-GB"/>
          </a:p>
        </p:txBody>
      </p:sp>
    </p:spTree>
    <p:extLst>
      <p:ext uri="{BB962C8B-B14F-4D97-AF65-F5344CB8AC3E}">
        <p14:creationId xmlns:p14="http://schemas.microsoft.com/office/powerpoint/2010/main" val="3589140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991AB7-8E93-4AD8-A926-C01FB28B99BC}" type="datetimeFigureOut">
              <a:rPr lang="en-GB" smtClean="0"/>
              <a:t>12/06/2023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7088695-39D3-4FBB-ACE5-A39EC7880022}" type="slidenum">
              <a:rPr lang="en-GB" smtClean="0"/>
              <a:t>‹#›</a:t>
            </a:fld>
            <a:endParaRPr lang="en-GB"/>
          </a:p>
        </p:txBody>
      </p:sp>
    </p:spTree>
    <p:extLst>
      <p:ext uri="{BB962C8B-B14F-4D97-AF65-F5344CB8AC3E}">
        <p14:creationId xmlns:p14="http://schemas.microsoft.com/office/powerpoint/2010/main" val="2061113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991AB7-8E93-4AD8-A926-C01FB28B99BC}" type="datetimeFigureOut">
              <a:rPr lang="en-GB" smtClean="0"/>
              <a:t>12/06/2023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088695-39D3-4FBB-ACE5-A39EC7880022}" type="slidenum">
              <a:rPr lang="en-GB" smtClean="0"/>
              <a:t>‹#›</a:t>
            </a:fld>
            <a:endParaRPr lang="en-GB"/>
          </a:p>
        </p:txBody>
      </p:sp>
    </p:spTree>
    <p:extLst>
      <p:ext uri="{BB962C8B-B14F-4D97-AF65-F5344CB8AC3E}">
        <p14:creationId xmlns:p14="http://schemas.microsoft.com/office/powerpoint/2010/main" val="3913078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99991AB7-8E93-4AD8-A926-C01FB28B99BC}" type="datetimeFigureOut">
              <a:rPr lang="en-GB" smtClean="0"/>
              <a:t>12/06/2023</a:t>
            </a:fld>
            <a:endParaRPr lang="en-GB"/>
          </a:p>
        </p:txBody>
      </p:sp>
      <p:sp>
        <p:nvSpPr>
          <p:cNvPr id="6" name="Footer Placeholder 5"/>
          <p:cNvSpPr>
            <a:spLocks noGrp="1"/>
          </p:cNvSpPr>
          <p:nvPr>
            <p:ph type="ftr" sz="quarter" idx="11"/>
          </p:nvPr>
        </p:nvSpPr>
        <p:spPr>
          <a:xfrm>
            <a:off x="590396" y="6041362"/>
            <a:ext cx="3295413" cy="365125"/>
          </a:xfrm>
        </p:spPr>
        <p:txBody>
          <a:bodyPr/>
          <a:lstStyle/>
          <a:p>
            <a:endParaRPr lang="en-GB"/>
          </a:p>
        </p:txBody>
      </p:sp>
      <p:sp>
        <p:nvSpPr>
          <p:cNvPr id="7" name="Slide Number Placeholder 6"/>
          <p:cNvSpPr>
            <a:spLocks noGrp="1"/>
          </p:cNvSpPr>
          <p:nvPr>
            <p:ph type="sldNum" sz="quarter" idx="12"/>
          </p:nvPr>
        </p:nvSpPr>
        <p:spPr>
          <a:xfrm>
            <a:off x="4862689" y="5915888"/>
            <a:ext cx="1062155" cy="490599"/>
          </a:xfrm>
        </p:spPr>
        <p:txBody>
          <a:bodyPr/>
          <a:lstStyle/>
          <a:p>
            <a:fld id="{67088695-39D3-4FBB-ACE5-A39EC7880022}" type="slidenum">
              <a:rPr lang="en-GB" smtClean="0"/>
              <a:t>‹#›</a:t>
            </a:fld>
            <a:endParaRPr lang="en-GB"/>
          </a:p>
        </p:txBody>
      </p:sp>
    </p:spTree>
    <p:extLst>
      <p:ext uri="{BB962C8B-B14F-4D97-AF65-F5344CB8AC3E}">
        <p14:creationId xmlns:p14="http://schemas.microsoft.com/office/powerpoint/2010/main" val="2399491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GB"/>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99991AB7-8E93-4AD8-A926-C01FB28B99BC}" type="datetimeFigureOut">
              <a:rPr lang="en-GB" smtClean="0"/>
              <a:t>12/06/2023</a:t>
            </a:fld>
            <a:endParaRPr lang="en-GB"/>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67088695-39D3-4FBB-ACE5-A39EC7880022}" type="slidenum">
              <a:rPr lang="en-GB" smtClean="0"/>
              <a:t>‹#›</a:t>
            </a:fld>
            <a:endParaRPr lang="en-GB"/>
          </a:p>
        </p:txBody>
      </p:sp>
    </p:spTree>
    <p:extLst>
      <p:ext uri="{BB962C8B-B14F-4D97-AF65-F5344CB8AC3E}">
        <p14:creationId xmlns:p14="http://schemas.microsoft.com/office/powerpoint/2010/main" val="11545073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youtube.com/watch?v=Vp3Kvl7BF0w"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NpYlE_EjX9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HBSgni6m1PI"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_-OAIAhBiH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Gender Identity Terms You Need To Know">
            <a:extLst>
              <a:ext uri="{FF2B5EF4-FFF2-40B4-BE49-F238E27FC236}">
                <a16:creationId xmlns:a16="http://schemas.microsoft.com/office/drawing/2014/main" id="{289437EF-9599-9125-22A1-B465F532FA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351" y="117764"/>
            <a:ext cx="11978339" cy="662247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12D33F4-1B07-188C-C2E2-E8AEFDCC3EEA}"/>
              </a:ext>
            </a:extLst>
          </p:cNvPr>
          <p:cNvSpPr>
            <a:spLocks noGrp="1"/>
          </p:cNvSpPr>
          <p:nvPr>
            <p:ph type="ctrTitle"/>
          </p:nvPr>
        </p:nvSpPr>
        <p:spPr>
          <a:xfrm>
            <a:off x="689641" y="1971963"/>
            <a:ext cx="10572000" cy="2059727"/>
          </a:xfrm>
        </p:spPr>
        <p:txBody>
          <a:bodyPr/>
          <a:lstStyle/>
          <a:p>
            <a:pPr algn="ctr"/>
            <a:r>
              <a:rPr lang="en-GB" sz="8800" dirty="0"/>
              <a:t>GENDER</a:t>
            </a:r>
          </a:p>
        </p:txBody>
      </p:sp>
    </p:spTree>
    <p:extLst>
      <p:ext uri="{BB962C8B-B14F-4D97-AF65-F5344CB8AC3E}">
        <p14:creationId xmlns:p14="http://schemas.microsoft.com/office/powerpoint/2010/main" val="14098167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E2264E67-6F59-4D8D-8E5F-8245B0FEA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3" y="0"/>
            <a:ext cx="12187427"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3" name="Freeform 23">
            <a:extLst>
              <a:ext uri="{FF2B5EF4-FFF2-40B4-BE49-F238E27FC236}">
                <a16:creationId xmlns:a16="http://schemas.microsoft.com/office/drawing/2014/main" id="{158E1C6E-D299-4F5D-B15B-155EBF7F62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solidFill>
            <a:srgbClr val="212121"/>
          </a:solidFill>
          <a:ln>
            <a:noFill/>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CB9C466-4BED-7EB8-FDFF-3714E71977B8}"/>
              </a:ext>
            </a:extLst>
          </p:cNvPr>
          <p:cNvSpPr>
            <a:spLocks noGrp="1"/>
          </p:cNvSpPr>
          <p:nvPr>
            <p:ph type="title"/>
          </p:nvPr>
        </p:nvSpPr>
        <p:spPr>
          <a:xfrm>
            <a:off x="412559" y="1581151"/>
            <a:ext cx="3575737" cy="1332688"/>
          </a:xfrm>
        </p:spPr>
        <p:txBody>
          <a:bodyPr vert="horz" lIns="91440" tIns="45720" rIns="91440" bIns="45720" rtlCol="0" anchor="b">
            <a:normAutofit/>
          </a:bodyPr>
          <a:lstStyle/>
          <a:p>
            <a:pPr algn="ctr"/>
            <a:r>
              <a:rPr lang="en-US" sz="3200" dirty="0">
                <a:solidFill>
                  <a:srgbClr val="FFFFFF"/>
                </a:solidFill>
              </a:rPr>
              <a:t>Child of our time: Brain sex</a:t>
            </a:r>
          </a:p>
        </p:txBody>
      </p:sp>
      <p:sp>
        <p:nvSpPr>
          <p:cNvPr id="5" name="TextBox 4">
            <a:extLst>
              <a:ext uri="{FF2B5EF4-FFF2-40B4-BE49-F238E27FC236}">
                <a16:creationId xmlns:a16="http://schemas.microsoft.com/office/drawing/2014/main" id="{F40335DA-7EB8-4247-2463-406A5C3CC6BB}"/>
              </a:ext>
            </a:extLst>
          </p:cNvPr>
          <p:cNvSpPr txBox="1"/>
          <p:nvPr/>
        </p:nvSpPr>
        <p:spPr>
          <a:xfrm>
            <a:off x="530633" y="3597128"/>
            <a:ext cx="3575737" cy="897862"/>
          </a:xfrm>
          <a:prstGeom prst="rect">
            <a:avLst/>
          </a:prstGeom>
        </p:spPr>
        <p:txBody>
          <a:bodyPr vert="horz" lIns="91440" tIns="45720" rIns="91440" bIns="45720" rtlCol="0" anchor="ctr">
            <a:normAutofit/>
          </a:bodyPr>
          <a:lstStyle/>
          <a:p>
            <a:pPr algn="ctr">
              <a:spcBef>
                <a:spcPct val="20000"/>
              </a:spcBef>
              <a:spcAft>
                <a:spcPts val="600"/>
              </a:spcAft>
              <a:buClr>
                <a:schemeClr val="accent1"/>
              </a:buClr>
            </a:pPr>
            <a:r>
              <a:rPr lang="en-US" sz="1600" dirty="0">
                <a:solidFill>
                  <a:srgbClr val="FFFFFF"/>
                </a:solidFill>
              </a:rPr>
              <a:t> </a:t>
            </a:r>
            <a:r>
              <a:rPr lang="en-US" sz="1600" dirty="0">
                <a:solidFill>
                  <a:srgbClr val="FFFFFF"/>
                </a:solidFill>
                <a:hlinkClick r:id="rId2"/>
              </a:rPr>
              <a:t>https://www.youtube.com/watch?v=Vp3Kvl7BF0w</a:t>
            </a:r>
            <a:r>
              <a:rPr lang="en-US" sz="1600" dirty="0">
                <a:solidFill>
                  <a:srgbClr val="FFFFFF"/>
                </a:solidFill>
              </a:rPr>
              <a:t> </a:t>
            </a:r>
          </a:p>
        </p:txBody>
      </p:sp>
      <p:pic>
        <p:nvPicPr>
          <p:cNvPr id="1026" name="Picture 2" descr="Dave Atkinson: The Science of Cycology: can you draw a bicycle? | road.cc">
            <a:extLst>
              <a:ext uri="{FF2B5EF4-FFF2-40B4-BE49-F238E27FC236}">
                <a16:creationId xmlns:a16="http://schemas.microsoft.com/office/drawing/2014/main" id="{168D334B-9B42-CBBA-0F7C-7B05C889D86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778451" y="643467"/>
            <a:ext cx="5272421" cy="5272421"/>
          </a:xfrm>
          <a:prstGeom prst="roundRect">
            <a:avLst>
              <a:gd name="adj" fmla="val 3876"/>
            </a:avLst>
          </a:prstGeom>
          <a:noFill/>
          <a:ln>
            <a:solidFill>
              <a:schemeClr val="accent1"/>
            </a:solidFill>
          </a:ln>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0868944"/>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3A193-0BEB-1BE1-E8D3-C06AEBDF01D7}"/>
              </a:ext>
            </a:extLst>
          </p:cNvPr>
          <p:cNvSpPr>
            <a:spLocks noGrp="1"/>
          </p:cNvSpPr>
          <p:nvPr>
            <p:ph type="title"/>
          </p:nvPr>
        </p:nvSpPr>
        <p:spPr/>
        <p:txBody>
          <a:bodyPr/>
          <a:lstStyle/>
          <a:p>
            <a:pPr algn="ctr"/>
            <a:r>
              <a:rPr lang="en-GB" sz="5400" dirty="0"/>
              <a:t>Practice exam questions</a:t>
            </a:r>
          </a:p>
        </p:txBody>
      </p:sp>
      <p:sp>
        <p:nvSpPr>
          <p:cNvPr id="3" name="Content Placeholder 2">
            <a:extLst>
              <a:ext uri="{FF2B5EF4-FFF2-40B4-BE49-F238E27FC236}">
                <a16:creationId xmlns:a16="http://schemas.microsoft.com/office/drawing/2014/main" id="{63A865B1-5C78-A48B-CC07-4A440691834A}"/>
              </a:ext>
            </a:extLst>
          </p:cNvPr>
          <p:cNvSpPr>
            <a:spLocks noGrp="1"/>
          </p:cNvSpPr>
          <p:nvPr>
            <p:ph idx="1"/>
          </p:nvPr>
        </p:nvSpPr>
        <p:spPr>
          <a:xfrm>
            <a:off x="129309" y="2517850"/>
            <a:ext cx="11933382" cy="4427895"/>
          </a:xfrm>
        </p:spPr>
        <p:txBody>
          <a:bodyPr>
            <a:normAutofit/>
          </a:bodyPr>
          <a:lstStyle/>
          <a:p>
            <a:pPr>
              <a:buAutoNum type="arabicPeriod"/>
            </a:pPr>
            <a:r>
              <a:rPr lang="en-GB" sz="2900" b="1" dirty="0"/>
              <a:t>Using an example, explain the term sex-role stereotype. [3 marks]</a:t>
            </a:r>
          </a:p>
          <a:p>
            <a:pPr>
              <a:buAutoNum type="arabicPeriod"/>
            </a:pPr>
            <a:r>
              <a:rPr lang="en-GB" sz="2900" b="1" dirty="0"/>
              <a:t>Distinguish between sex and gender. [3 marks]</a:t>
            </a:r>
          </a:p>
          <a:p>
            <a:pPr>
              <a:buAutoNum type="arabicPeriod"/>
            </a:pPr>
            <a:endParaRPr lang="en-GB" sz="2900" b="1" dirty="0"/>
          </a:p>
          <a:p>
            <a:pPr marL="0" indent="0">
              <a:buNone/>
            </a:pPr>
            <a:endParaRPr lang="en-GB" sz="2800" b="1" dirty="0"/>
          </a:p>
        </p:txBody>
      </p:sp>
      <p:sp>
        <p:nvSpPr>
          <p:cNvPr id="4" name="Rectangle: Rounded Corners 3">
            <a:extLst>
              <a:ext uri="{FF2B5EF4-FFF2-40B4-BE49-F238E27FC236}">
                <a16:creationId xmlns:a16="http://schemas.microsoft.com/office/drawing/2014/main" id="{FE1B573D-EA06-72AE-4A0E-834F5F636D30}"/>
              </a:ext>
            </a:extLst>
          </p:cNvPr>
          <p:cNvSpPr/>
          <p:nvPr/>
        </p:nvSpPr>
        <p:spPr>
          <a:xfrm>
            <a:off x="1514764" y="1764145"/>
            <a:ext cx="1921164" cy="555267"/>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rgbClr val="FF66FF"/>
                </a:solidFill>
              </a:rPr>
              <a:t>5 minutes</a:t>
            </a:r>
          </a:p>
        </p:txBody>
      </p:sp>
    </p:spTree>
    <p:extLst>
      <p:ext uri="{BB962C8B-B14F-4D97-AF65-F5344CB8AC3E}">
        <p14:creationId xmlns:p14="http://schemas.microsoft.com/office/powerpoint/2010/main" val="1169200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FE6C6-A7F1-6FC8-F292-EDB8F3E7149E}"/>
              </a:ext>
            </a:extLst>
          </p:cNvPr>
          <p:cNvSpPr>
            <a:spLocks noGrp="1"/>
          </p:cNvSpPr>
          <p:nvPr>
            <p:ph type="title"/>
          </p:nvPr>
        </p:nvSpPr>
        <p:spPr/>
        <p:txBody>
          <a:bodyPr/>
          <a:lstStyle/>
          <a:p>
            <a:pPr algn="ctr"/>
            <a:r>
              <a:rPr lang="en-GB" sz="6000" dirty="0"/>
              <a:t>Model answers</a:t>
            </a:r>
          </a:p>
        </p:txBody>
      </p:sp>
      <p:sp>
        <p:nvSpPr>
          <p:cNvPr id="3" name="Content Placeholder 2">
            <a:extLst>
              <a:ext uri="{FF2B5EF4-FFF2-40B4-BE49-F238E27FC236}">
                <a16:creationId xmlns:a16="http://schemas.microsoft.com/office/drawing/2014/main" id="{4973BE8A-BFAE-A608-9576-3BB533C83562}"/>
              </a:ext>
            </a:extLst>
          </p:cNvPr>
          <p:cNvSpPr>
            <a:spLocks noGrp="1"/>
          </p:cNvSpPr>
          <p:nvPr>
            <p:ph idx="1"/>
          </p:nvPr>
        </p:nvSpPr>
        <p:spPr>
          <a:xfrm>
            <a:off x="161636" y="2480906"/>
            <a:ext cx="11868727" cy="4520258"/>
          </a:xfrm>
        </p:spPr>
        <p:txBody>
          <a:bodyPr>
            <a:normAutofit lnSpcReduction="10000"/>
          </a:bodyPr>
          <a:lstStyle/>
          <a:p>
            <a:r>
              <a:rPr lang="en-GB" sz="2800" b="1" dirty="0"/>
              <a:t>Sex-role stereotype refers to a set of beliefs about what is expected for males and females, in a given society. For example, jobs such as taking out the bins and changing a tyre are generally identified as being a ‘male’ job and preparing food is considered a job for a woman. </a:t>
            </a:r>
          </a:p>
          <a:p>
            <a:r>
              <a:rPr lang="en-GB" sz="2800" b="1" dirty="0"/>
              <a:t>Sex is the biological differences between males and females including chromosomes hormones and anatomy (arguably fixed) whereas gender refers to the physiological and cultural differences between males and females, for example behaviours and social roles. It is more fluid. </a:t>
            </a:r>
          </a:p>
          <a:p>
            <a:pPr marL="0" indent="0">
              <a:buNone/>
            </a:pPr>
            <a:endParaRPr lang="en-GB" sz="1800" b="1" dirty="0">
              <a:solidFill>
                <a:schemeClr val="accent2">
                  <a:lumMod val="50000"/>
                </a:schemeClr>
              </a:solidFill>
            </a:endParaRPr>
          </a:p>
          <a:p>
            <a:endParaRPr lang="en-GB" dirty="0"/>
          </a:p>
        </p:txBody>
      </p:sp>
    </p:spTree>
    <p:extLst>
      <p:ext uri="{BB962C8B-B14F-4D97-AF65-F5344CB8AC3E}">
        <p14:creationId xmlns:p14="http://schemas.microsoft.com/office/powerpoint/2010/main" val="1705588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035FD-FEA9-38BE-5780-14691A9D21A6}"/>
              </a:ext>
            </a:extLst>
          </p:cNvPr>
          <p:cNvSpPr>
            <a:spLocks noGrp="1"/>
          </p:cNvSpPr>
          <p:nvPr>
            <p:ph type="title"/>
          </p:nvPr>
        </p:nvSpPr>
        <p:spPr/>
        <p:txBody>
          <a:bodyPr/>
          <a:lstStyle/>
          <a:p>
            <a:pPr algn="ctr"/>
            <a:r>
              <a:rPr lang="en-GB" sz="8000" dirty="0"/>
              <a:t>Task</a:t>
            </a:r>
          </a:p>
        </p:txBody>
      </p:sp>
      <p:sp>
        <p:nvSpPr>
          <p:cNvPr id="3" name="Content Placeholder 2">
            <a:extLst>
              <a:ext uri="{FF2B5EF4-FFF2-40B4-BE49-F238E27FC236}">
                <a16:creationId xmlns:a16="http://schemas.microsoft.com/office/drawing/2014/main" id="{93F84DE9-E51A-AB28-597A-2B75F0CE0B22}"/>
              </a:ext>
            </a:extLst>
          </p:cNvPr>
          <p:cNvSpPr>
            <a:spLocks noGrp="1"/>
          </p:cNvSpPr>
          <p:nvPr>
            <p:ph idx="1"/>
          </p:nvPr>
        </p:nvSpPr>
        <p:spPr>
          <a:xfrm>
            <a:off x="101600" y="2222288"/>
            <a:ext cx="11998036" cy="1961786"/>
          </a:xfrm>
        </p:spPr>
        <p:txBody>
          <a:bodyPr/>
          <a:lstStyle/>
          <a:p>
            <a:pPr marL="0" indent="0" algn="ctr">
              <a:buNone/>
            </a:pPr>
            <a:r>
              <a:rPr lang="en-GB" sz="3600" b="1" dirty="0"/>
              <a:t>Read the BBC article ‘</a:t>
            </a:r>
            <a:r>
              <a:rPr lang="en-GB" sz="3600" b="1" i="0" dirty="0">
                <a:effectLst/>
                <a:latin typeface="ReithSerif"/>
              </a:rPr>
              <a:t>Do children's toys influence their career choices?’ and answer the accompanying questions.</a:t>
            </a:r>
          </a:p>
          <a:p>
            <a:pPr marL="0" indent="0">
              <a:buNone/>
            </a:pPr>
            <a:endParaRPr lang="en-GB" dirty="0"/>
          </a:p>
        </p:txBody>
      </p:sp>
      <p:pic>
        <p:nvPicPr>
          <p:cNvPr id="2050" name="Picture 2" descr="BBC News - Apps on Google Play">
            <a:extLst>
              <a:ext uri="{FF2B5EF4-FFF2-40B4-BE49-F238E27FC236}">
                <a16:creationId xmlns:a16="http://schemas.microsoft.com/office/drawing/2014/main" id="{807EE755-EF59-B11C-8202-A44BB59666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5362" y="3905613"/>
            <a:ext cx="2581275" cy="2581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9028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E9922-3B9E-2969-398C-F1E78DD2C16A}"/>
              </a:ext>
            </a:extLst>
          </p:cNvPr>
          <p:cNvSpPr>
            <a:spLocks noGrp="1"/>
          </p:cNvSpPr>
          <p:nvPr>
            <p:ph type="title"/>
          </p:nvPr>
        </p:nvSpPr>
        <p:spPr>
          <a:xfrm>
            <a:off x="589727" y="391770"/>
            <a:ext cx="11012543" cy="970450"/>
          </a:xfrm>
        </p:spPr>
        <p:txBody>
          <a:bodyPr/>
          <a:lstStyle/>
          <a:p>
            <a:pPr algn="ctr"/>
            <a:r>
              <a:rPr lang="en-GB" sz="6000" dirty="0"/>
              <a:t>Lesson title: </a:t>
            </a:r>
            <a:r>
              <a:rPr lang="en-GB" sz="6000" u="sng" dirty="0"/>
              <a:t>Sex and Gender</a:t>
            </a:r>
          </a:p>
        </p:txBody>
      </p:sp>
      <p:sp>
        <p:nvSpPr>
          <p:cNvPr id="3" name="Content Placeholder 2">
            <a:extLst>
              <a:ext uri="{FF2B5EF4-FFF2-40B4-BE49-F238E27FC236}">
                <a16:creationId xmlns:a16="http://schemas.microsoft.com/office/drawing/2014/main" id="{E7CC55DC-ABCB-26E4-68A9-8FED7A8000FD}"/>
              </a:ext>
            </a:extLst>
          </p:cNvPr>
          <p:cNvSpPr>
            <a:spLocks noGrp="1"/>
          </p:cNvSpPr>
          <p:nvPr>
            <p:ph idx="1"/>
          </p:nvPr>
        </p:nvSpPr>
        <p:spPr>
          <a:xfrm>
            <a:off x="818713" y="2342360"/>
            <a:ext cx="10554574" cy="3966077"/>
          </a:xfrm>
          <a:ln>
            <a:solidFill>
              <a:schemeClr val="tx1"/>
            </a:solidFill>
          </a:ln>
        </p:spPr>
        <p:txBody>
          <a:bodyPr>
            <a:normAutofit/>
          </a:bodyPr>
          <a:lstStyle/>
          <a:p>
            <a:pPr marL="0" indent="0" algn="ctr">
              <a:buNone/>
            </a:pPr>
            <a:r>
              <a:rPr lang="en-GB" sz="3200" b="1" dirty="0"/>
              <a:t>Split your piece of paper down the middle – write ‘sex at the top of one half and ‘gender’ at the top of the other.</a:t>
            </a:r>
          </a:p>
          <a:p>
            <a:pPr marL="0" indent="0" algn="ctr">
              <a:buNone/>
            </a:pPr>
            <a:r>
              <a:rPr lang="en-GB" sz="3200" b="1" dirty="0"/>
              <a:t>In pairs, try and define these terms.</a:t>
            </a:r>
          </a:p>
          <a:p>
            <a:pPr marL="0" indent="0" algn="ctr">
              <a:buNone/>
            </a:pPr>
            <a:r>
              <a:rPr lang="en-GB" sz="3200" b="1" dirty="0">
                <a:solidFill>
                  <a:srgbClr val="FF66FF"/>
                </a:solidFill>
              </a:rPr>
              <a:t>Are they the same thing?</a:t>
            </a:r>
          </a:p>
          <a:p>
            <a:pPr marL="0" indent="0" algn="ctr">
              <a:buNone/>
            </a:pPr>
            <a:r>
              <a:rPr lang="en-GB" sz="3200" b="1" dirty="0">
                <a:solidFill>
                  <a:srgbClr val="FF66FF"/>
                </a:solidFill>
              </a:rPr>
              <a:t>If not, how are they different?</a:t>
            </a:r>
          </a:p>
        </p:txBody>
      </p:sp>
    </p:spTree>
    <p:extLst>
      <p:ext uri="{BB962C8B-B14F-4D97-AF65-F5344CB8AC3E}">
        <p14:creationId xmlns:p14="http://schemas.microsoft.com/office/powerpoint/2010/main" val="1426995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1D7BB-7824-444D-051E-7D9F9B37B55E}"/>
              </a:ext>
            </a:extLst>
          </p:cNvPr>
          <p:cNvSpPr>
            <a:spLocks noGrp="1"/>
          </p:cNvSpPr>
          <p:nvPr>
            <p:ph type="title"/>
          </p:nvPr>
        </p:nvSpPr>
        <p:spPr/>
        <p:txBody>
          <a:bodyPr/>
          <a:lstStyle/>
          <a:p>
            <a:pPr algn="ctr"/>
            <a:r>
              <a:rPr lang="en-GB" sz="8000" dirty="0"/>
              <a:t>Notes</a:t>
            </a:r>
          </a:p>
        </p:txBody>
      </p:sp>
      <p:sp>
        <p:nvSpPr>
          <p:cNvPr id="3" name="Content Placeholder 2">
            <a:extLst>
              <a:ext uri="{FF2B5EF4-FFF2-40B4-BE49-F238E27FC236}">
                <a16:creationId xmlns:a16="http://schemas.microsoft.com/office/drawing/2014/main" id="{65F3FDA2-03A4-6863-3FF3-C38FEB2721CC}"/>
              </a:ext>
            </a:extLst>
          </p:cNvPr>
          <p:cNvSpPr>
            <a:spLocks noGrp="1"/>
          </p:cNvSpPr>
          <p:nvPr>
            <p:ph idx="1"/>
          </p:nvPr>
        </p:nvSpPr>
        <p:spPr>
          <a:xfrm>
            <a:off x="133926" y="2262910"/>
            <a:ext cx="11924145" cy="4779818"/>
          </a:xfrm>
        </p:spPr>
        <p:txBody>
          <a:bodyPr>
            <a:normAutofit fontScale="92500" lnSpcReduction="20000"/>
          </a:bodyPr>
          <a:lstStyle/>
          <a:p>
            <a:r>
              <a:rPr lang="en-GB" sz="2000" dirty="0">
                <a:hlinkClick r:id="rId2"/>
              </a:rPr>
              <a:t>https://www.youtube.com/watch?v=NpYlE_EjX9M</a:t>
            </a:r>
            <a:r>
              <a:rPr lang="en-GB" sz="2000" dirty="0"/>
              <a:t> </a:t>
            </a:r>
          </a:p>
          <a:p>
            <a:r>
              <a:rPr lang="en-GB" sz="2000" dirty="0"/>
              <a:t>Sex and gender are separate concepts.</a:t>
            </a:r>
          </a:p>
          <a:p>
            <a:r>
              <a:rPr lang="en-GB" sz="2000" b="1" u="sng" dirty="0"/>
              <a:t>Sex</a:t>
            </a:r>
            <a:r>
              <a:rPr lang="en-GB" sz="2000" dirty="0"/>
              <a:t>: biological status as male or female (NATURE).</a:t>
            </a:r>
          </a:p>
          <a:p>
            <a:r>
              <a:rPr lang="en-GB" sz="2000" dirty="0"/>
              <a:t>Determined by different chromosomes which influence hormonal differences in anatomy; reproductive organs, body shape, hair growth etc.</a:t>
            </a:r>
          </a:p>
          <a:p>
            <a:r>
              <a:rPr lang="en-GB" sz="2000" dirty="0"/>
              <a:t>Innate; you cannot change your sex despite surgery…hence it is called gender reassignment surgery.</a:t>
            </a:r>
          </a:p>
          <a:p>
            <a:r>
              <a:rPr lang="en-GB" sz="2000" b="1" u="sng" dirty="0"/>
              <a:t>Gender</a:t>
            </a:r>
            <a:r>
              <a:rPr lang="en-GB" sz="2000" dirty="0"/>
              <a:t>: a person’s physiological status as masculine or feminine (NURTURE). </a:t>
            </a:r>
          </a:p>
          <a:p>
            <a:r>
              <a:rPr lang="en-GB" sz="2000" dirty="0"/>
              <a:t>Includes attitudes, roles and behaviours associated with said gender. </a:t>
            </a:r>
          </a:p>
          <a:p>
            <a:r>
              <a:rPr lang="en-GB" sz="2000" dirty="0"/>
              <a:t>Heavily influenced by social norms and cultural expectations.</a:t>
            </a:r>
          </a:p>
          <a:p>
            <a:r>
              <a:rPr lang="en-GB" sz="2000" dirty="0"/>
              <a:t>Gender is more fluid and open to change.</a:t>
            </a:r>
          </a:p>
          <a:p>
            <a:r>
              <a:rPr lang="en-GB" sz="2000" b="1" u="sng" dirty="0"/>
              <a:t>Gender identity disorder</a:t>
            </a:r>
            <a:r>
              <a:rPr lang="en-GB" sz="2000" dirty="0"/>
              <a:t>: biological sex does not reflect the gender they identify with.</a:t>
            </a:r>
          </a:p>
          <a:p>
            <a:r>
              <a:rPr lang="en-GB" sz="2000" dirty="0"/>
              <a:t>Individuals may choose to have gender reassignment surgery.</a:t>
            </a:r>
          </a:p>
          <a:p>
            <a:endParaRPr lang="en-GB" dirty="0"/>
          </a:p>
        </p:txBody>
      </p:sp>
    </p:spTree>
    <p:extLst>
      <p:ext uri="{BB962C8B-B14F-4D97-AF65-F5344CB8AC3E}">
        <p14:creationId xmlns:p14="http://schemas.microsoft.com/office/powerpoint/2010/main" val="730971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9AD18-6432-7698-3943-5E86D3FA4635}"/>
              </a:ext>
            </a:extLst>
          </p:cNvPr>
          <p:cNvSpPr>
            <a:spLocks noGrp="1"/>
          </p:cNvSpPr>
          <p:nvPr>
            <p:ph type="title"/>
          </p:nvPr>
        </p:nvSpPr>
        <p:spPr>
          <a:xfrm>
            <a:off x="83125" y="144644"/>
            <a:ext cx="12007273" cy="970450"/>
          </a:xfrm>
        </p:spPr>
        <p:txBody>
          <a:bodyPr/>
          <a:lstStyle/>
          <a:p>
            <a:pPr algn="ctr"/>
            <a:r>
              <a:rPr lang="en-GB" sz="5400" dirty="0"/>
              <a:t>We raised our baby gender-neutral</a:t>
            </a:r>
          </a:p>
        </p:txBody>
      </p:sp>
      <p:sp>
        <p:nvSpPr>
          <p:cNvPr id="3" name="Content Placeholder 2">
            <a:extLst>
              <a:ext uri="{FF2B5EF4-FFF2-40B4-BE49-F238E27FC236}">
                <a16:creationId xmlns:a16="http://schemas.microsoft.com/office/drawing/2014/main" id="{2B1CC0CE-BFD1-FA30-9D38-28C3F59F8E21}"/>
              </a:ext>
            </a:extLst>
          </p:cNvPr>
          <p:cNvSpPr>
            <a:spLocks noGrp="1"/>
          </p:cNvSpPr>
          <p:nvPr>
            <p:ph idx="1"/>
          </p:nvPr>
        </p:nvSpPr>
        <p:spPr>
          <a:xfrm>
            <a:off x="152401" y="3345872"/>
            <a:ext cx="11887198" cy="3636511"/>
          </a:xfrm>
        </p:spPr>
        <p:txBody>
          <a:bodyPr/>
          <a:lstStyle/>
          <a:p>
            <a:pPr marL="0" indent="0">
              <a:buNone/>
            </a:pPr>
            <a:r>
              <a:rPr lang="en-GB" sz="3200" b="1" dirty="0"/>
              <a:t>1. What might be the potential benefits and issues of raising a baby gender-neutral?</a:t>
            </a:r>
          </a:p>
          <a:p>
            <a:pPr marL="0" indent="0">
              <a:buNone/>
            </a:pPr>
            <a:r>
              <a:rPr lang="en-GB" sz="3200" b="1" dirty="0"/>
              <a:t>2. To what extent do you agree with the idea that a child’s gender ‘shapes’ the kind of person they become’? </a:t>
            </a:r>
          </a:p>
          <a:p>
            <a:pPr marL="0" indent="0">
              <a:buNone/>
            </a:pPr>
            <a:endParaRPr lang="en-GB" dirty="0"/>
          </a:p>
        </p:txBody>
      </p:sp>
      <p:sp>
        <p:nvSpPr>
          <p:cNvPr id="5" name="TextBox 4">
            <a:extLst>
              <a:ext uri="{FF2B5EF4-FFF2-40B4-BE49-F238E27FC236}">
                <a16:creationId xmlns:a16="http://schemas.microsoft.com/office/drawing/2014/main" id="{E2F17CDD-7967-E9F2-F552-2EFE72ADE4FA}"/>
              </a:ext>
            </a:extLst>
          </p:cNvPr>
          <p:cNvSpPr txBox="1"/>
          <p:nvPr/>
        </p:nvSpPr>
        <p:spPr>
          <a:xfrm>
            <a:off x="2932544" y="1241412"/>
            <a:ext cx="6308436" cy="369332"/>
          </a:xfrm>
          <a:prstGeom prst="rect">
            <a:avLst/>
          </a:prstGeom>
          <a:noFill/>
        </p:spPr>
        <p:txBody>
          <a:bodyPr wrap="square">
            <a:spAutoFit/>
          </a:bodyPr>
          <a:lstStyle/>
          <a:p>
            <a:r>
              <a:rPr lang="en-GB" dirty="0"/>
              <a:t> </a:t>
            </a:r>
            <a:r>
              <a:rPr lang="en-GB" dirty="0">
                <a:hlinkClick r:id="rId2"/>
              </a:rPr>
              <a:t>https://www.youtube.com/watch?v=HBSgni6m1PI</a:t>
            </a:r>
            <a:r>
              <a:rPr lang="en-GB" dirty="0"/>
              <a:t> </a:t>
            </a:r>
          </a:p>
        </p:txBody>
      </p:sp>
      <p:sp>
        <p:nvSpPr>
          <p:cNvPr id="7" name="Rectangle: Rounded Corners 6">
            <a:extLst>
              <a:ext uri="{FF2B5EF4-FFF2-40B4-BE49-F238E27FC236}">
                <a16:creationId xmlns:a16="http://schemas.microsoft.com/office/drawing/2014/main" id="{2218B782-4FCA-934F-339F-6C707E9B4552}"/>
              </a:ext>
            </a:extLst>
          </p:cNvPr>
          <p:cNvSpPr/>
          <p:nvPr/>
        </p:nvSpPr>
        <p:spPr>
          <a:xfrm>
            <a:off x="1136074" y="1786162"/>
            <a:ext cx="10086109" cy="1292465"/>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rgbClr val="002060"/>
                </a:solidFill>
              </a:rPr>
              <a:t>Read the accompanying article and discuss these questions with the person next to you.</a:t>
            </a:r>
          </a:p>
        </p:txBody>
      </p:sp>
    </p:spTree>
    <p:extLst>
      <p:ext uri="{BB962C8B-B14F-4D97-AF65-F5344CB8AC3E}">
        <p14:creationId xmlns:p14="http://schemas.microsoft.com/office/powerpoint/2010/main" val="1263054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6DAAD318-1DC7-B9A5-870A-EC80A6CF0FDF}"/>
              </a:ext>
            </a:extLst>
          </p:cNvPr>
          <p:cNvSpPr/>
          <p:nvPr/>
        </p:nvSpPr>
        <p:spPr>
          <a:xfrm>
            <a:off x="498766" y="2320706"/>
            <a:ext cx="1930400" cy="1209964"/>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Taking out the bins</a:t>
            </a:r>
          </a:p>
        </p:txBody>
      </p:sp>
      <p:sp>
        <p:nvSpPr>
          <p:cNvPr id="8" name="Oval 7">
            <a:extLst>
              <a:ext uri="{FF2B5EF4-FFF2-40B4-BE49-F238E27FC236}">
                <a16:creationId xmlns:a16="http://schemas.microsoft.com/office/drawing/2014/main" id="{B943F421-45D8-65EF-AA8E-136B0BC5773A}"/>
              </a:ext>
            </a:extLst>
          </p:cNvPr>
          <p:cNvSpPr/>
          <p:nvPr/>
        </p:nvSpPr>
        <p:spPr>
          <a:xfrm>
            <a:off x="2729345" y="3530670"/>
            <a:ext cx="1930400" cy="1209964"/>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Crying at a sad film</a:t>
            </a:r>
          </a:p>
        </p:txBody>
      </p:sp>
      <p:sp>
        <p:nvSpPr>
          <p:cNvPr id="10" name="Oval 9">
            <a:extLst>
              <a:ext uri="{FF2B5EF4-FFF2-40B4-BE49-F238E27FC236}">
                <a16:creationId xmlns:a16="http://schemas.microsoft.com/office/drawing/2014/main" id="{5C7C324A-F61B-B094-5741-C09B7F06A1A1}"/>
              </a:ext>
            </a:extLst>
          </p:cNvPr>
          <p:cNvSpPr/>
          <p:nvPr/>
        </p:nvSpPr>
        <p:spPr>
          <a:xfrm>
            <a:off x="798945" y="5121564"/>
            <a:ext cx="1930400" cy="1209964"/>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Cooking dinner</a:t>
            </a:r>
          </a:p>
        </p:txBody>
      </p:sp>
      <p:sp>
        <p:nvSpPr>
          <p:cNvPr id="12" name="Oval 11">
            <a:extLst>
              <a:ext uri="{FF2B5EF4-FFF2-40B4-BE49-F238E27FC236}">
                <a16:creationId xmlns:a16="http://schemas.microsoft.com/office/drawing/2014/main" id="{1E99B2B9-5099-3BC2-41EB-3A040EF789E0}"/>
              </a:ext>
            </a:extLst>
          </p:cNvPr>
          <p:cNvSpPr/>
          <p:nvPr/>
        </p:nvSpPr>
        <p:spPr>
          <a:xfrm>
            <a:off x="8081817" y="3911600"/>
            <a:ext cx="1930400" cy="1209964"/>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Ironing the clothes</a:t>
            </a:r>
          </a:p>
        </p:txBody>
      </p:sp>
      <p:sp>
        <p:nvSpPr>
          <p:cNvPr id="14" name="Oval 13">
            <a:extLst>
              <a:ext uri="{FF2B5EF4-FFF2-40B4-BE49-F238E27FC236}">
                <a16:creationId xmlns:a16="http://schemas.microsoft.com/office/drawing/2014/main" id="{5AD62023-3630-4AA8-DE2F-AE200BDF5282}"/>
              </a:ext>
            </a:extLst>
          </p:cNvPr>
          <p:cNvSpPr/>
          <p:nvPr/>
        </p:nvSpPr>
        <p:spPr>
          <a:xfrm>
            <a:off x="9818254" y="5412508"/>
            <a:ext cx="1930400" cy="1209964"/>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Doing the food shopping</a:t>
            </a:r>
          </a:p>
        </p:txBody>
      </p:sp>
      <p:sp>
        <p:nvSpPr>
          <p:cNvPr id="16" name="Oval 15">
            <a:extLst>
              <a:ext uri="{FF2B5EF4-FFF2-40B4-BE49-F238E27FC236}">
                <a16:creationId xmlns:a16="http://schemas.microsoft.com/office/drawing/2014/main" id="{BD916670-9C30-5956-F92C-850EA1C81AC2}"/>
              </a:ext>
            </a:extLst>
          </p:cNvPr>
          <p:cNvSpPr/>
          <p:nvPr/>
        </p:nvSpPr>
        <p:spPr>
          <a:xfrm>
            <a:off x="5394036" y="2256052"/>
            <a:ext cx="1930400" cy="1209964"/>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Changing a tyre</a:t>
            </a:r>
          </a:p>
        </p:txBody>
      </p:sp>
      <p:sp>
        <p:nvSpPr>
          <p:cNvPr id="18" name="Oval 17">
            <a:extLst>
              <a:ext uri="{FF2B5EF4-FFF2-40B4-BE49-F238E27FC236}">
                <a16:creationId xmlns:a16="http://schemas.microsoft.com/office/drawing/2014/main" id="{569EC9A0-5F67-B14B-83A0-C9AE93A8439C}"/>
              </a:ext>
            </a:extLst>
          </p:cNvPr>
          <p:cNvSpPr/>
          <p:nvPr/>
        </p:nvSpPr>
        <p:spPr>
          <a:xfrm>
            <a:off x="9139381" y="2256052"/>
            <a:ext cx="1930400" cy="1209964"/>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Bad driver</a:t>
            </a:r>
          </a:p>
        </p:txBody>
      </p:sp>
      <p:sp>
        <p:nvSpPr>
          <p:cNvPr id="20" name="Oval 19">
            <a:extLst>
              <a:ext uri="{FF2B5EF4-FFF2-40B4-BE49-F238E27FC236}">
                <a16:creationId xmlns:a16="http://schemas.microsoft.com/office/drawing/2014/main" id="{38DC68EF-FA47-A6AC-B5BD-A0F142441471}"/>
              </a:ext>
            </a:extLst>
          </p:cNvPr>
          <p:cNvSpPr/>
          <p:nvPr/>
        </p:nvSpPr>
        <p:spPr>
          <a:xfrm>
            <a:off x="4983019" y="4807526"/>
            <a:ext cx="1930400" cy="1209964"/>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Earns more money</a:t>
            </a:r>
          </a:p>
        </p:txBody>
      </p:sp>
      <p:sp>
        <p:nvSpPr>
          <p:cNvPr id="22" name="Title 21">
            <a:extLst>
              <a:ext uri="{FF2B5EF4-FFF2-40B4-BE49-F238E27FC236}">
                <a16:creationId xmlns:a16="http://schemas.microsoft.com/office/drawing/2014/main" id="{999664F9-05CF-85D4-F31A-5522723DB846}"/>
              </a:ext>
            </a:extLst>
          </p:cNvPr>
          <p:cNvSpPr>
            <a:spLocks noGrp="1"/>
          </p:cNvSpPr>
          <p:nvPr>
            <p:ph type="title"/>
          </p:nvPr>
        </p:nvSpPr>
        <p:spPr>
          <a:xfrm>
            <a:off x="133927" y="521854"/>
            <a:ext cx="11924146" cy="970450"/>
          </a:xfrm>
        </p:spPr>
        <p:txBody>
          <a:bodyPr/>
          <a:lstStyle/>
          <a:p>
            <a:pPr algn="ctr"/>
            <a:r>
              <a:rPr lang="en-GB" sz="3600" dirty="0"/>
              <a:t>Would you instinctively attribute these behaviours to men or women?</a:t>
            </a:r>
          </a:p>
        </p:txBody>
      </p:sp>
    </p:spTree>
    <p:extLst>
      <p:ext uri="{BB962C8B-B14F-4D97-AF65-F5344CB8AC3E}">
        <p14:creationId xmlns:p14="http://schemas.microsoft.com/office/powerpoint/2010/main" val="570738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1CAA0-F3E5-F927-C7A0-4663D4A28B3F}"/>
              </a:ext>
            </a:extLst>
          </p:cNvPr>
          <p:cNvSpPr>
            <a:spLocks noGrp="1"/>
          </p:cNvSpPr>
          <p:nvPr>
            <p:ph type="title"/>
          </p:nvPr>
        </p:nvSpPr>
        <p:spPr>
          <a:xfrm>
            <a:off x="801288" y="631916"/>
            <a:ext cx="10571998" cy="970450"/>
          </a:xfrm>
        </p:spPr>
        <p:txBody>
          <a:bodyPr/>
          <a:lstStyle/>
          <a:p>
            <a:pPr algn="ctr"/>
            <a:r>
              <a:rPr lang="en-GB" sz="8800" dirty="0"/>
              <a:t>Notes</a:t>
            </a:r>
          </a:p>
        </p:txBody>
      </p:sp>
      <p:sp>
        <p:nvSpPr>
          <p:cNvPr id="3" name="Content Placeholder 2">
            <a:extLst>
              <a:ext uri="{FF2B5EF4-FFF2-40B4-BE49-F238E27FC236}">
                <a16:creationId xmlns:a16="http://schemas.microsoft.com/office/drawing/2014/main" id="{D0A68225-0677-9080-6AEE-C4EFFD98C2E5}"/>
              </a:ext>
            </a:extLst>
          </p:cNvPr>
          <p:cNvSpPr>
            <a:spLocks noGrp="1"/>
          </p:cNvSpPr>
          <p:nvPr>
            <p:ph idx="1"/>
          </p:nvPr>
        </p:nvSpPr>
        <p:spPr>
          <a:xfrm>
            <a:off x="120073" y="2499377"/>
            <a:ext cx="11951854" cy="3636511"/>
          </a:xfrm>
        </p:spPr>
        <p:txBody>
          <a:bodyPr>
            <a:normAutofit fontScale="92500" lnSpcReduction="10000"/>
          </a:bodyPr>
          <a:lstStyle/>
          <a:p>
            <a:r>
              <a:rPr lang="en-GB" sz="2800" b="1" u="sng" dirty="0"/>
              <a:t>Sex-role stereotypes</a:t>
            </a:r>
            <a:r>
              <a:rPr lang="en-GB" sz="2800" dirty="0"/>
              <a:t>: a set of beliefs and preconceived ideas about what is expected or appropriate for males and females in a given society.</a:t>
            </a:r>
          </a:p>
          <a:p>
            <a:r>
              <a:rPr lang="en-GB" sz="2800" dirty="0"/>
              <a:t>Communicated throughout society.</a:t>
            </a:r>
          </a:p>
          <a:p>
            <a:r>
              <a:rPr lang="en-GB" sz="2800" b="1" u="sng" dirty="0"/>
              <a:t>Agents of socialisation</a:t>
            </a:r>
            <a:r>
              <a:rPr lang="en-GB" sz="2800" dirty="0"/>
              <a:t>: parents, peers, the media.</a:t>
            </a:r>
          </a:p>
          <a:p>
            <a:r>
              <a:rPr lang="en-GB" sz="2800" b="1" u="sng" dirty="0"/>
              <a:t>Furnham and </a:t>
            </a:r>
            <a:r>
              <a:rPr lang="en-GB" sz="2800" b="1" u="sng" dirty="0" err="1"/>
              <a:t>Farragher</a:t>
            </a:r>
            <a:r>
              <a:rPr lang="en-GB" sz="2800" b="1" dirty="0"/>
              <a:t> </a:t>
            </a:r>
            <a:r>
              <a:rPr lang="en-GB" sz="2800" dirty="0"/>
              <a:t>(2000); studied TV adverts and found men – professional contexts, women – domestic settings.</a:t>
            </a:r>
          </a:p>
          <a:p>
            <a:r>
              <a:rPr lang="en-GB" sz="2800" dirty="0">
                <a:hlinkClick r:id="rId2"/>
              </a:rPr>
              <a:t>https://www.youtube.com/watch?v=_-OAIAhBiHc</a:t>
            </a:r>
            <a:r>
              <a:rPr lang="en-GB" sz="2800" dirty="0"/>
              <a:t> </a:t>
            </a:r>
          </a:p>
        </p:txBody>
      </p:sp>
    </p:spTree>
    <p:extLst>
      <p:ext uri="{BB962C8B-B14F-4D97-AF65-F5344CB8AC3E}">
        <p14:creationId xmlns:p14="http://schemas.microsoft.com/office/powerpoint/2010/main" val="352436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542EF-12B3-C20F-00C2-A853799588E8}"/>
              </a:ext>
            </a:extLst>
          </p:cNvPr>
          <p:cNvSpPr>
            <a:spLocks noGrp="1"/>
          </p:cNvSpPr>
          <p:nvPr>
            <p:ph type="title"/>
          </p:nvPr>
        </p:nvSpPr>
        <p:spPr>
          <a:xfrm>
            <a:off x="810000" y="513977"/>
            <a:ext cx="10571998" cy="970450"/>
          </a:xfrm>
        </p:spPr>
        <p:txBody>
          <a:bodyPr/>
          <a:lstStyle/>
          <a:p>
            <a:pPr algn="ctr"/>
            <a:r>
              <a:rPr lang="en-GB" sz="8800" dirty="0"/>
              <a:t>Task</a:t>
            </a:r>
          </a:p>
        </p:txBody>
      </p:sp>
      <p:sp>
        <p:nvSpPr>
          <p:cNvPr id="3" name="Content Placeholder 2">
            <a:extLst>
              <a:ext uri="{FF2B5EF4-FFF2-40B4-BE49-F238E27FC236}">
                <a16:creationId xmlns:a16="http://schemas.microsoft.com/office/drawing/2014/main" id="{3CEE3B94-1452-D9E1-8A1B-19FE14CEAF00}"/>
              </a:ext>
            </a:extLst>
          </p:cNvPr>
          <p:cNvSpPr>
            <a:spLocks noGrp="1"/>
          </p:cNvSpPr>
          <p:nvPr>
            <p:ph idx="1"/>
          </p:nvPr>
        </p:nvSpPr>
        <p:spPr>
          <a:xfrm>
            <a:off x="569330" y="2594684"/>
            <a:ext cx="6810524" cy="3636511"/>
          </a:xfrm>
        </p:spPr>
        <p:txBody>
          <a:bodyPr>
            <a:normAutofit/>
          </a:bodyPr>
          <a:lstStyle/>
          <a:p>
            <a:r>
              <a:rPr lang="en-GB" sz="3200" b="1" dirty="0"/>
              <a:t>Look at the advert you have been given.</a:t>
            </a:r>
          </a:p>
          <a:p>
            <a:r>
              <a:rPr lang="en-GB" sz="3200" b="1" dirty="0"/>
              <a:t>How does it reinforce sex-role stereotypes?</a:t>
            </a:r>
          </a:p>
          <a:p>
            <a:r>
              <a:rPr lang="en-GB" sz="3200" b="1" dirty="0"/>
              <a:t>Is advertising different today??</a:t>
            </a:r>
          </a:p>
        </p:txBody>
      </p:sp>
      <p:pic>
        <p:nvPicPr>
          <p:cNvPr id="3074" name="Picture 2" descr="Bic apologises for 'sexist' South African advert - BBC News">
            <a:extLst>
              <a:ext uri="{FF2B5EF4-FFF2-40B4-BE49-F238E27FC236}">
                <a16:creationId xmlns:a16="http://schemas.microsoft.com/office/drawing/2014/main" id="{4DF59154-6548-8FF0-11A6-65EA3A9220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6465" y="2392754"/>
            <a:ext cx="4150735" cy="40403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7182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FAC2B-BBB4-85F9-62A1-D5BFEA05E92B}"/>
              </a:ext>
            </a:extLst>
          </p:cNvPr>
          <p:cNvSpPr>
            <a:spLocks noGrp="1"/>
          </p:cNvSpPr>
          <p:nvPr>
            <p:ph type="title"/>
          </p:nvPr>
        </p:nvSpPr>
        <p:spPr>
          <a:xfrm>
            <a:off x="810000" y="364061"/>
            <a:ext cx="10571998" cy="970450"/>
          </a:xfrm>
        </p:spPr>
        <p:txBody>
          <a:bodyPr/>
          <a:lstStyle/>
          <a:p>
            <a:pPr algn="ctr"/>
            <a:r>
              <a:rPr lang="en-GB" sz="4800" dirty="0"/>
              <a:t>Women are better at multi-tasking</a:t>
            </a:r>
          </a:p>
        </p:txBody>
      </p:sp>
      <p:pic>
        <p:nvPicPr>
          <p:cNvPr id="4098" name="Picture 2" descr="How Multitasking Erodes Productivity And Dings Your IQ">
            <a:extLst>
              <a:ext uri="{FF2B5EF4-FFF2-40B4-BE49-F238E27FC236}">
                <a16:creationId xmlns:a16="http://schemas.microsoft.com/office/drawing/2014/main" id="{A46952E7-8A4F-BC82-695A-D3A7F43CB5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0259" y="2225194"/>
            <a:ext cx="4351482" cy="290098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Rounded Corners 3">
            <a:extLst>
              <a:ext uri="{FF2B5EF4-FFF2-40B4-BE49-F238E27FC236}">
                <a16:creationId xmlns:a16="http://schemas.microsoft.com/office/drawing/2014/main" id="{7B3D2B6D-BF6F-BFA8-F26E-0B46C519BBC9}"/>
              </a:ext>
            </a:extLst>
          </p:cNvPr>
          <p:cNvSpPr/>
          <p:nvPr/>
        </p:nvSpPr>
        <p:spPr>
          <a:xfrm>
            <a:off x="4641271" y="5569527"/>
            <a:ext cx="2909455" cy="7573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t>True or false?</a:t>
            </a:r>
          </a:p>
        </p:txBody>
      </p:sp>
    </p:spTree>
    <p:extLst>
      <p:ext uri="{BB962C8B-B14F-4D97-AF65-F5344CB8AC3E}">
        <p14:creationId xmlns:p14="http://schemas.microsoft.com/office/powerpoint/2010/main" val="1174751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FAC2B-BBB4-85F9-62A1-D5BFEA05E92B}"/>
              </a:ext>
            </a:extLst>
          </p:cNvPr>
          <p:cNvSpPr>
            <a:spLocks noGrp="1"/>
          </p:cNvSpPr>
          <p:nvPr>
            <p:ph type="title"/>
          </p:nvPr>
        </p:nvSpPr>
        <p:spPr>
          <a:xfrm>
            <a:off x="810000" y="364061"/>
            <a:ext cx="10571998" cy="970450"/>
          </a:xfrm>
        </p:spPr>
        <p:txBody>
          <a:bodyPr/>
          <a:lstStyle/>
          <a:p>
            <a:pPr algn="ctr"/>
            <a:r>
              <a:rPr lang="en-GB" sz="4800" dirty="0"/>
              <a:t>Women are better at multi-tasking</a:t>
            </a:r>
          </a:p>
        </p:txBody>
      </p:sp>
      <p:sp>
        <p:nvSpPr>
          <p:cNvPr id="3" name="Content Placeholder 2">
            <a:extLst>
              <a:ext uri="{FF2B5EF4-FFF2-40B4-BE49-F238E27FC236}">
                <a16:creationId xmlns:a16="http://schemas.microsoft.com/office/drawing/2014/main" id="{1F6A02DA-3AA8-7F59-983B-9A6E58FEC5C6}"/>
              </a:ext>
            </a:extLst>
          </p:cNvPr>
          <p:cNvSpPr>
            <a:spLocks noGrp="1"/>
          </p:cNvSpPr>
          <p:nvPr>
            <p:ph idx="1"/>
          </p:nvPr>
        </p:nvSpPr>
        <p:spPr>
          <a:xfrm>
            <a:off x="258618" y="1272078"/>
            <a:ext cx="11674763" cy="3636511"/>
          </a:xfrm>
        </p:spPr>
        <p:txBody>
          <a:bodyPr>
            <a:normAutofit/>
          </a:bodyPr>
          <a:lstStyle/>
          <a:p>
            <a:pPr marL="0" indent="0" algn="ctr">
              <a:buNone/>
            </a:pPr>
            <a:r>
              <a:rPr lang="en-GB" sz="2800" b="1" dirty="0"/>
              <a:t>Outline evidence (page 149) that </a:t>
            </a:r>
            <a:r>
              <a:rPr lang="en-GB" sz="2800" b="1" u="sng" dirty="0"/>
              <a:t>supports</a:t>
            </a:r>
            <a:r>
              <a:rPr lang="en-GB" sz="2800" b="1" dirty="0"/>
              <a:t> this statement. </a:t>
            </a:r>
          </a:p>
          <a:p>
            <a:pPr marL="0" indent="0" algn="ctr">
              <a:buNone/>
            </a:pPr>
            <a:endParaRPr lang="en-GB" sz="2800" b="1" dirty="0"/>
          </a:p>
          <a:p>
            <a:pPr marL="0" indent="0" algn="ctr">
              <a:buNone/>
            </a:pPr>
            <a:r>
              <a:rPr lang="en-GB" sz="2800" b="1" dirty="0"/>
              <a:t>What does this tell us about sex-role stereotypes?</a:t>
            </a:r>
          </a:p>
        </p:txBody>
      </p:sp>
      <p:pic>
        <p:nvPicPr>
          <p:cNvPr id="4098" name="Picture 2" descr="How Multitasking Erodes Productivity And Dings Your IQ">
            <a:extLst>
              <a:ext uri="{FF2B5EF4-FFF2-40B4-BE49-F238E27FC236}">
                <a16:creationId xmlns:a16="http://schemas.microsoft.com/office/drawing/2014/main" id="{A46952E7-8A4F-BC82-695A-D3A7F43CB5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84253" y="4260903"/>
            <a:ext cx="3223491" cy="21489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20589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Quotable</Template>
  <TotalTime>7082</TotalTime>
  <Words>614</Words>
  <Application>Microsoft Office PowerPoint</Application>
  <PresentationFormat>Widescreen</PresentationFormat>
  <Paragraphs>59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Century Gothic</vt:lpstr>
      <vt:lpstr>ReithSerif</vt:lpstr>
      <vt:lpstr>Wingdings 2</vt:lpstr>
      <vt:lpstr>Quotable</vt:lpstr>
      <vt:lpstr>GENDER</vt:lpstr>
      <vt:lpstr>Lesson title: Sex and Gender</vt:lpstr>
      <vt:lpstr>Notes</vt:lpstr>
      <vt:lpstr>We raised our baby gender-neutral</vt:lpstr>
      <vt:lpstr>Would you instinctively attribute these behaviours to men or women?</vt:lpstr>
      <vt:lpstr>Notes</vt:lpstr>
      <vt:lpstr>Task</vt:lpstr>
      <vt:lpstr>Women are better at multi-tasking</vt:lpstr>
      <vt:lpstr>Women are better at multi-tasking</vt:lpstr>
      <vt:lpstr>Child of our time: Brain sex</vt:lpstr>
      <vt:lpstr>Practice exam questions</vt:lpstr>
      <vt:lpstr>Model answers</vt:lpstr>
      <vt:lpstr>Task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dc:title>
  <dc:creator>Emily Biddle</dc:creator>
  <cp:lastModifiedBy>Paul Sheehan</cp:lastModifiedBy>
  <cp:revision>2</cp:revision>
  <dcterms:created xsi:type="dcterms:W3CDTF">2022-07-07T11:27:27Z</dcterms:created>
  <dcterms:modified xsi:type="dcterms:W3CDTF">2023-06-12T12:20:07Z</dcterms:modified>
</cp:coreProperties>
</file>