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3"/>
  </p:notesMasterIdLst>
  <p:sldIdLst>
    <p:sldId id="264" r:id="rId2"/>
    <p:sldId id="391" r:id="rId3"/>
    <p:sldId id="268" r:id="rId4"/>
    <p:sldId id="266" r:id="rId5"/>
    <p:sldId id="392" r:id="rId6"/>
    <p:sldId id="267" r:id="rId7"/>
    <p:sldId id="393" r:id="rId8"/>
    <p:sldId id="394" r:id="rId9"/>
    <p:sldId id="320" r:id="rId10"/>
    <p:sldId id="318" r:id="rId11"/>
    <p:sldId id="32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75F1C-59D3-4376-ACB6-ACD0E7FAF872}" type="datetimeFigureOut">
              <a:rPr lang="en-GB" smtClean="0"/>
              <a:t>12/06/2023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01C89-F46D-46F6-8846-8677BF24D0F2}" type="slidenum">
              <a:rPr lang="en-GB" smtClean="0"/>
              <a:t>‹#›</a:t>
            </a:fld>
            <a:endParaRPr lang="en-GB"/>
          </a:p>
        </p:txBody>
      </p:sp>
    </p:spTree>
    <p:extLst>
      <p:ext uri="{BB962C8B-B14F-4D97-AF65-F5344CB8AC3E}">
        <p14:creationId xmlns:p14="http://schemas.microsoft.com/office/powerpoint/2010/main" val="16835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12.2</a:t>
            </a:r>
          </a:p>
        </p:txBody>
      </p:sp>
      <p:sp>
        <p:nvSpPr>
          <p:cNvPr id="4" name="Slide Number Placeholder 3"/>
          <p:cNvSpPr>
            <a:spLocks noGrp="1"/>
          </p:cNvSpPr>
          <p:nvPr>
            <p:ph type="sldNum" sz="quarter" idx="10"/>
          </p:nvPr>
        </p:nvSpPr>
        <p:spPr/>
        <p:txBody>
          <a:bodyPr/>
          <a:lstStyle/>
          <a:p>
            <a:fld id="{A6B0D229-A228-4FE2-AA88-1388200429A9}" type="slidenum">
              <a:rPr lang="en-GB" smtClean="0"/>
              <a:t>6</a:t>
            </a:fld>
            <a:endParaRPr lang="en-GB"/>
          </a:p>
        </p:txBody>
      </p:sp>
    </p:spTree>
    <p:extLst>
      <p:ext uri="{BB962C8B-B14F-4D97-AF65-F5344CB8AC3E}">
        <p14:creationId xmlns:p14="http://schemas.microsoft.com/office/powerpoint/2010/main" val="133346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E1EFA0B-F13F-49F7-9A4C-E242C828ED8A}" type="datetimeFigureOut">
              <a:rPr lang="en-GB" smtClean="0"/>
              <a:t>12/06/2023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7B3DFF5-183B-4068-A499-0F580A2714CD}" type="slidenum">
              <a:rPr lang="en-GB" smtClean="0"/>
              <a:t>‹#›</a:t>
            </a:fld>
            <a:endParaRPr lang="en-GB"/>
          </a:p>
        </p:txBody>
      </p:sp>
    </p:spTree>
    <p:extLst>
      <p:ext uri="{BB962C8B-B14F-4D97-AF65-F5344CB8AC3E}">
        <p14:creationId xmlns:p14="http://schemas.microsoft.com/office/powerpoint/2010/main" val="70652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1EFA0B-F13F-49F7-9A4C-E242C828ED8A}"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B3DFF5-183B-4068-A499-0F580A2714CD}" type="slidenum">
              <a:rPr lang="en-GB" smtClean="0"/>
              <a:t>‹#›</a:t>
            </a:fld>
            <a:endParaRPr lang="en-GB"/>
          </a:p>
        </p:txBody>
      </p:sp>
    </p:spTree>
    <p:extLst>
      <p:ext uri="{BB962C8B-B14F-4D97-AF65-F5344CB8AC3E}">
        <p14:creationId xmlns:p14="http://schemas.microsoft.com/office/powerpoint/2010/main" val="406705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E1EFA0B-F13F-49F7-9A4C-E242C828ED8A}" type="datetimeFigureOut">
              <a:rPr lang="en-GB" smtClean="0"/>
              <a:t>12/06/2023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7B3DFF5-183B-4068-A499-0F580A2714CD}" type="slidenum">
              <a:rPr lang="en-GB" smtClean="0"/>
              <a:t>‹#›</a:t>
            </a:fld>
            <a:endParaRPr lang="en-GB"/>
          </a:p>
        </p:txBody>
      </p:sp>
    </p:spTree>
    <p:extLst>
      <p:ext uri="{BB962C8B-B14F-4D97-AF65-F5344CB8AC3E}">
        <p14:creationId xmlns:p14="http://schemas.microsoft.com/office/powerpoint/2010/main" val="665776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7FA21060-535B-42D4-8330-2922730DB1E5}"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6B748-A6BE-452C-A2EF-317EE633A5F6}" type="slidenum">
              <a:rPr lang="en-GB" smtClean="0"/>
              <a:t>‹#›</a:t>
            </a:fld>
            <a:endParaRPr lang="en-GB"/>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400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1EFA0B-F13F-49F7-9A4C-E242C828ED8A}"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E7B3DFF5-183B-4068-A499-0F580A2714CD}" type="slidenum">
              <a:rPr lang="en-GB" smtClean="0"/>
              <a:t>‹#›</a:t>
            </a:fld>
            <a:endParaRPr lang="en-GB"/>
          </a:p>
        </p:txBody>
      </p:sp>
    </p:spTree>
    <p:extLst>
      <p:ext uri="{BB962C8B-B14F-4D97-AF65-F5344CB8AC3E}">
        <p14:creationId xmlns:p14="http://schemas.microsoft.com/office/powerpoint/2010/main" val="361206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E1EFA0B-F13F-49F7-9A4C-E242C828ED8A}" type="datetimeFigureOut">
              <a:rPr lang="en-GB" smtClean="0"/>
              <a:t>12/06/2023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7B3DFF5-183B-4068-A499-0F580A2714CD}" type="slidenum">
              <a:rPr lang="en-GB" smtClean="0"/>
              <a:t>‹#›</a:t>
            </a:fld>
            <a:endParaRPr lang="en-GB"/>
          </a:p>
        </p:txBody>
      </p:sp>
    </p:spTree>
    <p:extLst>
      <p:ext uri="{BB962C8B-B14F-4D97-AF65-F5344CB8AC3E}">
        <p14:creationId xmlns:p14="http://schemas.microsoft.com/office/powerpoint/2010/main" val="198942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1EFA0B-F13F-49F7-9A4C-E242C828ED8A}" type="datetimeFigureOut">
              <a:rPr lang="en-GB" smtClean="0"/>
              <a:t>12/06/2023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B3DFF5-183B-4068-A499-0F580A2714CD}" type="slidenum">
              <a:rPr lang="en-GB" smtClean="0"/>
              <a:t>‹#›</a:t>
            </a:fld>
            <a:endParaRPr lang="en-GB"/>
          </a:p>
        </p:txBody>
      </p:sp>
    </p:spTree>
    <p:extLst>
      <p:ext uri="{BB962C8B-B14F-4D97-AF65-F5344CB8AC3E}">
        <p14:creationId xmlns:p14="http://schemas.microsoft.com/office/powerpoint/2010/main" val="30695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1EFA0B-F13F-49F7-9A4C-E242C828ED8A}" type="datetimeFigureOut">
              <a:rPr lang="en-GB" smtClean="0"/>
              <a:t>12/06/2023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B3DFF5-183B-4068-A499-0F580A2714CD}" type="slidenum">
              <a:rPr lang="en-GB" smtClean="0"/>
              <a:t>‹#›</a:t>
            </a:fld>
            <a:endParaRPr lang="en-GB"/>
          </a:p>
        </p:txBody>
      </p:sp>
    </p:spTree>
    <p:extLst>
      <p:ext uri="{BB962C8B-B14F-4D97-AF65-F5344CB8AC3E}">
        <p14:creationId xmlns:p14="http://schemas.microsoft.com/office/powerpoint/2010/main" val="402878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1EFA0B-F13F-49F7-9A4C-E242C828ED8A}" type="datetimeFigureOut">
              <a:rPr lang="en-GB" smtClean="0"/>
              <a:t>12/06/2023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B3DFF5-183B-4068-A499-0F580A2714CD}" type="slidenum">
              <a:rPr lang="en-GB" smtClean="0"/>
              <a:t>‹#›</a:t>
            </a:fld>
            <a:endParaRPr lang="en-GB"/>
          </a:p>
        </p:txBody>
      </p:sp>
    </p:spTree>
    <p:extLst>
      <p:ext uri="{BB962C8B-B14F-4D97-AF65-F5344CB8AC3E}">
        <p14:creationId xmlns:p14="http://schemas.microsoft.com/office/powerpoint/2010/main" val="66957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EFA0B-F13F-49F7-9A4C-E242C828ED8A}" type="datetimeFigureOut">
              <a:rPr lang="en-GB" smtClean="0"/>
              <a:t>12/06/2023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B3DFF5-183B-4068-A499-0F580A2714CD}" type="slidenum">
              <a:rPr lang="en-GB" smtClean="0"/>
              <a:t>‹#›</a:t>
            </a:fld>
            <a:endParaRPr lang="en-GB"/>
          </a:p>
        </p:txBody>
      </p:sp>
    </p:spTree>
    <p:extLst>
      <p:ext uri="{BB962C8B-B14F-4D97-AF65-F5344CB8AC3E}">
        <p14:creationId xmlns:p14="http://schemas.microsoft.com/office/powerpoint/2010/main" val="428634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E1EFA0B-F13F-49F7-9A4C-E242C828ED8A}" type="datetimeFigureOut">
              <a:rPr lang="en-GB" smtClean="0"/>
              <a:t>12/06/2023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7B3DFF5-183B-4068-A499-0F580A2714CD}" type="slidenum">
              <a:rPr lang="en-GB" smtClean="0"/>
              <a:t>‹#›</a:t>
            </a:fld>
            <a:endParaRPr lang="en-GB"/>
          </a:p>
        </p:txBody>
      </p:sp>
    </p:spTree>
    <p:extLst>
      <p:ext uri="{BB962C8B-B14F-4D97-AF65-F5344CB8AC3E}">
        <p14:creationId xmlns:p14="http://schemas.microsoft.com/office/powerpoint/2010/main" val="293333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EFA0B-F13F-49F7-9A4C-E242C828ED8A}" type="datetimeFigureOut">
              <a:rPr lang="en-GB" smtClean="0"/>
              <a:t>12/06/2023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B3DFF5-183B-4068-A499-0F580A2714CD}" type="slidenum">
              <a:rPr lang="en-GB" smtClean="0"/>
              <a:t>‹#›</a:t>
            </a:fld>
            <a:endParaRPr lang="en-GB"/>
          </a:p>
        </p:txBody>
      </p:sp>
    </p:spTree>
    <p:extLst>
      <p:ext uri="{BB962C8B-B14F-4D97-AF65-F5344CB8AC3E}">
        <p14:creationId xmlns:p14="http://schemas.microsoft.com/office/powerpoint/2010/main" val="22670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E1EFA0B-F13F-49F7-9A4C-E242C828ED8A}" type="datetimeFigureOut">
              <a:rPr lang="en-GB" smtClean="0"/>
              <a:t>12/06/2023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7B3DFF5-183B-4068-A499-0F580A2714CD}"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41645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9rqNPVByC9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oFlKiTwhd38"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141" y="2196523"/>
            <a:ext cx="7924800" cy="724942"/>
          </a:xfrm>
        </p:spPr>
        <p:txBody>
          <a:bodyPr>
            <a:normAutofit fontScale="90000"/>
          </a:bodyPr>
          <a:lstStyle/>
          <a:p>
            <a:pPr algn="ctr"/>
            <a:r>
              <a:rPr lang="en-GB" sz="3600" b="1" dirty="0"/>
              <a:t>Lesson title: </a:t>
            </a:r>
            <a:r>
              <a:rPr lang="en-GB" sz="3600" b="1" u="sng" dirty="0"/>
              <a:t>Offender profiling: The top-down approach</a:t>
            </a:r>
          </a:p>
        </p:txBody>
      </p:sp>
      <p:sp>
        <p:nvSpPr>
          <p:cNvPr id="4" name="AutoShape 2" descr="data:image/png;base64,iVBORw0KGgoAAAANSUhEUgAAAPEAAADRCAMAAAAquaQNAAAAgVBMVEUAAAD////t7e3g4OD5+fl3d3ezs7MJCQnc3NyYmJhvb28hISGcnJyGhoY3NzdERETKysqlpaVNTU3Dw8NaWlr09PS8vLw7OzvS0tIcHBxhYWEsLCzGxsZbW1vW1tZmZmaRkZF/f38RERGqqqpJSUl0dHTn5+cxMTEoKCgfHx8WFhbO6CKdAAALCElEQVR4nO2diZaiOhCGDeCG4I67Atpo33n/B7zgCiSQqqQa3L5zeu7tGYn1k5C1qmgY9TAzGIdVyTc36uKu00u0Wsn/bWozphLOajshm01DFoz95Ldh3Tb9LYlEY2oznx124yP7lDo2bGbvwtkqmH5IHSeKzSCYWSw0qqvjdj1cFfvM3djGdDG+1HEl32zWQ+s8Olkm81omO95+q4LHKFEtQ8F4XA1fxVWxqE9xqx5cj7fFqOSbqxkQBAju/qSab+7UwrWvzuJV8tXfnqsqvoqr46u4Kmocj5v1MLZ4Wzp2Fd/c6NeDqG0Nfyv5ZqsW2EbUqiv56m/PVRVfxdUBVXx++AipUXH5Y24sRqE/nq/Xy+Wyt173B+Pxyg4Wnm73IVasWyqIRq+A33VC0Yrr/I+/RdcCaAhazLDQmGIDM4AMathZVtH5P1G4ki80B81mZCsinIH44MujsDnm7On5YVN+af45Nq97E4e+XPHebwl2MmDs9J5j01n94w06hTN5Z5NXbLSSPzsDud4LzZ2ayTo917E7L7SnHXYkV3N9dRD/zKB6E1YLFavVFe8iiUF2ueaMYiuusNGOdTCCY3zZbRWgqnjnAwwSbRveydaxMWLGmNlIxZKvEKKoOIDZs94UF5Fr1UfXW9mCPkHGHNu01RSHYIO6hWU0BhnGv8VjcCntn5+fAYKloFNd9Muv+QH3pzGDInMa4zQ/862tpjhmvhrDWYsUz0svmSLtmYqLybXqjetiC75zOiBaqsKuD/Y0IRQXk1XsmbOtquCEge+ONqYHWHPgn2O8B0EgU+xNgsjuKjfqFMuBQ67Y2OPtmEgUnwkIBMdEMgHoVg0Zh/P0RF/SmF7ZbpMfTG9Yxmk7LWXbF7T83bjwqi2/boAw3/IlEinEc9ZozdgxmLBdYCa/fYCvj2evEu+m4/T48ymKhxGzrYPTZZH1GYoTf65JZDsOa3qfothnB9M9+t4g+a0iD7a7f4Rs2QknAHhjXFZb3oEN7QOb+cPkt+Oh6NPFOwB4Yx7jsVr/L6AJGV4f47F1/SnB+k/dmlG+sLviBZXgMUQwbs5lapjD3f+7YvjSs5xf2EY+SjFqFyrHlFN8caX3DI1HJYPpQVz3vYKoAeHFXqBhTz9fJpFOPIKqrMify7nQpCqvP3IgRIKdMbNb8GGtTjVf6O1e0znvwR5N1NopoLTn9hcujdwY2B4fqucKdOzJN6abYrJWXbKLWI/i/BfdFKssuMUMPk6x6JyUB/UcOzrmcK16dmZCNseMm/UMQCDyry747ERrdtTKlUYlE42gKisajydnhlqbtlnWi4mUjSOs46IP65iTL/R2r6mm1QmQRxT1HGMPO9O084XdFHfJ9MZPDkAEqq8+ahjzW6SYMmCCW67oKtaZ/XOD5U0x2fI44Uis2Oup27IqUqzTcDgA0y7cmYTG2Blyit0LYZtOcGPpSlmJ1k5h0acBjkdFjPNl3cJBFfwCSpAGiO5F4/Gm6Lq9RnXEF+diU70LFt75o5iB5UmwJqJWXfhpjQF5lrflfq8PdIILDm4z4E5TNfpVrhel38uMAXg74RRr9Kvcuuau2FiSCYasF3GKPXXnlJabm9A+epAfMsU+uWKmPO1P+rxTRvJDMd08swdYISN9BPQ2pbYZxd0rdLuZjYbtdCU4keCumEHhxwG+z2W4KYNoJCogqMiK1sf3cYruqC053lIbj/lx3NpR2NM+PkpO3WvCEVnkkZcF3HNptucrKc/UlGKddXce7gxTWTGNPSn/svTzpDFfz9OTuR+D+2oae1L+ZanY1JBQcWMqiRC9RIZYE2Z0J2zRPbcJUWwq0XR/nYpNrYtEohdtWbTwvenk7BXxAdmqvEnERu6KncLz1thH+PrYzJ2FnYW1/SDvJt8YzRxrZX1Gq2aew4a2yxy7VeFzPEpD59OVEI6KCe/D18O76egIPkgyD26mCsz50FMUf6fs7By+dqIYM9NTwNyMnmZOd6VMFHx9TDD5tdPl5RRTLl/cMh2IHQF9SzKxlflVG90ublgqA6FY62QxYU58AxURSKtofZzbbSDx+RlI90C6tuhMQrwH4mjOrddZa7h7TdGsAVt7qH0uvYikWbYwTjHF2mKeL5QHtZep1dzzvsCcYpKdEJNWsVY15G3hFOv4Mt+RboFgd+jVpyGzfFmcYoviQT5JI7CR+9Wm4onJmhPMGpxnDYmj9Urm7NNF+PrEDJXGkHnY2sQXZ4ulkKeEoCIrMmaYY0GyERQs8uXmcASt2tiUXdFyA6wVocgK/l5TuPG1pb4vKnn20J3qQVQKr5jkIDmUWa+UOQEbBARUTDI8cT5FJIqxjoVCVzpeMUWwSE/qtqekGPvAgWLMKfZB2vIpl1q+TAtpiHATJr926nYDbc+udiA/P0asnVJXIXMJNEWFCFyodAU3IC8wQPlzpdzA9M1ocBFkpv40M5LGtRXFtEmuQvrLbkSF/MVzDAnWVMvrg+xVhbnDeMUEPqn9v1KM3KQS+pXxigkWyNQ7Ag9OKDtgdXz81VcMcClXVIwLUgLVsUWRA0Wa40Y5f3VAoDh7ynMgSYniHkpOnPLnTg+E505Z83B1LLSDQqASgrtf0fo4PVRZFDV8OsiG1QTheHyUD+MoU2bS8Vj7MLVnjwBz6gTFngs3dErXTlpRXv+mwQwQA6OpGDcgD0QbjCnF6gcw+6mzQ+aPVH3XAC4O6CQYkR/+XBpHx/3QDeMSIkTGf9V3DWAjn/gi1WVqctZojJjZdNgk+hh/ru2K+bvIWBlVZjKqi0SitYtYy592uqz5Qfm5mma35XxQRjKf+Waw2Fbaqh1npJE1YQpK8CKgecnPlWQWbLGde57zH4tyvjjOIdAIT31wCg6JP5fONg9whsWDG4+NgCJxacxvc9HQ2vOQJgItBDPnWhCm7ojROi9WTEKPUnzA7XvI0YmAgYTPFwBs1R3KjA4EjAN5aHVRxLUowouLuKaLLCRCId3wHUGFpkanfY82BJyIMSjBHGJH4L7w944HqpzDpMDyUokp7bl2LsGG6l+g3lOXKfZa9SVcliB3YVJQ3AmoByNCpH4AaMXWxKdM0kGO0MsCimA89p6zt0pxmmuwz4/HBs1a4S9pl2eal3DKKjafbG4lBJbRF9SqTcr0K39HaeCHlFTPZdIujf4O3qtVSfGRNqrsL2kPKRTX9+p4FXQkXxVTZhOqgP3GVObyrvr6kleqojFDOj/DOsvNmgi6XZmjnZizzx5plGRFgN4rICIZj1+vTSeorpGTnotoR7ZqFDvsWPFrDUwP9mqr5Fjxi1ZxLvkVXLH3wudqSuvkhfcqs2ky6ot8pkBho95/1X7rAiR9cw7z6Y4bcCAcua6QpFarEfyRG2n26DoY7RYodvWlNPzy5cuXj2bZW4LReJ3gEzGXpWJPwZ70SBwJ5pTiiU+JMcBeWHaGMhtpjQDiFW88+1ExFPg+H2Hq6HrxVzD8pz8eB/MzgPGUDmpKbOQN+szTejCh6X2cYkBqrjOE74WrHdiO/RvVMXDm9YrHioWAtvlex/sDAOQFVE/tjIjHDsujLcMYqpeIPweQJ5nufctPASAK6hW8EhEAKvnNFO/loT1vphiQAuXNnuNGvzR5ZPyPu487L38/xpKTt91reFQjWMr6rnd7juVuA++nWBYa9H7nx21Js34/xbKggjdUbB87ZkfsTd7pdMw3VPyBjFplvNUeyJVyN+QXCwkBUf6i6/oS/P0d5QEF71jHg7KXK2zebX385cuXL69Je1xGfWcS/wOAVmI/k2oQ2Q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http://3.bp.blogspot.com/-u-EtjGWfUkE/TsG3hAwrqbI/AAAAAAAAAMA/dllg1u0eeIg/s1600/fingerprint_2-767145-thumb-275x381-409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184" y="3429000"/>
            <a:ext cx="2099632" cy="29089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9575" y="1227027"/>
            <a:ext cx="8592889" cy="1938992"/>
          </a:xfrm>
          <a:prstGeom prst="rect">
            <a:avLst/>
          </a:prstGeom>
          <a:noFill/>
        </p:spPr>
        <p:txBody>
          <a:bodyPr wrap="square" rtlCol="0">
            <a:spAutoFit/>
          </a:bodyPr>
          <a:lstStyle/>
          <a:p>
            <a:pPr algn="ctr"/>
            <a:r>
              <a:rPr lang="en-GB" sz="4000" b="1" dirty="0"/>
              <a:t>OPGS Psychology Taster Lessons </a:t>
            </a:r>
          </a:p>
          <a:p>
            <a:pPr algn="ctr"/>
            <a:r>
              <a:rPr lang="en-GB" sz="4000" b="1" dirty="0"/>
              <a:t>Topic: </a:t>
            </a:r>
            <a:r>
              <a:rPr lang="en-GB" sz="4000" b="1" u="sng" dirty="0"/>
              <a:t>Forensic Psychology</a:t>
            </a:r>
          </a:p>
          <a:p>
            <a:pPr algn="ctr"/>
            <a:r>
              <a:rPr lang="en-GB" sz="4000" b="1" u="sng" dirty="0"/>
              <a:t>Session 2</a:t>
            </a:r>
          </a:p>
        </p:txBody>
      </p:sp>
    </p:spTree>
    <p:extLst>
      <p:ext uri="{BB962C8B-B14F-4D97-AF65-F5344CB8AC3E}">
        <p14:creationId xmlns:p14="http://schemas.microsoft.com/office/powerpoint/2010/main" val="179164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935" y="1411601"/>
            <a:ext cx="8199931" cy="724942"/>
          </a:xfrm>
        </p:spPr>
        <p:txBody>
          <a:bodyPr>
            <a:normAutofit fontScale="90000"/>
          </a:bodyPr>
          <a:lstStyle/>
          <a:p>
            <a:pPr algn="ctr"/>
            <a:r>
              <a:rPr lang="en-GB" sz="5400" dirty="0">
                <a:solidFill>
                  <a:schemeClr val="tx1"/>
                </a:solidFill>
              </a:rPr>
              <a:t>Could you be a criminal profiler for the FBI?</a:t>
            </a:r>
          </a:p>
        </p:txBody>
      </p:sp>
      <p:sp>
        <p:nvSpPr>
          <p:cNvPr id="3" name="Content Placeholder 2"/>
          <p:cNvSpPr>
            <a:spLocks noGrp="1"/>
          </p:cNvSpPr>
          <p:nvPr>
            <p:ph sz="quarter" idx="13"/>
          </p:nvPr>
        </p:nvSpPr>
        <p:spPr>
          <a:xfrm>
            <a:off x="1882970" y="2412909"/>
            <a:ext cx="8426896" cy="4114800"/>
          </a:xfrm>
        </p:spPr>
        <p:txBody>
          <a:bodyPr>
            <a:normAutofit/>
          </a:bodyPr>
          <a:lstStyle/>
          <a:p>
            <a:pPr marL="0" indent="0" algn="ctr">
              <a:buNone/>
            </a:pPr>
            <a:r>
              <a:rPr lang="en-US" sz="5400" b="1" dirty="0"/>
              <a:t>Given the evidence provided, your task is to draw up a profile of the offender.</a:t>
            </a:r>
            <a:endParaRPr lang="en-GB" sz="5400" dirty="0"/>
          </a:p>
          <a:p>
            <a:endParaRPr lang="en-GB" sz="5400" dirty="0"/>
          </a:p>
        </p:txBody>
      </p:sp>
      <p:pic>
        <p:nvPicPr>
          <p:cNvPr id="4" name="Picture 3"/>
          <p:cNvPicPr>
            <a:picLocks noChangeAspect="1"/>
          </p:cNvPicPr>
          <p:nvPr/>
        </p:nvPicPr>
        <p:blipFill>
          <a:blip r:embed="rId2"/>
          <a:stretch>
            <a:fillRect/>
          </a:stretch>
        </p:blipFill>
        <p:spPr>
          <a:xfrm>
            <a:off x="8103665" y="5052192"/>
            <a:ext cx="1751883" cy="1751883"/>
          </a:xfrm>
          <a:prstGeom prst="rect">
            <a:avLst/>
          </a:prstGeom>
        </p:spPr>
      </p:pic>
    </p:spTree>
    <p:extLst>
      <p:ext uri="{BB962C8B-B14F-4D97-AF65-F5344CB8AC3E}">
        <p14:creationId xmlns:p14="http://schemas.microsoft.com/office/powerpoint/2010/main" val="142717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7924800" cy="778098"/>
          </a:xfrm>
        </p:spPr>
        <p:txBody>
          <a:bodyPr>
            <a:normAutofit fontScale="90000"/>
          </a:bodyPr>
          <a:lstStyle/>
          <a:p>
            <a:pPr algn="ctr"/>
            <a:r>
              <a:rPr lang="en-US" dirty="0"/>
              <a:t>How did you do!?</a:t>
            </a:r>
            <a:br>
              <a:rPr lang="en-GB" dirty="0"/>
            </a:br>
            <a:endParaRPr lang="en-GB" dirty="0"/>
          </a:p>
        </p:txBody>
      </p:sp>
      <p:sp>
        <p:nvSpPr>
          <p:cNvPr id="3" name="Content Placeholder 2"/>
          <p:cNvSpPr>
            <a:spLocks noGrp="1"/>
          </p:cNvSpPr>
          <p:nvPr>
            <p:ph sz="quarter" idx="13"/>
          </p:nvPr>
        </p:nvSpPr>
        <p:spPr>
          <a:xfrm>
            <a:off x="1775520" y="809297"/>
            <a:ext cx="8784976" cy="6048672"/>
          </a:xfrm>
        </p:spPr>
        <p:txBody>
          <a:bodyPr>
            <a:normAutofit fontScale="70000" lnSpcReduction="20000"/>
          </a:bodyPr>
          <a:lstStyle/>
          <a:p>
            <a:pPr lvl="0"/>
            <a:r>
              <a:rPr lang="en-US" sz="2600" b="1" dirty="0"/>
              <a:t>A white man. </a:t>
            </a:r>
            <a:endParaRPr lang="en-GB" sz="2600" b="1" dirty="0"/>
          </a:p>
          <a:p>
            <a:pPr lvl="0"/>
            <a:r>
              <a:rPr lang="en-US" sz="2600" b="1" dirty="0"/>
              <a:t>Aged between 25 and 35 years - similar in age to the victim. </a:t>
            </a:r>
            <a:endParaRPr lang="en-GB" sz="2600" b="1" dirty="0"/>
          </a:p>
          <a:p>
            <a:pPr lvl="0"/>
            <a:r>
              <a:rPr lang="en-US" sz="2600" b="1" dirty="0"/>
              <a:t>Sexual fantasies have been </a:t>
            </a:r>
            <a:r>
              <a:rPr lang="en-US" sz="2600" b="1" dirty="0" err="1"/>
              <a:t>harboured</a:t>
            </a:r>
            <a:r>
              <a:rPr lang="en-US" sz="2600" b="1" dirty="0"/>
              <a:t> by the offender for a long time and possibly uses and collects sadistic pornography. </a:t>
            </a:r>
            <a:endParaRPr lang="en-GB" sz="2600" b="1" dirty="0"/>
          </a:p>
          <a:p>
            <a:pPr lvl="0"/>
            <a:r>
              <a:rPr lang="en-US" sz="2600" b="1" dirty="0"/>
              <a:t>He would fit into the context well - might reside in the apartment block or work there. </a:t>
            </a:r>
            <a:endParaRPr lang="en-GB" sz="2600" b="1" dirty="0"/>
          </a:p>
          <a:p>
            <a:pPr lvl="0"/>
            <a:r>
              <a:rPr lang="en-US" sz="2600" b="1" dirty="0"/>
              <a:t>Average intelligence but dropped out of education. </a:t>
            </a:r>
            <a:endParaRPr lang="en-GB" sz="2600" b="1" dirty="0"/>
          </a:p>
          <a:p>
            <a:pPr lvl="0"/>
            <a:r>
              <a:rPr lang="en-US" sz="2600" b="1" dirty="0"/>
              <a:t>No military background. </a:t>
            </a:r>
            <a:endParaRPr lang="en-GB" sz="2600" b="1" dirty="0"/>
          </a:p>
          <a:p>
            <a:pPr lvl="0"/>
            <a:r>
              <a:rPr lang="en-US" sz="2600" b="1" dirty="0"/>
              <a:t>Possibly unemployed. </a:t>
            </a:r>
            <a:endParaRPr lang="en-GB" sz="2600" b="1" dirty="0"/>
          </a:p>
          <a:p>
            <a:pPr lvl="0"/>
            <a:r>
              <a:rPr lang="en-US" sz="2600" b="1" dirty="0"/>
              <a:t>Unskilled or skilled occupation. </a:t>
            </a:r>
            <a:endParaRPr lang="en-GB" sz="2600" b="1" dirty="0"/>
          </a:p>
          <a:p>
            <a:pPr lvl="0"/>
            <a:r>
              <a:rPr lang="en-US" sz="2600" b="1" dirty="0"/>
              <a:t>Alcohol and drugs would not have materially contributed. </a:t>
            </a:r>
            <a:endParaRPr lang="en-GB" sz="2600" b="1" dirty="0"/>
          </a:p>
          <a:p>
            <a:pPr lvl="0"/>
            <a:r>
              <a:rPr lang="en-US" sz="2600" b="1" dirty="0"/>
              <a:t>Difficulties in personal relationships with women. </a:t>
            </a:r>
            <a:endParaRPr lang="en-GB" sz="2600" b="1" dirty="0"/>
          </a:p>
          <a:p>
            <a:pPr lvl="0"/>
            <a:r>
              <a:rPr lang="en-US" sz="2600" b="1" dirty="0"/>
              <a:t>Any dates would be younger so that they could be more easily controlled and dominated. </a:t>
            </a:r>
            <a:endParaRPr lang="en-GB" sz="2600" b="1" dirty="0"/>
          </a:p>
          <a:p>
            <a:pPr lvl="0"/>
            <a:r>
              <a:rPr lang="en-US" sz="2600" b="1" dirty="0"/>
              <a:t>Sexually inexperienced and inadequate. </a:t>
            </a:r>
            <a:endParaRPr lang="en-GB" sz="2600" b="1" dirty="0"/>
          </a:p>
          <a:p>
            <a:pPr lvl="0"/>
            <a:r>
              <a:rPr lang="en-US" sz="2600" b="1" dirty="0"/>
              <a:t>Never married. </a:t>
            </a:r>
            <a:endParaRPr lang="en-GB" sz="2600" b="1" dirty="0"/>
          </a:p>
          <a:p>
            <a:pPr lvl="0"/>
            <a:r>
              <a:rPr lang="en-US" sz="2600" b="1" dirty="0" err="1"/>
              <a:t>Disorganised</a:t>
            </a:r>
            <a:r>
              <a:rPr lang="en-US" sz="2600" b="1" dirty="0"/>
              <a:t> offender - confused and perhaps mental difficulties in the past. </a:t>
            </a:r>
            <a:endParaRPr lang="en-GB" sz="2600" b="1" dirty="0"/>
          </a:p>
          <a:p>
            <a:pPr lvl="0"/>
            <a:r>
              <a:rPr lang="en-US" sz="2600" b="1" dirty="0"/>
              <a:t>Messages challenged the police and may indicate future killings. </a:t>
            </a:r>
            <a:endParaRPr lang="en-GB" sz="2600" b="1" dirty="0"/>
          </a:p>
          <a:p>
            <a:endParaRPr lang="en-GB" dirty="0"/>
          </a:p>
        </p:txBody>
      </p:sp>
      <p:sp>
        <p:nvSpPr>
          <p:cNvPr id="4" name="Rectangle 3"/>
          <p:cNvSpPr/>
          <p:nvPr/>
        </p:nvSpPr>
        <p:spPr>
          <a:xfrm>
            <a:off x="2495600" y="1168701"/>
            <a:ext cx="7200800" cy="4520597"/>
          </a:xfrm>
          <a:prstGeom prst="rect">
            <a:avLst/>
          </a:prstGeom>
          <a:solidFill>
            <a:schemeClr val="accent2">
              <a:lumMod val="40000"/>
              <a:lumOff val="60000"/>
            </a:schemeClr>
          </a:solidFill>
        </p:spPr>
        <p:txBody>
          <a:bodyPr wrap="square">
            <a:spAutoFit/>
          </a:bodyPr>
          <a:lstStyle/>
          <a:p>
            <a:pPr algn="ctr">
              <a:lnSpc>
                <a:spcPct val="115000"/>
              </a:lnSpc>
              <a:spcAft>
                <a:spcPts val="10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Using this profile the FBI were able to work through their records and identify a man whose father lived in the same apartment block. The police had been told that his son was in a mental hospital but they found that security there was poor. The crucial piece of evidence was the bite marks on the body which matched the dental pattern of the suspect.</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55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6783609" y="928193"/>
            <a:ext cx="3289548" cy="4577954"/>
          </a:xfrm>
          <a:prstGeom prst="rect">
            <a:avLst/>
          </a:prstGeom>
        </p:spPr>
      </p:pic>
      <p:sp>
        <p:nvSpPr>
          <p:cNvPr id="5" name="TextBox 4">
            <a:extLst>
              <a:ext uri="{FF2B5EF4-FFF2-40B4-BE49-F238E27FC236}">
                <a16:creationId xmlns:a16="http://schemas.microsoft.com/office/drawing/2014/main" id="{BB077FB9-16A4-470A-ABDE-E0DB7A2AE2B1}"/>
              </a:ext>
            </a:extLst>
          </p:cNvPr>
          <p:cNvSpPr txBox="1"/>
          <p:nvPr/>
        </p:nvSpPr>
        <p:spPr>
          <a:xfrm>
            <a:off x="2664859" y="2063008"/>
            <a:ext cx="3431141" cy="2308324"/>
          </a:xfrm>
          <a:prstGeom prst="rect">
            <a:avLst/>
          </a:prstGeom>
          <a:noFill/>
        </p:spPr>
        <p:txBody>
          <a:bodyPr wrap="square">
            <a:spAutoFit/>
          </a:bodyPr>
          <a:lstStyle/>
          <a:p>
            <a:r>
              <a:rPr lang="en-GB" sz="3600" b="1" dirty="0"/>
              <a:t>Ted Bundy…</a:t>
            </a:r>
          </a:p>
          <a:p>
            <a:r>
              <a:rPr lang="en-GB" sz="3600" b="1" dirty="0"/>
              <a:t>Who was he, what was he accused of?</a:t>
            </a:r>
            <a:endParaRPr lang="en-GB" sz="3600" dirty="0"/>
          </a:p>
        </p:txBody>
      </p:sp>
    </p:spTree>
    <p:extLst>
      <p:ext uri="{BB962C8B-B14F-4D97-AF65-F5344CB8AC3E}">
        <p14:creationId xmlns:p14="http://schemas.microsoft.com/office/powerpoint/2010/main" val="153319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68.media.tumblr.com/55964b6a806a66891d2e9899e20c5ef1/tumblr_inline_okyt7keDDr1sabgqe_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2" y="2204865"/>
            <a:ext cx="5863580" cy="4397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5130" y="504934"/>
            <a:ext cx="10601739" cy="1569660"/>
          </a:xfrm>
          <a:prstGeom prst="rect">
            <a:avLst/>
          </a:prstGeom>
          <a:noFill/>
        </p:spPr>
        <p:txBody>
          <a:bodyPr wrap="square" rtlCol="0">
            <a:spAutoFit/>
          </a:bodyPr>
          <a:lstStyle/>
          <a:p>
            <a:pPr algn="ctr"/>
            <a:r>
              <a:rPr lang="en-GB" sz="2400" b="1" dirty="0"/>
              <a:t>Ted Bundy is one of America’s most notorious serial killers. During the 70’s, he raped, tortured and brutally murdered over 30 women. </a:t>
            </a:r>
          </a:p>
          <a:p>
            <a:pPr algn="ctr"/>
            <a:r>
              <a:rPr lang="en-GB" sz="2400" b="1" dirty="0"/>
              <a:t>Looking at the images below of some of his victims, what conclusions could you draw about the type of women he chose?</a:t>
            </a:r>
          </a:p>
        </p:txBody>
      </p:sp>
      <p:pic>
        <p:nvPicPr>
          <p:cNvPr id="2" name="Picture 1">
            <a:extLst>
              <a:ext uri="{FF2B5EF4-FFF2-40B4-BE49-F238E27FC236}">
                <a16:creationId xmlns:a16="http://schemas.microsoft.com/office/drawing/2014/main" id="{64388FCA-70D9-47F2-B285-0D7CB4AF8C40}"/>
              </a:ext>
            </a:extLst>
          </p:cNvPr>
          <p:cNvPicPr>
            <a:picLocks noChangeAspect="1"/>
          </p:cNvPicPr>
          <p:nvPr/>
        </p:nvPicPr>
        <p:blipFill>
          <a:blip r:embed="rId3"/>
          <a:stretch>
            <a:fillRect/>
          </a:stretch>
        </p:blipFill>
        <p:spPr>
          <a:xfrm>
            <a:off x="1540973" y="2504320"/>
            <a:ext cx="2426117" cy="3380360"/>
          </a:xfrm>
          <a:prstGeom prst="rect">
            <a:avLst/>
          </a:prstGeom>
        </p:spPr>
      </p:pic>
    </p:spTree>
    <p:extLst>
      <p:ext uri="{BB962C8B-B14F-4D97-AF65-F5344CB8AC3E}">
        <p14:creationId xmlns:p14="http://schemas.microsoft.com/office/powerpoint/2010/main" val="279283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5560" y="809736"/>
            <a:ext cx="9400880" cy="5509200"/>
          </a:xfrm>
          <a:prstGeom prst="rect">
            <a:avLst/>
          </a:prstGeom>
          <a:noFill/>
        </p:spPr>
        <p:txBody>
          <a:bodyPr wrap="square" rtlCol="0">
            <a:spAutoFit/>
          </a:bodyPr>
          <a:lstStyle/>
          <a:p>
            <a:pPr algn="ctr"/>
            <a:endParaRPr lang="en-GB" sz="3200" b="1" u="sng" dirty="0">
              <a:solidFill>
                <a:srgbClr val="FFFF00"/>
              </a:solidFill>
            </a:endParaRPr>
          </a:p>
          <a:p>
            <a:pPr algn="ctr"/>
            <a:r>
              <a:rPr lang="en-GB" sz="3200" b="1" u="sng" dirty="0"/>
              <a:t>The top-down approach</a:t>
            </a:r>
          </a:p>
          <a:p>
            <a:pPr algn="ctr"/>
            <a:endParaRPr lang="en-GB" sz="2400" b="1" u="sng" dirty="0"/>
          </a:p>
          <a:p>
            <a:pPr marL="457200" indent="-457200">
              <a:buFont typeface="Arial" panose="020B0604020202020204" pitchFamily="34" charset="0"/>
              <a:buChar char="•"/>
            </a:pPr>
            <a:r>
              <a:rPr lang="en-GB" sz="2000" b="1" dirty="0"/>
              <a:t>Offender profiling</a:t>
            </a:r>
            <a:r>
              <a:rPr lang="en-GB" sz="2000" dirty="0"/>
              <a:t>: a behavioural and analytical tool that is intended to help investigators accurately predict and profile the characteristics of unknown criminals.</a:t>
            </a:r>
          </a:p>
          <a:p>
            <a:r>
              <a:rPr lang="en-GB" sz="2000" dirty="0"/>
              <a:t> </a:t>
            </a:r>
            <a:endParaRPr lang="en-GB" sz="2000" b="1" dirty="0">
              <a:solidFill>
                <a:srgbClr val="FFFF00"/>
              </a:solidFill>
            </a:endParaRPr>
          </a:p>
          <a:p>
            <a:pPr marL="457200" indent="-457200">
              <a:buFont typeface="Arial" panose="020B0604020202020204" pitchFamily="34" charset="0"/>
              <a:buChar char="•"/>
            </a:pPr>
            <a:r>
              <a:rPr lang="en-GB" sz="2000" b="1" dirty="0"/>
              <a:t>Established in America in the 1970’s, FBI’s Behavioural Science Unit.</a:t>
            </a:r>
          </a:p>
          <a:p>
            <a:endParaRPr lang="en-GB" sz="2000" b="1" dirty="0"/>
          </a:p>
          <a:p>
            <a:pPr marL="457200" indent="-457200">
              <a:buFont typeface="Arial" panose="020B0604020202020204" pitchFamily="34" charset="0"/>
              <a:buChar char="•"/>
            </a:pPr>
            <a:r>
              <a:rPr lang="en-GB" sz="2000" b="1" dirty="0"/>
              <a:t>Collected data from interviews with 36 serial killers.</a:t>
            </a:r>
          </a:p>
          <a:p>
            <a:endParaRPr lang="en-GB" sz="2000" b="1" dirty="0"/>
          </a:p>
          <a:p>
            <a:pPr marL="457200" indent="-457200">
              <a:buFont typeface="Arial" panose="020B0604020202020204" pitchFamily="34" charset="0"/>
              <a:buChar char="•"/>
            </a:pPr>
            <a:r>
              <a:rPr lang="en-GB" sz="2000" b="1" dirty="0"/>
              <a:t>Known as the typology approach – profilers match what is known about the crime &amp; offender to </a:t>
            </a:r>
            <a:r>
              <a:rPr lang="en-GB" sz="2000" b="1" u="sng" dirty="0"/>
              <a:t>pre-existing</a:t>
            </a:r>
            <a:r>
              <a:rPr lang="en-GB" sz="2000" b="1" dirty="0"/>
              <a:t> template. </a:t>
            </a:r>
          </a:p>
          <a:p>
            <a:pPr marL="457200" indent="-457200">
              <a:buFont typeface="Arial" panose="020B0604020202020204" pitchFamily="34" charset="0"/>
              <a:buChar char="•"/>
            </a:pPr>
            <a:endParaRPr lang="en-GB" sz="2000" b="1" dirty="0"/>
          </a:p>
          <a:p>
            <a:pPr marL="457200" indent="-457200">
              <a:buFont typeface="Arial" panose="020B0604020202020204" pitchFamily="34" charset="0"/>
              <a:buChar char="•"/>
            </a:pPr>
            <a:r>
              <a:rPr lang="en-GB" sz="2000" b="1" dirty="0"/>
              <a:t>Murderers or rapists classified as ‘organised’ or ‘disorganised’. </a:t>
            </a:r>
          </a:p>
          <a:p>
            <a:endParaRPr lang="en-GB" sz="2000" b="1" dirty="0"/>
          </a:p>
          <a:p>
            <a:pPr algn="ctr"/>
            <a:endParaRPr lang="en-GB" sz="2400" b="1" u="sng" dirty="0"/>
          </a:p>
        </p:txBody>
      </p:sp>
      <p:pic>
        <p:nvPicPr>
          <p:cNvPr id="3" name="Picture 2" descr="A picture containing text, person, people&#10;&#10;Description automatically generated">
            <a:hlinkClick r:id="rId2"/>
            <a:extLst>
              <a:ext uri="{FF2B5EF4-FFF2-40B4-BE49-F238E27FC236}">
                <a16:creationId xmlns:a16="http://schemas.microsoft.com/office/drawing/2014/main" id="{A0433B84-EC8C-47CA-BFBD-A0E52416E43D}"/>
              </a:ext>
            </a:extLst>
          </p:cNvPr>
          <p:cNvPicPr>
            <a:picLocks noChangeAspect="1"/>
          </p:cNvPicPr>
          <p:nvPr/>
        </p:nvPicPr>
        <p:blipFill>
          <a:blip r:embed="rId3"/>
          <a:stretch>
            <a:fillRect/>
          </a:stretch>
        </p:blipFill>
        <p:spPr>
          <a:xfrm>
            <a:off x="9359704" y="4692419"/>
            <a:ext cx="2654105" cy="1990579"/>
          </a:xfrm>
          <a:prstGeom prst="rect">
            <a:avLst/>
          </a:prstGeom>
        </p:spPr>
      </p:pic>
    </p:spTree>
    <p:extLst>
      <p:ext uri="{BB962C8B-B14F-4D97-AF65-F5344CB8AC3E}">
        <p14:creationId xmlns:p14="http://schemas.microsoft.com/office/powerpoint/2010/main" val="60995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5560" y="674400"/>
            <a:ext cx="9400880" cy="6309420"/>
          </a:xfrm>
          <a:prstGeom prst="rect">
            <a:avLst/>
          </a:prstGeom>
          <a:noFill/>
        </p:spPr>
        <p:txBody>
          <a:bodyPr wrap="square" rtlCol="0">
            <a:spAutoFit/>
          </a:bodyPr>
          <a:lstStyle/>
          <a:p>
            <a:pPr algn="ctr"/>
            <a:endParaRPr lang="en-GB" sz="3200" b="1" u="sng" dirty="0">
              <a:solidFill>
                <a:srgbClr val="FFFF00"/>
              </a:solidFill>
            </a:endParaRPr>
          </a:p>
          <a:p>
            <a:pPr algn="ctr"/>
            <a:r>
              <a:rPr lang="en-GB" sz="3200" b="1" u="sng" dirty="0"/>
              <a:t>The top-down approach</a:t>
            </a:r>
          </a:p>
          <a:p>
            <a:pPr algn="ctr"/>
            <a:endParaRPr lang="en-GB" sz="2400" b="1" u="sng" dirty="0"/>
          </a:p>
          <a:p>
            <a:r>
              <a:rPr lang="en-GB" sz="2800" b="1" u="sng" dirty="0"/>
              <a:t>Stages of constructing an FBI profile:</a:t>
            </a:r>
          </a:p>
          <a:p>
            <a:pPr algn="ctr"/>
            <a:endParaRPr lang="en-GB" sz="2400" b="1" u="sng" dirty="0"/>
          </a:p>
          <a:p>
            <a:r>
              <a:rPr lang="en-GB" sz="2400" b="1" u="sng" dirty="0"/>
              <a:t>Data assimilation</a:t>
            </a:r>
            <a:r>
              <a:rPr lang="en-GB" sz="2400" b="1" dirty="0"/>
              <a:t>: profiler reviews evidence (crime scene photos, pathology reports).</a:t>
            </a:r>
          </a:p>
          <a:p>
            <a:endParaRPr lang="en-GB" sz="2400" b="1" dirty="0"/>
          </a:p>
          <a:p>
            <a:r>
              <a:rPr lang="en-GB" sz="2400" b="1" u="sng" dirty="0"/>
              <a:t>Crime scene classification</a:t>
            </a:r>
            <a:r>
              <a:rPr lang="en-GB" sz="2400" b="1" dirty="0"/>
              <a:t>: organised or disorganised.</a:t>
            </a:r>
          </a:p>
          <a:p>
            <a:endParaRPr lang="en-GB" sz="2400" b="1" dirty="0"/>
          </a:p>
          <a:p>
            <a:r>
              <a:rPr lang="en-GB" sz="2400" b="1" u="sng" dirty="0"/>
              <a:t>Crime reconstruction</a:t>
            </a:r>
            <a:r>
              <a:rPr lang="en-GB" sz="2400" b="1" dirty="0"/>
              <a:t>: hypotheses in terms of sequence of events and behaviour of victim etc.</a:t>
            </a:r>
          </a:p>
          <a:p>
            <a:endParaRPr lang="en-GB" sz="2400" b="1" u="sng" dirty="0"/>
          </a:p>
          <a:p>
            <a:r>
              <a:rPr lang="en-GB" sz="2400" b="1" u="sng" dirty="0"/>
              <a:t>Profile generation</a:t>
            </a:r>
            <a:r>
              <a:rPr lang="en-GB" sz="2400" b="1" dirty="0"/>
              <a:t>: hypotheses related to likely offender; demographic background, physical characteristics, behaviour etc.</a:t>
            </a:r>
            <a:r>
              <a:rPr lang="en-GB" sz="2800" b="1" dirty="0"/>
              <a:t> </a:t>
            </a:r>
            <a:endParaRPr lang="en-GB" sz="2400" b="1" u="sng" dirty="0"/>
          </a:p>
          <a:p>
            <a:pPr algn="ctr"/>
            <a:endParaRPr lang="en-GB" sz="2400" b="1" u="sng" dirty="0"/>
          </a:p>
        </p:txBody>
      </p:sp>
    </p:spTree>
    <p:extLst>
      <p:ext uri="{BB962C8B-B14F-4D97-AF65-F5344CB8AC3E}">
        <p14:creationId xmlns:p14="http://schemas.microsoft.com/office/powerpoint/2010/main" val="334333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688" y="843744"/>
            <a:ext cx="8928992" cy="724942"/>
          </a:xfrm>
        </p:spPr>
        <p:txBody>
          <a:bodyPr>
            <a:normAutofit fontScale="90000"/>
          </a:bodyPr>
          <a:lstStyle/>
          <a:p>
            <a:pPr algn="ctr"/>
            <a:r>
              <a:rPr lang="en-GB" sz="4800" dirty="0">
                <a:solidFill>
                  <a:schemeClr val="tx1"/>
                </a:solidFill>
              </a:rPr>
              <a:t>Organised or disorganised?</a:t>
            </a:r>
          </a:p>
        </p:txBody>
      </p:sp>
      <p:sp>
        <p:nvSpPr>
          <p:cNvPr id="3" name="Content Placeholder 2"/>
          <p:cNvSpPr>
            <a:spLocks noGrp="1"/>
          </p:cNvSpPr>
          <p:nvPr>
            <p:ph sz="quarter" idx="13"/>
          </p:nvPr>
        </p:nvSpPr>
        <p:spPr>
          <a:xfrm>
            <a:off x="1715688" y="1694587"/>
            <a:ext cx="8784976" cy="5544616"/>
          </a:xfrm>
        </p:spPr>
        <p:txBody>
          <a:bodyPr>
            <a:normAutofit/>
          </a:bodyPr>
          <a:lstStyle/>
          <a:p>
            <a:r>
              <a:rPr lang="en-GB" b="1" dirty="0">
                <a:solidFill>
                  <a:schemeClr val="tx1"/>
                </a:solidFill>
              </a:rPr>
              <a:t>Read page 322.</a:t>
            </a:r>
          </a:p>
          <a:p>
            <a:r>
              <a:rPr lang="en-GB" b="1" dirty="0">
                <a:solidFill>
                  <a:schemeClr val="tx1"/>
                </a:solidFill>
              </a:rPr>
              <a:t>Complete the table below, noting the differences between an organised and disorganised offender:</a:t>
            </a:r>
          </a:p>
          <a:p>
            <a:endParaRPr lang="en-GB" sz="4000" b="1" dirty="0">
              <a:solidFill>
                <a:schemeClr val="tx1"/>
              </a:solidFill>
            </a:endParaRPr>
          </a:p>
          <a:p>
            <a:pPr marL="0" indent="0">
              <a:buNone/>
            </a:pPr>
            <a:endParaRPr lang="en-GB" sz="4000" b="1" dirty="0">
              <a:solidFill>
                <a:schemeClr val="tx1"/>
              </a:solidFill>
            </a:endParaRPr>
          </a:p>
          <a:p>
            <a:endParaRPr lang="en-GB" sz="4000" dirty="0"/>
          </a:p>
          <a:p>
            <a:endParaRPr lang="en-GB" sz="4000" dirty="0"/>
          </a:p>
        </p:txBody>
      </p:sp>
      <p:graphicFrame>
        <p:nvGraphicFramePr>
          <p:cNvPr id="4" name="Table 3"/>
          <p:cNvGraphicFramePr>
            <a:graphicFrameLocks noGrp="1"/>
          </p:cNvGraphicFramePr>
          <p:nvPr>
            <p:extLst>
              <p:ext uri="{D42A27DB-BD31-4B8C-83A1-F6EECF244321}">
                <p14:modId xmlns:p14="http://schemas.microsoft.com/office/powerpoint/2010/main" val="3327824871"/>
              </p:ext>
            </p:extLst>
          </p:nvPr>
        </p:nvGraphicFramePr>
        <p:xfrm>
          <a:off x="2836360" y="3919331"/>
          <a:ext cx="6687647" cy="2507973"/>
        </p:xfrm>
        <a:graphic>
          <a:graphicData uri="http://schemas.openxmlformats.org/drawingml/2006/table">
            <a:tbl>
              <a:tblPr firstRow="1" firstCol="1" bandRow="1">
                <a:tableStyleId>{5C22544A-7EE6-4342-B048-85BDC9FD1C3A}</a:tableStyleId>
              </a:tblPr>
              <a:tblGrid>
                <a:gridCol w="3136111">
                  <a:extLst>
                    <a:ext uri="{9D8B030D-6E8A-4147-A177-3AD203B41FA5}">
                      <a16:colId xmlns:a16="http://schemas.microsoft.com/office/drawing/2014/main" val="3173253665"/>
                    </a:ext>
                  </a:extLst>
                </a:gridCol>
                <a:gridCol w="3551536">
                  <a:extLst>
                    <a:ext uri="{9D8B030D-6E8A-4147-A177-3AD203B41FA5}">
                      <a16:colId xmlns:a16="http://schemas.microsoft.com/office/drawing/2014/main" val="2706565976"/>
                    </a:ext>
                  </a:extLst>
                </a:gridCol>
              </a:tblGrid>
              <a:tr h="636869">
                <a:tc>
                  <a:txBody>
                    <a:bodyPr/>
                    <a:lstStyle/>
                    <a:p>
                      <a:pPr marL="457200" algn="ctr">
                        <a:lnSpc>
                          <a:spcPct val="115000"/>
                        </a:lnSpc>
                        <a:spcAft>
                          <a:spcPts val="0"/>
                        </a:spcAft>
                      </a:pPr>
                      <a:r>
                        <a:rPr lang="en-GB" sz="2400" b="1" dirty="0">
                          <a:effectLst/>
                        </a:rPr>
                        <a:t>Organised</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n-GB" sz="2400" b="1" dirty="0">
                          <a:effectLst/>
                        </a:rPr>
                        <a:t>Disorganised</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6321806"/>
                  </a:ext>
                </a:extLst>
              </a:tr>
              <a:tr h="1871104">
                <a:tc>
                  <a:txBody>
                    <a:bodyPr/>
                    <a:lstStyle/>
                    <a:p>
                      <a:pPr marL="457200" algn="ctr">
                        <a:lnSpc>
                          <a:spcPct val="115000"/>
                        </a:lnSpc>
                        <a:spcAft>
                          <a:spcPts val="0"/>
                        </a:spcAft>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2671072"/>
                  </a:ext>
                </a:extLst>
              </a:tr>
            </a:tbl>
          </a:graphicData>
        </a:graphic>
      </p:graphicFrame>
    </p:spTree>
    <p:extLst>
      <p:ext uri="{BB962C8B-B14F-4D97-AF65-F5344CB8AC3E}">
        <p14:creationId xmlns:p14="http://schemas.microsoft.com/office/powerpoint/2010/main" val="251605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B5C3-A399-408C-BC16-6E70EC0D323E}"/>
              </a:ext>
            </a:extLst>
          </p:cNvPr>
          <p:cNvSpPr>
            <a:spLocks noGrp="1"/>
          </p:cNvSpPr>
          <p:nvPr>
            <p:ph type="title"/>
          </p:nvPr>
        </p:nvSpPr>
        <p:spPr/>
        <p:txBody>
          <a:bodyPr/>
          <a:lstStyle/>
          <a:p>
            <a:r>
              <a:rPr lang="en-GB" dirty="0">
                <a:solidFill>
                  <a:schemeClr val="tx1"/>
                </a:solidFill>
              </a:rPr>
              <a:t>Organised or disorganised 1</a:t>
            </a:r>
            <a:endParaRPr lang="en-GB" dirty="0"/>
          </a:p>
        </p:txBody>
      </p:sp>
      <p:sp>
        <p:nvSpPr>
          <p:cNvPr id="3" name="Content Placeholder 2">
            <a:extLst>
              <a:ext uri="{FF2B5EF4-FFF2-40B4-BE49-F238E27FC236}">
                <a16:creationId xmlns:a16="http://schemas.microsoft.com/office/drawing/2014/main" id="{FAA6E19A-391C-40A1-9076-688888A27C96}"/>
              </a:ext>
            </a:extLst>
          </p:cNvPr>
          <p:cNvSpPr>
            <a:spLocks noGrp="1"/>
          </p:cNvSpPr>
          <p:nvPr>
            <p:ph sz="quarter" idx="13"/>
          </p:nvPr>
        </p:nvSpPr>
        <p:spPr>
          <a:xfrm>
            <a:off x="812800" y="1600199"/>
            <a:ext cx="10566400" cy="4721087"/>
          </a:xfrm>
        </p:spPr>
        <p:txBody>
          <a:bodyPr>
            <a:normAutofit/>
          </a:bodyPr>
          <a:lstStyle/>
          <a:p>
            <a:r>
              <a:rPr lang="en-GB" dirty="0"/>
              <a:t>Between 1986 and 1988, seven attacks on elderly women took place in tower blocks in Birmingham. Women in their 70’s and 80’s, often infirm, were followed into the lifts by a stocky young man who took them to the top floor of the tower block. </a:t>
            </a:r>
          </a:p>
          <a:p>
            <a:endParaRPr lang="en-GB" dirty="0"/>
          </a:p>
          <a:p>
            <a:r>
              <a:rPr lang="en-GB" dirty="0"/>
              <a:t>He would rape the women and then flee. Consistent patterns seemed to suggest the same man was responsible. In his interactions with the women, he appeared confident and at ease. He made no attempt to disguise himself and forensic evidence was found on each occasion. </a:t>
            </a:r>
          </a:p>
          <a:p>
            <a:endParaRPr lang="en-GB" dirty="0"/>
          </a:p>
          <a:p>
            <a:r>
              <a:rPr lang="en-GB" dirty="0"/>
              <a:t>Police eventually arrested Adrian Babb, an attendant at the local swimming pool to which all of Babb’s victims were regular visitors.</a:t>
            </a:r>
          </a:p>
          <a:p>
            <a:endParaRPr lang="en-GB" dirty="0"/>
          </a:p>
          <a:p>
            <a:pPr marL="0" indent="0" algn="ctr">
              <a:buNone/>
            </a:pPr>
            <a:r>
              <a:rPr lang="en-GB" dirty="0"/>
              <a:t>In pairs discuss: is this case organised or disorganised? Be ready to feedback</a:t>
            </a:r>
          </a:p>
          <a:p>
            <a:endParaRPr lang="en-GB" dirty="0"/>
          </a:p>
        </p:txBody>
      </p:sp>
    </p:spTree>
    <p:extLst>
      <p:ext uri="{BB962C8B-B14F-4D97-AF65-F5344CB8AC3E}">
        <p14:creationId xmlns:p14="http://schemas.microsoft.com/office/powerpoint/2010/main" val="88360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E230-D44D-4026-BA94-A674D1C4900C}"/>
              </a:ext>
            </a:extLst>
          </p:cNvPr>
          <p:cNvSpPr>
            <a:spLocks noGrp="1"/>
          </p:cNvSpPr>
          <p:nvPr>
            <p:ph type="title"/>
          </p:nvPr>
        </p:nvSpPr>
        <p:spPr/>
        <p:txBody>
          <a:bodyPr/>
          <a:lstStyle/>
          <a:p>
            <a:r>
              <a:rPr lang="en-GB" dirty="0">
                <a:solidFill>
                  <a:schemeClr val="tx1"/>
                </a:solidFill>
              </a:rPr>
              <a:t>Organised or disorganised 2</a:t>
            </a:r>
            <a:endParaRPr lang="en-GB" dirty="0"/>
          </a:p>
        </p:txBody>
      </p:sp>
      <p:sp>
        <p:nvSpPr>
          <p:cNvPr id="3" name="Content Placeholder 2">
            <a:extLst>
              <a:ext uri="{FF2B5EF4-FFF2-40B4-BE49-F238E27FC236}">
                <a16:creationId xmlns:a16="http://schemas.microsoft.com/office/drawing/2014/main" id="{D44DBB97-9183-4865-A0AD-C3688046A1A2}"/>
              </a:ext>
            </a:extLst>
          </p:cNvPr>
          <p:cNvSpPr>
            <a:spLocks noGrp="1"/>
          </p:cNvSpPr>
          <p:nvPr>
            <p:ph sz="quarter" idx="13"/>
          </p:nvPr>
        </p:nvSpPr>
        <p:spPr>
          <a:xfrm>
            <a:off x="812800" y="1600199"/>
            <a:ext cx="10566400" cy="4535557"/>
          </a:xfrm>
        </p:spPr>
        <p:txBody>
          <a:bodyPr/>
          <a:lstStyle/>
          <a:p>
            <a:r>
              <a:rPr lang="en-GB" dirty="0"/>
              <a:t>A teenage victim was attacked in the morning on a secluded path that is very rarely used. She was seized from behind, dragged into some nearby bushes, gaged and bound in duct tape and sexually assaulted. </a:t>
            </a:r>
          </a:p>
          <a:p>
            <a:endParaRPr lang="en-GB" dirty="0"/>
          </a:p>
          <a:p>
            <a:r>
              <a:rPr lang="en-GB" dirty="0"/>
              <a:t>The path cannot be seen from nearby roads and can only be accessed from an estate on one side. </a:t>
            </a:r>
          </a:p>
          <a:p>
            <a:endParaRPr lang="en-GB" dirty="0"/>
          </a:p>
          <a:p>
            <a:r>
              <a:rPr lang="en-GB" dirty="0"/>
              <a:t>The victim had unexpectedly spent the night at a friend's house and had not uses the path before. </a:t>
            </a:r>
          </a:p>
          <a:p>
            <a:endParaRPr lang="en-GB" dirty="0"/>
          </a:p>
          <a:p>
            <a:pPr marL="0" indent="0" algn="ctr">
              <a:buNone/>
            </a:pPr>
            <a:r>
              <a:rPr lang="en-GB" dirty="0"/>
              <a:t>In pairs discuss: is this case organised or disorganised? Be ready to feedback.</a:t>
            </a:r>
          </a:p>
          <a:p>
            <a:pPr marL="0" indent="0" algn="ctr">
              <a:buNone/>
            </a:pPr>
            <a:endParaRPr lang="en-GB" dirty="0"/>
          </a:p>
          <a:p>
            <a:pPr marL="0" indent="0" algn="ctr">
              <a:buNone/>
            </a:pPr>
            <a:r>
              <a:rPr lang="en-GB" b="1" dirty="0"/>
              <a:t>How do both cases illustrate some of the problems with the top-down approach to offender profiling? </a:t>
            </a:r>
          </a:p>
        </p:txBody>
      </p:sp>
    </p:spTree>
    <p:extLst>
      <p:ext uri="{BB962C8B-B14F-4D97-AF65-F5344CB8AC3E}">
        <p14:creationId xmlns:p14="http://schemas.microsoft.com/office/powerpoint/2010/main" val="288503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686664"/>
            <a:ext cx="7924800" cy="1143000"/>
          </a:xfrm>
        </p:spPr>
        <p:txBody>
          <a:bodyPr>
            <a:normAutofit/>
          </a:bodyPr>
          <a:lstStyle/>
          <a:p>
            <a:pPr algn="ctr"/>
            <a:r>
              <a:rPr lang="en-GB" sz="4000" dirty="0">
                <a:solidFill>
                  <a:schemeClr val="tx1"/>
                </a:solidFill>
              </a:rPr>
              <a:t>So which is Ted Bundy?</a:t>
            </a:r>
            <a:br>
              <a:rPr lang="en-GB" dirty="0"/>
            </a:br>
            <a:endParaRPr lang="en-GB" dirty="0"/>
          </a:p>
        </p:txBody>
      </p:sp>
      <p:sp>
        <p:nvSpPr>
          <p:cNvPr id="3" name="Content Placeholder 2"/>
          <p:cNvSpPr>
            <a:spLocks noGrp="1"/>
          </p:cNvSpPr>
          <p:nvPr>
            <p:ph sz="quarter" idx="13"/>
          </p:nvPr>
        </p:nvSpPr>
        <p:spPr>
          <a:xfrm>
            <a:off x="1703512" y="1693027"/>
            <a:ext cx="8784976" cy="4114800"/>
          </a:xfrm>
        </p:spPr>
        <p:txBody>
          <a:bodyPr>
            <a:normAutofit fontScale="92500" lnSpcReduction="10000"/>
          </a:bodyPr>
          <a:lstStyle/>
          <a:p>
            <a:pPr marL="0" indent="0" algn="ctr">
              <a:buNone/>
            </a:pPr>
            <a:r>
              <a:rPr lang="en-GB" sz="2000" b="1" dirty="0"/>
              <a:t>Theodore Robert ‘Ted’ Bundy is one of the USA’s most notorious serial killers. During the 1970s, Bundy is known to have raped, tortured and brutally murdered over 30 women (though the actual figure may be much higher) across seven US states.</a:t>
            </a:r>
          </a:p>
          <a:p>
            <a:pPr marL="0" indent="0" algn="ctr">
              <a:buNone/>
            </a:pPr>
            <a:r>
              <a:rPr lang="en-GB" sz="2000" b="1" dirty="0"/>
              <a:t>Handsome, charming and highly intelligent – traits he used to win the trust of his victims – Bundy attended the university of Washington and later, law school, where he excelled. While a student, Bundy fell in love with a wealthy young woman from California. Devastated by their subsequent break up, many of Bundy’s victims resembled his college girlfriend, they were attractive students with long, dark hair parted in the middle. His killings usually followed a gruesome pattern. He often raped his victims before beating them to death.</a:t>
            </a:r>
          </a:p>
          <a:p>
            <a:pPr marL="0" indent="0" algn="ctr">
              <a:buNone/>
            </a:pPr>
            <a:r>
              <a:rPr lang="en-GB" sz="2000" b="1" dirty="0"/>
              <a:t>After escaping police custody twice, Bundy was executed by electric chair in 1989.</a:t>
            </a:r>
          </a:p>
          <a:p>
            <a:endParaRPr lang="en-GB" dirty="0"/>
          </a:p>
        </p:txBody>
      </p:sp>
      <p:sp>
        <p:nvSpPr>
          <p:cNvPr id="4" name="Rectangle 3"/>
          <p:cNvSpPr/>
          <p:nvPr/>
        </p:nvSpPr>
        <p:spPr>
          <a:xfrm>
            <a:off x="3955976" y="5657894"/>
            <a:ext cx="4572000" cy="1026884"/>
          </a:xfrm>
          <a:prstGeom prst="rect">
            <a:avLst/>
          </a:prstGeom>
          <a:solidFill>
            <a:schemeClr val="accent2">
              <a:lumMod val="40000"/>
              <a:lumOff val="60000"/>
            </a:schemeClr>
          </a:solidFill>
        </p:spPr>
        <p:txBody>
          <a:bodyPr>
            <a:spAutoFit/>
          </a:bodyPr>
          <a:lstStyle/>
          <a:p>
            <a:pPr algn="ctr">
              <a:lnSpc>
                <a:spcPct val="115000"/>
              </a:lnSpc>
              <a:spcAft>
                <a:spcPts val="1000"/>
              </a:spcAft>
            </a:pPr>
            <a:r>
              <a:rPr lang="en-GB" dirty="0">
                <a:latin typeface="Century" panose="02040604050505020304" pitchFamily="18" charset="0"/>
                <a:ea typeface="Calibri" panose="020F0502020204030204" pitchFamily="34" charset="0"/>
                <a:cs typeface="Times New Roman" panose="02020603050405020304" pitchFamily="18" charset="0"/>
              </a:rPr>
              <a:t>Which type of offender does Bundy fit the profile of and why? Organised or disorganised?</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03590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5779</TotalTime>
  <Words>940</Words>
  <Application>Microsoft Office PowerPoint</Application>
  <PresentationFormat>Widescreen</PresentationFormat>
  <Paragraphs>83</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vt:lpstr>
      <vt:lpstr>Gill Sans MT</vt:lpstr>
      <vt:lpstr>Times New Roman</vt:lpstr>
      <vt:lpstr>Wingdings 2</vt:lpstr>
      <vt:lpstr>Dividend</vt:lpstr>
      <vt:lpstr>Lesson title: Offender profiling: The top-down approach</vt:lpstr>
      <vt:lpstr>PowerPoint Presentation</vt:lpstr>
      <vt:lpstr>PowerPoint Presentation</vt:lpstr>
      <vt:lpstr>PowerPoint Presentation</vt:lpstr>
      <vt:lpstr>PowerPoint Presentation</vt:lpstr>
      <vt:lpstr>Organised or disorganised?</vt:lpstr>
      <vt:lpstr>Organised or disorganised 1</vt:lpstr>
      <vt:lpstr>Organised or disorganised 2</vt:lpstr>
      <vt:lpstr>So which is Ted Bundy? </vt:lpstr>
      <vt:lpstr>Could you be a criminal profiler for the FBI?</vt:lpstr>
      <vt:lpstr>How did you 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title: Offender profiling: The top-down approach</dc:title>
  <dc:creator>Paul Sheehan</dc:creator>
  <cp:lastModifiedBy>Paul Sheehan</cp:lastModifiedBy>
  <cp:revision>5</cp:revision>
  <dcterms:created xsi:type="dcterms:W3CDTF">2021-07-01T07:32:12Z</dcterms:created>
  <dcterms:modified xsi:type="dcterms:W3CDTF">2023-06-12T12:29:26Z</dcterms:modified>
</cp:coreProperties>
</file>