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2" r:id="rId5"/>
    <p:sldId id="259" r:id="rId6"/>
    <p:sldId id="258" r:id="rId7"/>
    <p:sldId id="273" r:id="rId8"/>
    <p:sldId id="275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4" r:id="rId17"/>
    <p:sldId id="270" r:id="rId18"/>
    <p:sldId id="271" r:id="rId19"/>
    <p:sldId id="272" r:id="rId20"/>
    <p:sldId id="261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 Sheehan" userId="802586fc-387c-4764-8eac-80da536cf185" providerId="ADAL" clId="{F4D5F9D5-D4EE-44F3-8CB0-9F7ECA26EA14}"/>
    <pc:docChg chg="modSld">
      <pc:chgData name="Paul Sheehan" userId="802586fc-387c-4764-8eac-80da536cf185" providerId="ADAL" clId="{F4D5F9D5-D4EE-44F3-8CB0-9F7ECA26EA14}" dt="2023-06-12T12:30:36.067" v="0" actId="1076"/>
      <pc:docMkLst>
        <pc:docMk/>
      </pc:docMkLst>
      <pc:sldChg chg="modSp mod">
        <pc:chgData name="Paul Sheehan" userId="802586fc-387c-4764-8eac-80da536cf185" providerId="ADAL" clId="{F4D5F9D5-D4EE-44F3-8CB0-9F7ECA26EA14}" dt="2023-06-12T12:30:36.067" v="0" actId="1076"/>
        <pc:sldMkLst>
          <pc:docMk/>
          <pc:sldMk cId="2316778131" sldId="262"/>
        </pc:sldMkLst>
        <pc:picChg chg="mod">
          <ac:chgData name="Paul Sheehan" userId="802586fc-387c-4764-8eac-80da536cf185" providerId="ADAL" clId="{F4D5F9D5-D4EE-44F3-8CB0-9F7ECA26EA14}" dt="2023-06-12T12:30:36.067" v="0" actId="1076"/>
          <ac:picMkLst>
            <pc:docMk/>
            <pc:sldMk cId="2316778131" sldId="262"/>
            <ac:picMk id="4" creationId="{524F7256-7655-48AD-AEFB-C90B12B1B49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CF557-E8DF-4EDA-AC6B-8FF1D69176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F7A655-E7C8-4DD6-A76F-25F25AF8C6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EA1F4E-539C-4C2B-8418-B8DCAF1D6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5AEA9-5FFF-4E25-B9F7-92A51EF845BD}" type="datetimeFigureOut">
              <a:rPr lang="en-GB" smtClean="0"/>
              <a:t>12/06/2023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63CA4C-99B1-4B09-AC45-0E0B5AC05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FF97A7-B697-4FDC-A5F1-B13FA0E6A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C9AB7-725A-4E0F-9445-8EE713D7D0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4902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2786BA-31D6-43F2-9F7A-931A5AA67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B4FC1B-0886-48D5-92AD-719C4AB0D3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FCDCE8-C6B5-49FB-82E1-54C8FF1F3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5AEA9-5FFF-4E25-B9F7-92A51EF845BD}" type="datetimeFigureOut">
              <a:rPr lang="en-GB" smtClean="0"/>
              <a:t>12/06/2023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90B87D-4B6C-410B-9713-3E658BD3C5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A74442-E11E-4D17-B1B9-C052BD7EC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C9AB7-725A-4E0F-9445-8EE713D7D0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562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B8B6736-DF94-495D-BFCA-B7F6019AAD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6FBC68-2818-44AB-A0FF-DA91B31740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E0E148-65F6-4E02-A04E-B92656563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5AEA9-5FFF-4E25-B9F7-92A51EF845BD}" type="datetimeFigureOut">
              <a:rPr lang="en-GB" smtClean="0"/>
              <a:t>12/06/2023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E34EA0-B33D-4222-8B02-52DB6F7629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21CED7-3004-4AA6-9D19-C50A181E9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C9AB7-725A-4E0F-9445-8EE713D7D0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1946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ECF423-E59C-4DD3-A208-FB49A7562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A7FA8C-CEAE-472D-9FE7-94C1273246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44B413-0B45-428A-B95F-F07F8E70B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5AEA9-5FFF-4E25-B9F7-92A51EF845BD}" type="datetimeFigureOut">
              <a:rPr lang="en-GB" smtClean="0"/>
              <a:t>12/06/2023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5A2E6B-B2DD-40FB-9185-B7CC4D90C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9495C2-7BFF-4CA6-B7EA-40667A58E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C9AB7-725A-4E0F-9445-8EE713D7D0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2871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72DC8-7F55-412B-8550-3641C13F3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94283A-BFBE-41F1-9C0B-6396E74256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0B8BAE-3A5F-468E-8F4B-49499D11D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5AEA9-5FFF-4E25-B9F7-92A51EF845BD}" type="datetimeFigureOut">
              <a:rPr lang="en-GB" smtClean="0"/>
              <a:t>12/06/2023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EA4D7E-6BB6-4A21-852F-422F8771F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6E7AFE-9A3B-41BB-B66C-C056301F4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C9AB7-725A-4E0F-9445-8EE713D7D0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3458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B97604-6EAF-40CE-B0BB-6593D0F627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B5AEDD-D02E-4D9E-A13D-7C7E6A34E7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4CA9DA-660D-4712-BA75-8FC8599C5D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622409-08A5-4DC3-8450-CCFF6B039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5AEA9-5FFF-4E25-B9F7-92A51EF845BD}" type="datetimeFigureOut">
              <a:rPr lang="en-GB" smtClean="0"/>
              <a:t>12/06/2023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E24967-8491-46A8-A754-42000025F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FB1F78-E1D3-4C22-8AE6-F89BC9DEB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C9AB7-725A-4E0F-9445-8EE713D7D0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6531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3C2B58-BBF2-40AE-91E0-8A54D62D1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F1FB8C-510A-4A8C-951C-09FF5354F4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3DF29D-975A-4FF5-A9E7-2CC5662977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247816-4694-443E-8CCB-67A22A1E40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E5E64FA-92B2-4719-B668-C2782D20BF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ACD4F72-78B0-493F-A608-8C6CD552F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5AEA9-5FFF-4E25-B9F7-92A51EF845BD}" type="datetimeFigureOut">
              <a:rPr lang="en-GB" smtClean="0"/>
              <a:t>12/06/2023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0A2F4EE-2378-43AC-B7EB-D5693C1DB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F38C45-39D2-474A-BE4B-25E78CF4B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C9AB7-725A-4E0F-9445-8EE713D7D0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97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E0D6CC-F822-4CF7-93A2-84FFDF2B1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DEA2075-1792-40DD-8EC7-6E6322549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5AEA9-5FFF-4E25-B9F7-92A51EF845BD}" type="datetimeFigureOut">
              <a:rPr lang="en-GB" smtClean="0"/>
              <a:t>12/06/2023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90E05B-8EB0-4CCA-8038-4508F2965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A3ABE3-FC8A-4695-A80D-F73EDD907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C9AB7-725A-4E0F-9445-8EE713D7D0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9283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1E31E1-1A50-43DA-A6D1-5F5ED0352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5AEA9-5FFF-4E25-B9F7-92A51EF845BD}" type="datetimeFigureOut">
              <a:rPr lang="en-GB" smtClean="0"/>
              <a:t>12/06/2023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ED382C-6CD5-4992-9223-11FC0C640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FBAEE2-80F7-4673-8BC5-C7980330B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C9AB7-725A-4E0F-9445-8EE713D7D0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0245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86A7AB-BB64-471D-9E0C-F84C47CFE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BD456D-BE33-414F-B904-63F1E3A9B5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15B8BE-A548-4C3B-A87A-C375224B6F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F0B87A-2BE7-4C75-B20A-043C2AC4E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5AEA9-5FFF-4E25-B9F7-92A51EF845BD}" type="datetimeFigureOut">
              <a:rPr lang="en-GB" smtClean="0"/>
              <a:t>12/06/2023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057947-ED81-44B5-A560-83E0753F7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8AB7E3-1D2B-4193-97EE-5540F5E27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C9AB7-725A-4E0F-9445-8EE713D7D0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5068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A43BE-1C1E-4174-90FE-B69EE4527D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FA4A84-E0E7-4AB7-8E05-3403294C4A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9D6461-F4DF-4C79-A9DD-6123678CDD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51C320-5C93-497D-9621-3795273CE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5AEA9-5FFF-4E25-B9F7-92A51EF845BD}" type="datetimeFigureOut">
              <a:rPr lang="en-GB" smtClean="0"/>
              <a:t>12/06/2023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4B8095-0600-4B64-9061-9B641C6B2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DB9155-FFF2-4F3D-98BB-5668B96DE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C9AB7-725A-4E0F-9445-8EE713D7D0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3985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5648154-4CB0-404F-9926-1225D377E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0D5F67-E8E5-4C21-B8C4-69F9D97A59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11C6A4-2784-4265-ACE2-5DD413785D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A5AEA9-5FFF-4E25-B9F7-92A51EF845BD}" type="datetimeFigureOut">
              <a:rPr lang="en-GB" smtClean="0"/>
              <a:t>12/06/2023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D08B94-AF05-4951-808C-62F961427E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12E1F0-0664-4EBA-9FF2-DA25BE1200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2C9AB7-725A-4E0F-9445-8EE713D7D0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2919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20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170A8B-4BC6-4E59-BA80-966F00C9D2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8882" y="639193"/>
            <a:ext cx="3571810" cy="3573516"/>
          </a:xfrm>
        </p:spPr>
        <p:txBody>
          <a:bodyPr>
            <a:normAutofit/>
          </a:bodyPr>
          <a:lstStyle/>
          <a:p>
            <a:pPr algn="l"/>
            <a:r>
              <a:rPr lang="en-GB" sz="4100" b="1">
                <a:latin typeface="Cavolini" panose="03000502040302020204" pitchFamily="66" charset="0"/>
                <a:cs typeface="Cavolini" panose="03000502040302020204" pitchFamily="66" charset="0"/>
              </a:rPr>
              <a:t>Forensic Psychology </a:t>
            </a:r>
          </a:p>
        </p:txBody>
      </p:sp>
      <p:sp>
        <p:nvSpPr>
          <p:cNvPr id="33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A close-up of a headset&#10;&#10;Description automatically generated with medium confidence">
            <a:extLst>
              <a:ext uri="{FF2B5EF4-FFF2-40B4-BE49-F238E27FC236}">
                <a16:creationId xmlns:a16="http://schemas.microsoft.com/office/drawing/2014/main" id="{524F7256-7655-48AD-AEFB-C90B12B1B4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40" b="8583"/>
          <a:stretch/>
        </p:blipFill>
        <p:spPr bwMode="auto">
          <a:xfrm>
            <a:off x="4686321" y="1399912"/>
            <a:ext cx="7214616" cy="4058175"/>
          </a:xfrm>
          <a:prstGeom prst="rect">
            <a:avLst/>
          </a:prstGeom>
          <a:noFill/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DBEF122E-1B05-458D-8C75-312D225F1C44}"/>
              </a:ext>
            </a:extLst>
          </p:cNvPr>
          <p:cNvSpPr txBox="1">
            <a:spLocks/>
          </p:cNvSpPr>
          <p:nvPr/>
        </p:nvSpPr>
        <p:spPr>
          <a:xfrm>
            <a:off x="643278" y="4607500"/>
            <a:ext cx="3255095" cy="161130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200" b="1" dirty="0">
                <a:latin typeface="Cavolini" panose="03000502040302020204" pitchFamily="66" charset="0"/>
                <a:cs typeface="Cavolini" panose="03000502040302020204" pitchFamily="66" charset="0"/>
              </a:rPr>
              <a:t>OPGS Psychology Taster Day 2023</a:t>
            </a:r>
          </a:p>
          <a:p>
            <a:pPr algn="l"/>
            <a:endParaRPr lang="en-GB" sz="2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l"/>
            <a:r>
              <a:rPr lang="en-GB" sz="2200" b="1" dirty="0">
                <a:latin typeface="Cavolini" panose="03000502040302020204" pitchFamily="66" charset="0"/>
                <a:cs typeface="Cavolini" panose="03000502040302020204" pitchFamily="66" charset="0"/>
              </a:rPr>
              <a:t>Session 1</a:t>
            </a:r>
          </a:p>
        </p:txBody>
      </p:sp>
    </p:spTree>
    <p:extLst>
      <p:ext uri="{BB962C8B-B14F-4D97-AF65-F5344CB8AC3E}">
        <p14:creationId xmlns:p14="http://schemas.microsoft.com/office/powerpoint/2010/main" val="23167781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9920B4-AC6B-4C69-91C8-B0C64298B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606147" cy="1325563"/>
          </a:xfrm>
        </p:spPr>
        <p:txBody>
          <a:bodyPr/>
          <a:lstStyle/>
          <a:p>
            <a:r>
              <a:rPr lang="en-GB" b="1" dirty="0">
                <a:latin typeface="Cavolini" panose="03000502040302020204" pitchFamily="66" charset="0"/>
                <a:cs typeface="Cavolini" panose="03000502040302020204" pitchFamily="66" charset="0"/>
              </a:rPr>
              <a:t>Biological basis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72B91E-AB1B-4CF9-8858-F06C349CBC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93228"/>
          </a:xfrm>
        </p:spPr>
        <p:txBody>
          <a:bodyPr>
            <a:normAutofit lnSpcReduction="10000"/>
          </a:bodyPr>
          <a:lstStyle/>
          <a:p>
            <a:pPr marL="0" indent="0" fontAlgn="base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2400" dirty="0">
                <a:latin typeface="Cavolini" panose="03000502040302020204" pitchFamily="66" charset="0"/>
                <a:cs typeface="Cavolini" panose="03000502040302020204" pitchFamily="66" charset="0"/>
              </a:rPr>
              <a:t>Eysenck believed personality traits were </a:t>
            </a:r>
            <a:r>
              <a:rPr lang="en-GB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biological</a:t>
            </a:r>
            <a:r>
              <a:rPr lang="en-GB" sz="2400" dirty="0">
                <a:latin typeface="Cavolini" panose="03000502040302020204" pitchFamily="66" charset="0"/>
                <a:cs typeface="Cavolini" panose="03000502040302020204" pitchFamily="66" charset="0"/>
              </a:rPr>
              <a:t> in origin – result of the </a:t>
            </a:r>
            <a:r>
              <a:rPr lang="en-GB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nervous</a:t>
            </a:r>
            <a:r>
              <a:rPr lang="en-GB" sz="2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GB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system</a:t>
            </a:r>
            <a:r>
              <a:rPr lang="en-GB" sz="2400" dirty="0">
                <a:latin typeface="Cavolini" panose="03000502040302020204" pitchFamily="66" charset="0"/>
                <a:cs typeface="Cavolini" panose="03000502040302020204" pitchFamily="66" charset="0"/>
              </a:rPr>
              <a:t> we inherited. I.e. all </a:t>
            </a:r>
            <a:r>
              <a:rPr lang="en-GB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personality</a:t>
            </a:r>
            <a:r>
              <a:rPr lang="en-GB" sz="2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GB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types</a:t>
            </a:r>
            <a:r>
              <a:rPr lang="en-GB" sz="2400" dirty="0">
                <a:latin typeface="Cavolini" panose="03000502040302020204" pitchFamily="66" charset="0"/>
                <a:cs typeface="Cavolini" panose="03000502040302020204" pitchFamily="66" charset="0"/>
              </a:rPr>
              <a:t> (including criminal personality) have an </a:t>
            </a:r>
            <a:r>
              <a:rPr lang="en-GB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innate</a:t>
            </a:r>
            <a:r>
              <a:rPr lang="en-GB" sz="2400" dirty="0">
                <a:latin typeface="Cavolini" panose="03000502040302020204" pitchFamily="66" charset="0"/>
                <a:cs typeface="Cavolini" panose="03000502040302020204" pitchFamily="66" charset="0"/>
              </a:rPr>
              <a:t>, </a:t>
            </a:r>
            <a:r>
              <a:rPr lang="en-GB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biological</a:t>
            </a:r>
            <a:r>
              <a:rPr lang="en-GB" sz="2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GB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basis</a:t>
            </a:r>
            <a:r>
              <a:rPr lang="en-GB" sz="2400" dirty="0">
                <a:latin typeface="Cavolini" panose="03000502040302020204" pitchFamily="66" charset="0"/>
                <a:cs typeface="Cavolini" panose="03000502040302020204" pitchFamily="66" charset="0"/>
              </a:rPr>
              <a:t>. </a:t>
            </a:r>
          </a:p>
          <a:p>
            <a:pPr marL="0" indent="0" fontAlgn="base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Extraverts</a:t>
            </a:r>
            <a:r>
              <a:rPr lang="en-GB" sz="2400" dirty="0">
                <a:latin typeface="Cavolini" panose="03000502040302020204" pitchFamily="66" charset="0"/>
                <a:cs typeface="Cavolini" panose="03000502040302020204" pitchFamily="66" charset="0"/>
              </a:rPr>
              <a:t> have an </a:t>
            </a:r>
            <a:r>
              <a:rPr lang="en-GB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underactive</a:t>
            </a:r>
            <a:r>
              <a:rPr lang="en-GB" sz="2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GB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nervous</a:t>
            </a:r>
            <a:r>
              <a:rPr lang="en-GB" sz="2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GB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system</a:t>
            </a:r>
            <a:r>
              <a:rPr lang="en-GB" sz="2400" dirty="0">
                <a:latin typeface="Cavolini" panose="03000502040302020204" pitchFamily="66" charset="0"/>
                <a:cs typeface="Cavolini" panose="03000502040302020204" pitchFamily="66" charset="0"/>
              </a:rPr>
              <a:t> – they constantly </a:t>
            </a:r>
            <a:r>
              <a:rPr lang="en-GB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seek</a:t>
            </a:r>
            <a:r>
              <a:rPr lang="en-GB" sz="2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GB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excitement</a:t>
            </a:r>
            <a:r>
              <a:rPr lang="en-GB" sz="2400" dirty="0">
                <a:latin typeface="Cavolini" panose="03000502040302020204" pitchFamily="66" charset="0"/>
                <a:cs typeface="Cavolini" panose="03000502040302020204" pitchFamily="66" charset="0"/>
              </a:rPr>
              <a:t>, </a:t>
            </a:r>
            <a:r>
              <a:rPr lang="en-GB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stimulation</a:t>
            </a:r>
            <a:r>
              <a:rPr lang="en-GB" sz="2400" dirty="0">
                <a:latin typeface="Cavolini" panose="03000502040302020204" pitchFamily="66" charset="0"/>
                <a:cs typeface="Cavolini" panose="03000502040302020204" pitchFamily="66" charset="0"/>
              </a:rPr>
              <a:t> &amp; are likely to </a:t>
            </a:r>
            <a:r>
              <a:rPr lang="en-GB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engage</a:t>
            </a:r>
            <a:r>
              <a:rPr lang="en-GB" sz="2400" dirty="0">
                <a:latin typeface="Cavolini" panose="03000502040302020204" pitchFamily="66" charset="0"/>
                <a:cs typeface="Cavolini" panose="03000502040302020204" pitchFamily="66" charset="0"/>
              </a:rPr>
              <a:t> in </a:t>
            </a:r>
            <a:r>
              <a:rPr lang="en-GB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risk-taking</a:t>
            </a:r>
            <a:r>
              <a:rPr lang="en-GB" sz="2400" dirty="0">
                <a:latin typeface="Cavolini" panose="03000502040302020204" pitchFamily="66" charset="0"/>
                <a:cs typeface="Cavolini" panose="03000502040302020204" pitchFamily="66" charset="0"/>
              </a:rPr>
              <a:t> behaviour. They are also said </a:t>
            </a:r>
            <a:r>
              <a:rPr lang="en-GB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not</a:t>
            </a:r>
            <a:r>
              <a:rPr lang="en-GB" sz="2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GB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learn</a:t>
            </a:r>
            <a:r>
              <a:rPr lang="en-GB" sz="2400" dirty="0">
                <a:latin typeface="Cavolini" panose="03000502040302020204" pitchFamily="66" charset="0"/>
                <a:cs typeface="Cavolini" panose="03000502040302020204" pitchFamily="66" charset="0"/>
              </a:rPr>
              <a:t> from their </a:t>
            </a:r>
            <a:r>
              <a:rPr lang="en-GB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mistakes</a:t>
            </a:r>
            <a:r>
              <a:rPr lang="en-GB" sz="2400" dirty="0">
                <a:latin typeface="Cavolini" panose="03000502040302020204" pitchFamily="66" charset="0"/>
                <a:cs typeface="Cavolini" panose="03000502040302020204" pitchFamily="66" charset="0"/>
              </a:rPr>
              <a:t>. </a:t>
            </a:r>
          </a:p>
          <a:p>
            <a:pPr marL="0" indent="0" fontAlgn="base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Neurotic</a:t>
            </a:r>
            <a:r>
              <a:rPr lang="en-GB" sz="2400" dirty="0">
                <a:latin typeface="Cavolini" panose="03000502040302020204" pitchFamily="66" charset="0"/>
                <a:cs typeface="Cavolini" panose="03000502040302020204" pitchFamily="66" charset="0"/>
              </a:rPr>
              <a:t> individuals tend to be </a:t>
            </a:r>
            <a:r>
              <a:rPr lang="en-GB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nervous</a:t>
            </a:r>
            <a:r>
              <a:rPr lang="en-GB" sz="2400" dirty="0">
                <a:latin typeface="Cavolini" panose="03000502040302020204" pitchFamily="66" charset="0"/>
                <a:cs typeface="Cavolini" panose="03000502040302020204" pitchFamily="66" charset="0"/>
              </a:rPr>
              <a:t>, </a:t>
            </a:r>
            <a:r>
              <a:rPr lang="en-GB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jumpy</a:t>
            </a:r>
            <a:r>
              <a:rPr lang="en-GB" sz="2400" dirty="0">
                <a:latin typeface="Cavolini" panose="03000502040302020204" pitchFamily="66" charset="0"/>
                <a:cs typeface="Cavolini" panose="03000502040302020204" pitchFamily="66" charset="0"/>
              </a:rPr>
              <a:t> &amp; </a:t>
            </a:r>
            <a:r>
              <a:rPr lang="en-GB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over-anxious</a:t>
            </a:r>
            <a:r>
              <a:rPr lang="en-GB" sz="2400" dirty="0">
                <a:latin typeface="Cavolini" panose="03000502040302020204" pitchFamily="66" charset="0"/>
                <a:cs typeface="Cavolini" panose="03000502040302020204" pitchFamily="66" charset="0"/>
              </a:rPr>
              <a:t>. Their general </a:t>
            </a:r>
            <a:r>
              <a:rPr lang="en-GB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instability</a:t>
            </a:r>
            <a:r>
              <a:rPr lang="en-GB" sz="2400" dirty="0">
                <a:latin typeface="Cavolini" panose="03000502040302020204" pitchFamily="66" charset="0"/>
                <a:cs typeface="Cavolini" panose="03000502040302020204" pitchFamily="66" charset="0"/>
              </a:rPr>
              <a:t> makes their </a:t>
            </a:r>
            <a:r>
              <a:rPr lang="en-GB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behaviour</a:t>
            </a:r>
            <a:r>
              <a:rPr lang="en-GB" sz="2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GB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difficult</a:t>
            </a:r>
            <a:r>
              <a:rPr lang="en-GB" sz="2400" dirty="0">
                <a:latin typeface="Cavolini" panose="03000502040302020204" pitchFamily="66" charset="0"/>
                <a:cs typeface="Cavolini" panose="03000502040302020204" pitchFamily="66" charset="0"/>
              </a:rPr>
              <a:t> to </a:t>
            </a:r>
            <a:r>
              <a:rPr lang="en-GB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predict</a:t>
            </a:r>
            <a:r>
              <a:rPr lang="en-GB" sz="2400" dirty="0">
                <a:latin typeface="Cavolini" panose="03000502040302020204" pitchFamily="66" charset="0"/>
                <a:cs typeface="Cavolini" panose="03000502040302020204" pitchFamily="66" charset="0"/>
              </a:rPr>
              <a:t>. </a:t>
            </a:r>
          </a:p>
        </p:txBody>
      </p:sp>
      <p:pic>
        <p:nvPicPr>
          <p:cNvPr id="5" name="Picture 2" descr="Text&#10;&#10;Description automatically generated">
            <a:extLst>
              <a:ext uri="{FF2B5EF4-FFF2-40B4-BE49-F238E27FC236}">
                <a16:creationId xmlns:a16="http://schemas.microsoft.com/office/drawing/2014/main" id="{20D04F7F-F4AC-40FE-A95A-EDC4BC93E0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4347" y="139147"/>
            <a:ext cx="1551539" cy="15515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69020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9920B4-AC6B-4C69-91C8-B0C64298B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606147" cy="1325563"/>
          </a:xfrm>
        </p:spPr>
        <p:txBody>
          <a:bodyPr/>
          <a:lstStyle/>
          <a:p>
            <a:r>
              <a:rPr lang="en-GB" b="1" dirty="0">
                <a:latin typeface="Cavolini" panose="03000502040302020204" pitchFamily="66" charset="0"/>
                <a:cs typeface="Cavolini" panose="03000502040302020204" pitchFamily="66" charset="0"/>
              </a:rPr>
              <a:t>The criminal personality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72B91E-AB1B-4CF9-8858-F06C349CBC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93228"/>
          </a:xfrm>
        </p:spPr>
        <p:txBody>
          <a:bodyPr>
            <a:normAutofit fontScale="32500" lnSpcReduction="20000"/>
          </a:bodyPr>
          <a:lstStyle/>
          <a:p>
            <a:pPr marL="0" indent="0" fontAlgn="base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7200" dirty="0">
                <a:latin typeface="Cavolini" panose="03000502040302020204" pitchFamily="66" charset="0"/>
                <a:cs typeface="Cavolini" panose="03000502040302020204" pitchFamily="66" charset="0"/>
              </a:rPr>
              <a:t>According to Eysenck, the </a:t>
            </a:r>
            <a:r>
              <a:rPr lang="en-GB" sz="7200" b="1" dirty="0">
                <a:latin typeface="Cavolini" panose="03000502040302020204" pitchFamily="66" charset="0"/>
                <a:cs typeface="Cavolini" panose="03000502040302020204" pitchFamily="66" charset="0"/>
              </a:rPr>
              <a:t>criminal</a:t>
            </a:r>
            <a:r>
              <a:rPr lang="en-GB" sz="72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GB" sz="7200" b="1" dirty="0">
                <a:latin typeface="Cavolini" panose="03000502040302020204" pitchFamily="66" charset="0"/>
                <a:cs typeface="Cavolini" panose="03000502040302020204" pitchFamily="66" charset="0"/>
              </a:rPr>
              <a:t>personality</a:t>
            </a:r>
            <a:r>
              <a:rPr lang="en-GB" sz="7200" dirty="0">
                <a:latin typeface="Cavolini" panose="03000502040302020204" pitchFamily="66" charset="0"/>
                <a:cs typeface="Cavolini" panose="03000502040302020204" pitchFamily="66" charset="0"/>
              </a:rPr>
              <a:t> type is </a:t>
            </a:r>
            <a:r>
              <a:rPr lang="en-GB" sz="7200" b="1" dirty="0">
                <a:latin typeface="Cavolini" panose="03000502040302020204" pitchFamily="66" charset="0"/>
                <a:cs typeface="Cavolini" panose="03000502040302020204" pitchFamily="66" charset="0"/>
              </a:rPr>
              <a:t>neurotic-extravert</a:t>
            </a:r>
            <a:r>
              <a:rPr lang="en-GB" sz="7200" dirty="0">
                <a:latin typeface="Cavolini" panose="03000502040302020204" pitchFamily="66" charset="0"/>
                <a:cs typeface="Cavolini" panose="03000502040302020204" pitchFamily="66" charset="0"/>
              </a:rPr>
              <a:t>. </a:t>
            </a:r>
          </a:p>
          <a:p>
            <a:pPr marL="0" indent="0" fontAlgn="base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7200" dirty="0">
                <a:latin typeface="Cavolini" panose="03000502040302020204" pitchFamily="66" charset="0"/>
                <a:cs typeface="Cavolini" panose="03000502040302020204" pitchFamily="66" charset="0"/>
              </a:rPr>
              <a:t>In addition, Eysenck suggested that the </a:t>
            </a:r>
            <a:r>
              <a:rPr lang="en-GB" sz="7200" b="1" dirty="0">
                <a:latin typeface="Cavolini" panose="03000502040302020204" pitchFamily="66" charset="0"/>
                <a:cs typeface="Cavolini" panose="03000502040302020204" pitchFamily="66" charset="0"/>
              </a:rPr>
              <a:t>typical</a:t>
            </a:r>
            <a:r>
              <a:rPr lang="en-GB" sz="72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GB" sz="7200" b="1" dirty="0">
                <a:latin typeface="Cavolini" panose="03000502040302020204" pitchFamily="66" charset="0"/>
                <a:cs typeface="Cavolini" panose="03000502040302020204" pitchFamily="66" charset="0"/>
              </a:rPr>
              <a:t>offender</a:t>
            </a:r>
            <a:r>
              <a:rPr lang="en-GB" sz="7200" dirty="0">
                <a:latin typeface="Cavolini" panose="03000502040302020204" pitchFamily="66" charset="0"/>
                <a:cs typeface="Cavolini" panose="03000502040302020204" pitchFamily="66" charset="0"/>
              </a:rPr>
              <a:t> will also </a:t>
            </a:r>
            <a:r>
              <a:rPr lang="en-GB" sz="7200" b="1" dirty="0">
                <a:latin typeface="Cavolini" panose="03000502040302020204" pitchFamily="66" charset="0"/>
                <a:cs typeface="Cavolini" panose="03000502040302020204" pitchFamily="66" charset="0"/>
              </a:rPr>
              <a:t>score</a:t>
            </a:r>
            <a:r>
              <a:rPr lang="en-GB" sz="7200" dirty="0">
                <a:latin typeface="Cavolini" panose="03000502040302020204" pitchFamily="66" charset="0"/>
                <a:cs typeface="Cavolini" panose="03000502040302020204" pitchFamily="66" charset="0"/>
              </a:rPr>
              <a:t> high on measures of </a:t>
            </a:r>
            <a:r>
              <a:rPr lang="en-GB" sz="7200" b="1" dirty="0">
                <a:latin typeface="Cavolini" panose="03000502040302020204" pitchFamily="66" charset="0"/>
                <a:cs typeface="Cavolini" panose="03000502040302020204" pitchFamily="66" charset="0"/>
              </a:rPr>
              <a:t>psychoticism</a:t>
            </a:r>
            <a:r>
              <a:rPr lang="en-GB" sz="7200" dirty="0">
                <a:latin typeface="Cavolini" panose="03000502040302020204" pitchFamily="66" charset="0"/>
                <a:cs typeface="Cavolini" panose="03000502040302020204" pitchFamily="66" charset="0"/>
              </a:rPr>
              <a:t> – a personality type that is often </a:t>
            </a:r>
            <a:r>
              <a:rPr lang="en-GB" sz="7200" b="1" dirty="0">
                <a:latin typeface="Cavolini" panose="03000502040302020204" pitchFamily="66" charset="0"/>
                <a:cs typeface="Cavolini" panose="03000502040302020204" pitchFamily="66" charset="0"/>
              </a:rPr>
              <a:t>characterised</a:t>
            </a:r>
            <a:r>
              <a:rPr lang="en-GB" sz="7200" dirty="0">
                <a:latin typeface="Cavolini" panose="03000502040302020204" pitchFamily="66" charset="0"/>
                <a:cs typeface="Cavolini" panose="03000502040302020204" pitchFamily="66" charset="0"/>
              </a:rPr>
              <a:t> as </a:t>
            </a:r>
            <a:r>
              <a:rPr lang="en-GB" sz="7200" b="1" dirty="0">
                <a:latin typeface="Cavolini" panose="03000502040302020204" pitchFamily="66" charset="0"/>
                <a:cs typeface="Cavolini" panose="03000502040302020204" pitchFamily="66" charset="0"/>
              </a:rPr>
              <a:t>cold</a:t>
            </a:r>
            <a:r>
              <a:rPr lang="en-GB" sz="7200" dirty="0">
                <a:latin typeface="Cavolini" panose="03000502040302020204" pitchFamily="66" charset="0"/>
                <a:cs typeface="Cavolini" panose="03000502040302020204" pitchFamily="66" charset="0"/>
              </a:rPr>
              <a:t>, </a:t>
            </a:r>
            <a:r>
              <a:rPr lang="en-GB" sz="7200" b="1" dirty="0">
                <a:latin typeface="Cavolini" panose="03000502040302020204" pitchFamily="66" charset="0"/>
                <a:cs typeface="Cavolini" panose="03000502040302020204" pitchFamily="66" charset="0"/>
              </a:rPr>
              <a:t>unemotional</a:t>
            </a:r>
            <a:r>
              <a:rPr lang="en-GB" sz="7200" dirty="0">
                <a:latin typeface="Cavolini" panose="03000502040302020204" pitchFamily="66" charset="0"/>
                <a:cs typeface="Cavolini" panose="03000502040302020204" pitchFamily="66" charset="0"/>
              </a:rPr>
              <a:t> &amp; </a:t>
            </a:r>
            <a:r>
              <a:rPr lang="en-GB" sz="7200" b="1" dirty="0">
                <a:latin typeface="Cavolini" panose="03000502040302020204" pitchFamily="66" charset="0"/>
                <a:cs typeface="Cavolini" panose="03000502040302020204" pitchFamily="66" charset="0"/>
              </a:rPr>
              <a:t>prone</a:t>
            </a:r>
            <a:r>
              <a:rPr lang="en-GB" sz="7200" dirty="0">
                <a:latin typeface="Cavolini" panose="03000502040302020204" pitchFamily="66" charset="0"/>
                <a:cs typeface="Cavolini" panose="03000502040302020204" pitchFamily="66" charset="0"/>
              </a:rPr>
              <a:t> to </a:t>
            </a:r>
            <a:r>
              <a:rPr lang="en-GB" sz="7200" b="1" dirty="0">
                <a:latin typeface="Cavolini" panose="03000502040302020204" pitchFamily="66" charset="0"/>
                <a:cs typeface="Cavolini" panose="03000502040302020204" pitchFamily="66" charset="0"/>
              </a:rPr>
              <a:t>aggression</a:t>
            </a:r>
            <a:r>
              <a:rPr lang="en-GB" sz="7200" dirty="0">
                <a:latin typeface="Cavolini" panose="03000502040302020204" pitchFamily="66" charset="0"/>
                <a:cs typeface="Cavolini" panose="03000502040302020204" pitchFamily="66" charset="0"/>
              </a:rPr>
              <a:t>. </a:t>
            </a:r>
          </a:p>
          <a:p>
            <a:pPr marL="0" indent="0" fontAlgn="base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7200" dirty="0">
                <a:latin typeface="Cavolini" panose="03000502040302020204" pitchFamily="66" charset="0"/>
                <a:cs typeface="Cavolini" panose="03000502040302020204" pitchFamily="66" charset="0"/>
              </a:rPr>
              <a:t>He theorised </a:t>
            </a:r>
            <a:r>
              <a:rPr lang="en-GB" sz="7200" b="1" dirty="0">
                <a:latin typeface="Cavolini" panose="03000502040302020204" pitchFamily="66" charset="0"/>
                <a:cs typeface="Cavolini" panose="03000502040302020204" pitchFamily="66" charset="0"/>
              </a:rPr>
              <a:t>criminal</a:t>
            </a:r>
            <a:r>
              <a:rPr lang="en-GB" sz="72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GB" sz="7200" b="1" dirty="0">
                <a:latin typeface="Cavolini" panose="03000502040302020204" pitchFamily="66" charset="0"/>
                <a:cs typeface="Cavolini" panose="03000502040302020204" pitchFamily="66" charset="0"/>
              </a:rPr>
              <a:t>behaviour</a:t>
            </a:r>
            <a:r>
              <a:rPr lang="en-GB" sz="7200" dirty="0">
                <a:latin typeface="Cavolini" panose="03000502040302020204" pitchFamily="66" charset="0"/>
                <a:cs typeface="Cavolini" panose="03000502040302020204" pitchFamily="66" charset="0"/>
              </a:rPr>
              <a:t> was </a:t>
            </a:r>
            <a:r>
              <a:rPr lang="en-GB" sz="7200" b="1" dirty="0">
                <a:latin typeface="Cavolini" panose="03000502040302020204" pitchFamily="66" charset="0"/>
                <a:cs typeface="Cavolini" panose="03000502040302020204" pitchFamily="66" charset="0"/>
              </a:rPr>
              <a:t>developmentally</a:t>
            </a:r>
            <a:r>
              <a:rPr lang="en-GB" sz="72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GB" sz="7200" b="1" dirty="0">
                <a:latin typeface="Cavolini" panose="03000502040302020204" pitchFamily="66" charset="0"/>
                <a:cs typeface="Cavolini" panose="03000502040302020204" pitchFamily="66" charset="0"/>
              </a:rPr>
              <a:t>immature</a:t>
            </a:r>
            <a:r>
              <a:rPr lang="en-GB" sz="7200" dirty="0">
                <a:latin typeface="Cavolini" panose="03000502040302020204" pitchFamily="66" charset="0"/>
                <a:cs typeface="Cavolini" panose="03000502040302020204" pitchFamily="66" charset="0"/>
              </a:rPr>
              <a:t>, </a:t>
            </a:r>
            <a:r>
              <a:rPr lang="en-GB" sz="7200" b="1" dirty="0">
                <a:latin typeface="Cavolini" panose="03000502040302020204" pitchFamily="66" charset="0"/>
                <a:cs typeface="Cavolini" panose="03000502040302020204" pitchFamily="66" charset="0"/>
              </a:rPr>
              <a:t>selfish</a:t>
            </a:r>
            <a:r>
              <a:rPr lang="en-GB" sz="7200" dirty="0">
                <a:latin typeface="Cavolini" panose="03000502040302020204" pitchFamily="66" charset="0"/>
                <a:cs typeface="Cavolini" panose="03000502040302020204" pitchFamily="66" charset="0"/>
              </a:rPr>
              <a:t> &amp; concerned with </a:t>
            </a:r>
            <a:r>
              <a:rPr lang="en-GB" sz="7200" b="1" dirty="0">
                <a:latin typeface="Cavolini" panose="03000502040302020204" pitchFamily="66" charset="0"/>
                <a:cs typeface="Cavolini" panose="03000502040302020204" pitchFamily="66" charset="0"/>
              </a:rPr>
              <a:t>immediate</a:t>
            </a:r>
            <a:r>
              <a:rPr lang="en-GB" sz="72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GB" sz="7200" b="1" dirty="0">
                <a:latin typeface="Cavolini" panose="03000502040302020204" pitchFamily="66" charset="0"/>
                <a:cs typeface="Cavolini" panose="03000502040302020204" pitchFamily="66" charset="0"/>
              </a:rPr>
              <a:t>gratification</a:t>
            </a:r>
            <a:r>
              <a:rPr lang="en-GB" sz="7200" dirty="0">
                <a:latin typeface="Cavolini" panose="03000502040302020204" pitchFamily="66" charset="0"/>
                <a:cs typeface="Cavolini" panose="03000502040302020204" pitchFamily="66" charset="0"/>
              </a:rPr>
              <a:t>. </a:t>
            </a:r>
          </a:p>
          <a:p>
            <a:pPr marL="0" indent="0" fontAlgn="base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7200" dirty="0"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lang="en-GB" sz="7200" b="1" dirty="0">
                <a:latin typeface="Cavolini" panose="03000502040302020204" pitchFamily="66" charset="0"/>
                <a:cs typeface="Cavolini" panose="03000502040302020204" pitchFamily="66" charset="0"/>
              </a:rPr>
              <a:t>nervous</a:t>
            </a:r>
            <a:r>
              <a:rPr lang="en-GB" sz="72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GB" sz="7200" b="1" dirty="0">
                <a:latin typeface="Cavolini" panose="03000502040302020204" pitchFamily="66" charset="0"/>
                <a:cs typeface="Cavolini" panose="03000502040302020204" pitchFamily="66" charset="0"/>
              </a:rPr>
              <a:t>system</a:t>
            </a:r>
            <a:r>
              <a:rPr lang="en-GB" sz="7200" dirty="0">
                <a:latin typeface="Cavolini" panose="03000502040302020204" pitchFamily="66" charset="0"/>
                <a:cs typeface="Cavolini" panose="03000502040302020204" pitchFamily="66" charset="0"/>
              </a:rPr>
              <a:t> makes it </a:t>
            </a:r>
            <a:r>
              <a:rPr lang="en-GB" sz="7200" b="1" dirty="0">
                <a:latin typeface="Cavolini" panose="03000502040302020204" pitchFamily="66" charset="0"/>
                <a:cs typeface="Cavolini" panose="03000502040302020204" pitchFamily="66" charset="0"/>
              </a:rPr>
              <a:t>hard</a:t>
            </a:r>
            <a:r>
              <a:rPr lang="en-GB" sz="7200" dirty="0">
                <a:latin typeface="Cavolini" panose="03000502040302020204" pitchFamily="66" charset="0"/>
                <a:cs typeface="Cavolini" panose="03000502040302020204" pitchFamily="66" charset="0"/>
              </a:rPr>
              <a:t> for criminals to be </a:t>
            </a:r>
            <a:r>
              <a:rPr lang="en-GB" sz="7200" b="1" dirty="0">
                <a:latin typeface="Cavolini" panose="03000502040302020204" pitchFamily="66" charset="0"/>
                <a:cs typeface="Cavolini" panose="03000502040302020204" pitchFamily="66" charset="0"/>
              </a:rPr>
              <a:t>conditioned</a:t>
            </a:r>
            <a:r>
              <a:rPr lang="en-GB" sz="7200" dirty="0">
                <a:latin typeface="Cavolini" panose="03000502040302020204" pitchFamily="66" charset="0"/>
                <a:cs typeface="Cavolini" panose="03000502040302020204" pitchFamily="66" charset="0"/>
              </a:rPr>
              <a:t> (taught socially acceptable behaviour). Thought of </a:t>
            </a:r>
            <a:r>
              <a:rPr lang="en-GB" sz="7200" b="1" dirty="0">
                <a:latin typeface="Cavolini" panose="03000502040302020204" pitchFamily="66" charset="0"/>
                <a:cs typeface="Cavolini" panose="03000502040302020204" pitchFamily="66" charset="0"/>
              </a:rPr>
              <a:t>punishment</a:t>
            </a:r>
            <a:r>
              <a:rPr lang="en-GB" sz="7200" dirty="0">
                <a:latin typeface="Cavolini" panose="03000502040302020204" pitchFamily="66" charset="0"/>
                <a:cs typeface="Cavolini" panose="03000502040302020204" pitchFamily="66" charset="0"/>
              </a:rPr>
              <a:t> makes most </a:t>
            </a:r>
            <a:r>
              <a:rPr lang="en-GB" sz="7200" b="1" dirty="0">
                <a:latin typeface="Cavolini" panose="03000502040302020204" pitchFamily="66" charset="0"/>
                <a:cs typeface="Cavolini" panose="03000502040302020204" pitchFamily="66" charset="0"/>
              </a:rPr>
              <a:t>individuals</a:t>
            </a:r>
            <a:r>
              <a:rPr lang="en-GB" sz="72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GB" sz="7200" b="1" dirty="0">
                <a:latin typeface="Cavolini" panose="03000502040302020204" pitchFamily="66" charset="0"/>
                <a:cs typeface="Cavolini" panose="03000502040302020204" pitchFamily="66" charset="0"/>
              </a:rPr>
              <a:t>anxious</a:t>
            </a:r>
            <a:r>
              <a:rPr lang="en-GB" sz="7200" dirty="0">
                <a:latin typeface="Cavolini" panose="03000502040302020204" pitchFamily="66" charset="0"/>
                <a:cs typeface="Cavolini" panose="03000502040302020204" pitchFamily="66" charset="0"/>
              </a:rPr>
              <a:t>, with </a:t>
            </a:r>
            <a:r>
              <a:rPr lang="en-GB" sz="7200" b="1" dirty="0">
                <a:latin typeface="Cavolini" panose="03000502040302020204" pitchFamily="66" charset="0"/>
                <a:cs typeface="Cavolini" panose="03000502040302020204" pitchFamily="66" charset="0"/>
              </a:rPr>
              <a:t>criminals</a:t>
            </a:r>
            <a:r>
              <a:rPr lang="en-GB" sz="7200" dirty="0">
                <a:latin typeface="Cavolini" panose="03000502040302020204" pitchFamily="66" charset="0"/>
                <a:cs typeface="Cavolini" panose="03000502040302020204" pitchFamily="66" charset="0"/>
              </a:rPr>
              <a:t> this is </a:t>
            </a:r>
            <a:r>
              <a:rPr lang="en-GB" sz="7200" b="1" dirty="0">
                <a:latin typeface="Cavolini" panose="03000502040302020204" pitchFamily="66" charset="0"/>
                <a:cs typeface="Cavolini" panose="03000502040302020204" pitchFamily="66" charset="0"/>
              </a:rPr>
              <a:t>not</a:t>
            </a:r>
            <a:r>
              <a:rPr lang="en-GB" sz="72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GB" sz="7200" b="1" dirty="0">
                <a:latin typeface="Cavolini" panose="03000502040302020204" pitchFamily="66" charset="0"/>
                <a:cs typeface="Cavolini" panose="03000502040302020204" pitchFamily="66" charset="0"/>
              </a:rPr>
              <a:t>the</a:t>
            </a:r>
            <a:r>
              <a:rPr lang="en-GB" sz="72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GB" sz="7200" b="1" dirty="0">
                <a:latin typeface="Cavolini" panose="03000502040302020204" pitchFamily="66" charset="0"/>
                <a:cs typeface="Cavolini" panose="03000502040302020204" pitchFamily="66" charset="0"/>
              </a:rPr>
              <a:t>case</a:t>
            </a:r>
            <a:r>
              <a:rPr lang="en-GB" sz="7200" dirty="0">
                <a:latin typeface="Cavolini" panose="03000502040302020204" pitchFamily="66" charset="0"/>
                <a:cs typeface="Cavolini" panose="03000502040302020204" pitchFamily="66" charset="0"/>
              </a:rPr>
              <a:t>. </a:t>
            </a:r>
          </a:p>
        </p:txBody>
      </p:sp>
      <p:pic>
        <p:nvPicPr>
          <p:cNvPr id="5" name="Picture 2" descr="Text&#10;&#10;Description automatically generated">
            <a:extLst>
              <a:ext uri="{FF2B5EF4-FFF2-40B4-BE49-F238E27FC236}">
                <a16:creationId xmlns:a16="http://schemas.microsoft.com/office/drawing/2014/main" id="{20D04F7F-F4AC-40FE-A95A-EDC4BC93E0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4347" y="139147"/>
            <a:ext cx="1551539" cy="15515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449380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9920B4-AC6B-4C69-91C8-B0C64298B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606147" cy="1325563"/>
          </a:xfrm>
        </p:spPr>
        <p:txBody>
          <a:bodyPr/>
          <a:lstStyle/>
          <a:p>
            <a:r>
              <a:rPr lang="en-GB" b="1" dirty="0">
                <a:latin typeface="Cavolini" panose="03000502040302020204" pitchFamily="66" charset="0"/>
                <a:cs typeface="Cavolini" panose="03000502040302020204" pitchFamily="66" charset="0"/>
              </a:rPr>
              <a:t>What Factors Influence the Big Five Traits?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72B91E-AB1B-4CF9-8858-F06C349CBC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30424"/>
            <a:ext cx="10515600" cy="4893228"/>
          </a:xfrm>
        </p:spPr>
        <p:txBody>
          <a:bodyPr>
            <a:normAutofit fontScale="32500" lnSpcReduction="20000"/>
          </a:bodyPr>
          <a:lstStyle/>
          <a:p>
            <a:pPr marL="0" indent="0" fontAlgn="base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7200" dirty="0">
                <a:latin typeface="Cavolini" panose="03000502040302020204" pitchFamily="66" charset="0"/>
                <a:cs typeface="Cavolini" panose="03000502040302020204" pitchFamily="66" charset="0"/>
              </a:rPr>
              <a:t>Research suggests that </a:t>
            </a:r>
            <a:r>
              <a:rPr lang="en-GB" sz="7200" b="1" dirty="0">
                <a:latin typeface="Cavolini" panose="03000502040302020204" pitchFamily="66" charset="0"/>
                <a:cs typeface="Cavolini" panose="03000502040302020204" pitchFamily="66" charset="0"/>
              </a:rPr>
              <a:t>both</a:t>
            </a:r>
            <a:r>
              <a:rPr lang="en-GB" sz="72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GB" sz="7200" b="1" dirty="0">
                <a:latin typeface="Cavolini" panose="03000502040302020204" pitchFamily="66" charset="0"/>
                <a:cs typeface="Cavolini" panose="03000502040302020204" pitchFamily="66" charset="0"/>
              </a:rPr>
              <a:t>biological</a:t>
            </a:r>
            <a:r>
              <a:rPr lang="en-GB" sz="7200" dirty="0">
                <a:latin typeface="Cavolini" panose="03000502040302020204" pitchFamily="66" charset="0"/>
                <a:cs typeface="Cavolini" panose="03000502040302020204" pitchFamily="66" charset="0"/>
              </a:rPr>
              <a:t> &amp; </a:t>
            </a:r>
            <a:r>
              <a:rPr lang="en-GB" sz="7200" b="1" dirty="0">
                <a:latin typeface="Cavolini" panose="03000502040302020204" pitchFamily="66" charset="0"/>
                <a:cs typeface="Cavolini" panose="03000502040302020204" pitchFamily="66" charset="0"/>
              </a:rPr>
              <a:t>environmental</a:t>
            </a:r>
            <a:r>
              <a:rPr lang="en-GB" sz="72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GB" sz="7200" b="1" dirty="0">
                <a:latin typeface="Cavolini" panose="03000502040302020204" pitchFamily="66" charset="0"/>
                <a:cs typeface="Cavolini" panose="03000502040302020204" pitchFamily="66" charset="0"/>
              </a:rPr>
              <a:t>influences</a:t>
            </a:r>
            <a:r>
              <a:rPr lang="en-GB" sz="7200" dirty="0">
                <a:latin typeface="Cavolini" panose="03000502040302020204" pitchFamily="66" charset="0"/>
                <a:cs typeface="Cavolini" panose="03000502040302020204" pitchFamily="66" charset="0"/>
              </a:rPr>
              <a:t> play a </a:t>
            </a:r>
            <a:r>
              <a:rPr lang="en-GB" sz="7200" b="1" dirty="0">
                <a:latin typeface="Cavolini" panose="03000502040302020204" pitchFamily="66" charset="0"/>
                <a:cs typeface="Cavolini" panose="03000502040302020204" pitchFamily="66" charset="0"/>
              </a:rPr>
              <a:t>role</a:t>
            </a:r>
            <a:r>
              <a:rPr lang="en-GB" sz="7200" dirty="0">
                <a:latin typeface="Cavolini" panose="03000502040302020204" pitchFamily="66" charset="0"/>
                <a:cs typeface="Cavolini" panose="03000502040302020204" pitchFamily="66" charset="0"/>
              </a:rPr>
              <a:t> in </a:t>
            </a:r>
            <a:r>
              <a:rPr lang="en-GB" sz="7200" b="1" dirty="0">
                <a:latin typeface="Cavolini" panose="03000502040302020204" pitchFamily="66" charset="0"/>
                <a:cs typeface="Cavolini" panose="03000502040302020204" pitchFamily="66" charset="0"/>
              </a:rPr>
              <a:t>shaping</a:t>
            </a:r>
            <a:r>
              <a:rPr lang="en-GB" sz="7200" dirty="0">
                <a:latin typeface="Cavolini" panose="03000502040302020204" pitchFamily="66" charset="0"/>
                <a:cs typeface="Cavolini" panose="03000502040302020204" pitchFamily="66" charset="0"/>
              </a:rPr>
              <a:t> our </a:t>
            </a:r>
            <a:r>
              <a:rPr lang="en-GB" sz="7200" b="1" dirty="0">
                <a:latin typeface="Cavolini" panose="03000502040302020204" pitchFamily="66" charset="0"/>
                <a:cs typeface="Cavolini" panose="03000502040302020204" pitchFamily="66" charset="0"/>
              </a:rPr>
              <a:t>personalities</a:t>
            </a:r>
            <a:r>
              <a:rPr lang="en-GB" sz="7200" dirty="0">
                <a:latin typeface="Cavolini" panose="03000502040302020204" pitchFamily="66" charset="0"/>
                <a:cs typeface="Cavolini" panose="03000502040302020204" pitchFamily="66" charset="0"/>
              </a:rPr>
              <a:t>. Twin studies suggest that both nature &amp; nurture play a role in the development of each of the five personality factors.﻿</a:t>
            </a:r>
          </a:p>
          <a:p>
            <a:pPr marL="0" indent="0" fontAlgn="base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7200" dirty="0">
                <a:latin typeface="Cavolini" panose="03000502040302020204" pitchFamily="66" charset="0"/>
                <a:cs typeface="Cavolini" panose="03000502040302020204" pitchFamily="66" charset="0"/>
              </a:rPr>
              <a:t>One study of the </a:t>
            </a:r>
            <a:r>
              <a:rPr lang="en-GB" sz="7200" b="1" dirty="0">
                <a:latin typeface="Cavolini" panose="03000502040302020204" pitchFamily="66" charset="0"/>
                <a:cs typeface="Cavolini" panose="03000502040302020204" pitchFamily="66" charset="0"/>
              </a:rPr>
              <a:t>genetic</a:t>
            </a:r>
            <a:r>
              <a:rPr lang="en-GB" sz="7200" dirty="0">
                <a:latin typeface="Cavolini" panose="03000502040302020204" pitchFamily="66" charset="0"/>
                <a:cs typeface="Cavolini" panose="03000502040302020204" pitchFamily="66" charset="0"/>
              </a:rPr>
              <a:t> &amp; </a:t>
            </a:r>
            <a:r>
              <a:rPr lang="en-GB" sz="7200" b="1" dirty="0">
                <a:latin typeface="Cavolini" panose="03000502040302020204" pitchFamily="66" charset="0"/>
                <a:cs typeface="Cavolini" panose="03000502040302020204" pitchFamily="66" charset="0"/>
              </a:rPr>
              <a:t>environmental</a:t>
            </a:r>
            <a:r>
              <a:rPr lang="en-GB" sz="72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GB" sz="7200" b="1" dirty="0">
                <a:latin typeface="Cavolini" panose="03000502040302020204" pitchFamily="66" charset="0"/>
                <a:cs typeface="Cavolini" panose="03000502040302020204" pitchFamily="66" charset="0"/>
              </a:rPr>
              <a:t>underpinnings</a:t>
            </a:r>
            <a:r>
              <a:rPr lang="en-GB" sz="7200" dirty="0">
                <a:latin typeface="Cavolini" panose="03000502040302020204" pitchFamily="66" charset="0"/>
                <a:cs typeface="Cavolini" panose="03000502040302020204" pitchFamily="66" charset="0"/>
              </a:rPr>
              <a:t> of the five traits looked at 123 pairs of identical twins &amp; 127 pairs of fraternal twins. The findings suggested that the </a:t>
            </a:r>
            <a:r>
              <a:rPr lang="en-GB" sz="7200" b="1" dirty="0">
                <a:latin typeface="Cavolini" panose="03000502040302020204" pitchFamily="66" charset="0"/>
                <a:cs typeface="Cavolini" panose="03000502040302020204" pitchFamily="66" charset="0"/>
              </a:rPr>
              <a:t>heritability</a:t>
            </a:r>
            <a:r>
              <a:rPr lang="en-GB" sz="7200" dirty="0">
                <a:latin typeface="Cavolini" panose="03000502040302020204" pitchFamily="66" charset="0"/>
                <a:cs typeface="Cavolini" panose="03000502040302020204" pitchFamily="66" charset="0"/>
              </a:rPr>
              <a:t> of each trait was 53% for extraversion, 41&amp; for agreeableness, 44% for conscientiousness, 41% for neuroticism, &amp; 61% for openness. </a:t>
            </a:r>
          </a:p>
        </p:txBody>
      </p:sp>
      <p:pic>
        <p:nvPicPr>
          <p:cNvPr id="5" name="Picture 2" descr="Text&#10;&#10;Description automatically generated">
            <a:extLst>
              <a:ext uri="{FF2B5EF4-FFF2-40B4-BE49-F238E27FC236}">
                <a16:creationId xmlns:a16="http://schemas.microsoft.com/office/drawing/2014/main" id="{20D04F7F-F4AC-40FE-A95A-EDC4BC93E0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4347" y="139147"/>
            <a:ext cx="1551539" cy="15515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264610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9920B4-AC6B-4C69-91C8-B0C64298B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606147" cy="1325563"/>
          </a:xfrm>
        </p:spPr>
        <p:txBody>
          <a:bodyPr/>
          <a:lstStyle/>
          <a:p>
            <a:r>
              <a:rPr lang="en-GB" b="1" dirty="0">
                <a:latin typeface="Cavolini" panose="03000502040302020204" pitchFamily="66" charset="0"/>
                <a:cs typeface="Cavolini" panose="03000502040302020204" pitchFamily="66" charset="0"/>
              </a:rPr>
              <a:t>What Factors Influence the Big Five Traits?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72B91E-AB1B-4CF9-8858-F06C349CBC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90667"/>
            <a:ext cx="10515600" cy="4893228"/>
          </a:xfrm>
        </p:spPr>
        <p:txBody>
          <a:bodyPr>
            <a:normAutofit fontScale="32500" lnSpcReduction="20000"/>
          </a:bodyPr>
          <a:lstStyle/>
          <a:p>
            <a:pPr marL="0" indent="0" fontAlgn="base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7200" b="1" dirty="0">
                <a:latin typeface="Cavolini" panose="03000502040302020204" pitchFamily="66" charset="0"/>
                <a:cs typeface="Cavolini" panose="03000502040302020204" pitchFamily="66" charset="0"/>
              </a:rPr>
              <a:t>Longitudinal</a:t>
            </a:r>
            <a:r>
              <a:rPr lang="en-GB" sz="72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GB" sz="7200" b="1" dirty="0">
                <a:latin typeface="Cavolini" panose="03000502040302020204" pitchFamily="66" charset="0"/>
                <a:cs typeface="Cavolini" panose="03000502040302020204" pitchFamily="66" charset="0"/>
              </a:rPr>
              <a:t>studies</a:t>
            </a:r>
            <a:r>
              <a:rPr lang="en-GB" sz="7200" dirty="0">
                <a:latin typeface="Cavolini" panose="03000502040302020204" pitchFamily="66" charset="0"/>
                <a:cs typeface="Cavolini" panose="03000502040302020204" pitchFamily="66" charset="0"/>
              </a:rPr>
              <a:t> also suggest that these big five personality traits tend to be </a:t>
            </a:r>
            <a:r>
              <a:rPr lang="en-GB" sz="7200" b="1" dirty="0">
                <a:latin typeface="Cavolini" panose="03000502040302020204" pitchFamily="66" charset="0"/>
                <a:cs typeface="Cavolini" panose="03000502040302020204" pitchFamily="66" charset="0"/>
              </a:rPr>
              <a:t>relatively</a:t>
            </a:r>
            <a:r>
              <a:rPr lang="en-GB" sz="72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GB" sz="7200" b="1" dirty="0">
                <a:latin typeface="Cavolini" panose="03000502040302020204" pitchFamily="66" charset="0"/>
                <a:cs typeface="Cavolini" panose="03000502040302020204" pitchFamily="66" charset="0"/>
              </a:rPr>
              <a:t>stable</a:t>
            </a:r>
            <a:r>
              <a:rPr lang="en-GB" sz="72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GB" sz="7200" b="1" dirty="0">
                <a:latin typeface="Cavolini" panose="03000502040302020204" pitchFamily="66" charset="0"/>
                <a:cs typeface="Cavolini" panose="03000502040302020204" pitchFamily="66" charset="0"/>
              </a:rPr>
              <a:t>over</a:t>
            </a:r>
            <a:r>
              <a:rPr lang="en-GB" sz="7200" dirty="0">
                <a:latin typeface="Cavolini" panose="03000502040302020204" pitchFamily="66" charset="0"/>
                <a:cs typeface="Cavolini" panose="03000502040302020204" pitchFamily="66" charset="0"/>
              </a:rPr>
              <a:t> the course of </a:t>
            </a:r>
            <a:r>
              <a:rPr lang="en-GB" sz="7200" b="1" dirty="0">
                <a:latin typeface="Cavolini" panose="03000502040302020204" pitchFamily="66" charset="0"/>
                <a:cs typeface="Cavolini" panose="03000502040302020204" pitchFamily="66" charset="0"/>
              </a:rPr>
              <a:t>adulthood</a:t>
            </a:r>
            <a:r>
              <a:rPr lang="en-GB" sz="7200" dirty="0">
                <a:latin typeface="Cavolini" panose="03000502040302020204" pitchFamily="66" charset="0"/>
                <a:cs typeface="Cavolini" panose="03000502040302020204" pitchFamily="66" charset="0"/>
              </a:rPr>
              <a:t>. One study of working-age adults found that personality tended to be stable over a 4-year period &amp; displayed little change as a result of adverse life events.</a:t>
            </a:r>
          </a:p>
          <a:p>
            <a:pPr marL="0" indent="0" fontAlgn="base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7200" dirty="0">
                <a:latin typeface="Cavolini" panose="03000502040302020204" pitchFamily="66" charset="0"/>
                <a:cs typeface="Cavolini" panose="03000502040302020204" pitchFamily="66" charset="0"/>
              </a:rPr>
              <a:t>Studies have shown that </a:t>
            </a:r>
            <a:r>
              <a:rPr lang="en-GB" sz="7200" b="1" dirty="0">
                <a:latin typeface="Cavolini" panose="03000502040302020204" pitchFamily="66" charset="0"/>
                <a:cs typeface="Cavolini" panose="03000502040302020204" pitchFamily="66" charset="0"/>
              </a:rPr>
              <a:t>maturation</a:t>
            </a:r>
            <a:r>
              <a:rPr lang="en-GB" sz="7200" dirty="0">
                <a:latin typeface="Cavolini" panose="03000502040302020204" pitchFamily="66" charset="0"/>
                <a:cs typeface="Cavolini" panose="03000502040302020204" pitchFamily="66" charset="0"/>
              </a:rPr>
              <a:t> may have an </a:t>
            </a:r>
            <a:r>
              <a:rPr lang="en-GB" sz="7200" b="1" dirty="0">
                <a:latin typeface="Cavolini" panose="03000502040302020204" pitchFamily="66" charset="0"/>
                <a:cs typeface="Cavolini" panose="03000502040302020204" pitchFamily="66" charset="0"/>
              </a:rPr>
              <a:t>impact</a:t>
            </a:r>
            <a:r>
              <a:rPr lang="en-GB" sz="7200" dirty="0">
                <a:latin typeface="Cavolini" panose="03000502040302020204" pitchFamily="66" charset="0"/>
                <a:cs typeface="Cavolini" panose="03000502040302020204" pitchFamily="66" charset="0"/>
              </a:rPr>
              <a:t> on the five traits. As people age, they tend to become less extraverted, less neurotic, &amp; less open to experience. Agreeableness &amp; conscientiousness, on the other hand, tend to increase as people grow older.</a:t>
            </a:r>
          </a:p>
        </p:txBody>
      </p:sp>
      <p:pic>
        <p:nvPicPr>
          <p:cNvPr id="5" name="Picture 2" descr="Text&#10;&#10;Description automatically generated">
            <a:extLst>
              <a:ext uri="{FF2B5EF4-FFF2-40B4-BE49-F238E27FC236}">
                <a16:creationId xmlns:a16="http://schemas.microsoft.com/office/drawing/2014/main" id="{20D04F7F-F4AC-40FE-A95A-EDC4BC93E0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4347" y="139147"/>
            <a:ext cx="1551539" cy="15515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091425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9920B4-AC6B-4C69-91C8-B0C64298B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606147" cy="1325563"/>
          </a:xfrm>
        </p:spPr>
        <p:txBody>
          <a:bodyPr/>
          <a:lstStyle/>
          <a:p>
            <a:r>
              <a:rPr lang="en-GB" b="1" dirty="0">
                <a:latin typeface="Cavolini" panose="03000502040302020204" pitchFamily="66" charset="0"/>
                <a:cs typeface="Cavolini" panose="03000502040302020204" pitchFamily="66" charset="0"/>
              </a:rPr>
              <a:t>What about us teenagers?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72B91E-AB1B-4CF9-8858-F06C349CBC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16664"/>
            <a:ext cx="10515600" cy="4893228"/>
          </a:xfrm>
        </p:spPr>
        <p:txBody>
          <a:bodyPr>
            <a:noAutofit/>
          </a:bodyPr>
          <a:lstStyle/>
          <a:p>
            <a:pPr marL="0" indent="0" fontAlgn="base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19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Gullone</a:t>
            </a:r>
            <a:r>
              <a:rPr lang="en-GB" sz="1900" b="1" dirty="0">
                <a:latin typeface="Cavolini" panose="03000502040302020204" pitchFamily="66" charset="0"/>
                <a:cs typeface="Cavolini" panose="03000502040302020204" pitchFamily="66" charset="0"/>
              </a:rPr>
              <a:t> &amp; Moore (2000) found:</a:t>
            </a:r>
          </a:p>
          <a:p>
            <a:pPr fontAlgn="base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900" b="1" dirty="0">
                <a:latin typeface="Cavolini" panose="03000502040302020204" pitchFamily="66" charset="0"/>
                <a:cs typeface="Cavolini" panose="03000502040302020204" pitchFamily="66" charset="0"/>
              </a:rPr>
              <a:t>Younger</a:t>
            </a:r>
            <a:r>
              <a:rPr lang="en-GB" sz="19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GB" sz="1900" b="1" dirty="0">
                <a:latin typeface="Cavolini" panose="03000502040302020204" pitchFamily="66" charset="0"/>
                <a:cs typeface="Cavolini" panose="03000502040302020204" pitchFamily="66" charset="0"/>
              </a:rPr>
              <a:t>adolescents</a:t>
            </a:r>
            <a:r>
              <a:rPr lang="en-GB" sz="1900" dirty="0">
                <a:latin typeface="Cavolini" panose="03000502040302020204" pitchFamily="66" charset="0"/>
                <a:cs typeface="Cavolini" panose="03000502040302020204" pitchFamily="66" charset="0"/>
              </a:rPr>
              <a:t> &amp; </a:t>
            </a:r>
            <a:r>
              <a:rPr lang="en-GB" sz="1900" b="1" dirty="0">
                <a:latin typeface="Cavolini" panose="03000502040302020204" pitchFamily="66" charset="0"/>
                <a:cs typeface="Cavolini" panose="03000502040302020204" pitchFamily="66" charset="0"/>
              </a:rPr>
              <a:t>girls</a:t>
            </a:r>
            <a:r>
              <a:rPr lang="en-GB" sz="1900" dirty="0">
                <a:latin typeface="Cavolini" panose="03000502040302020204" pitchFamily="66" charset="0"/>
                <a:cs typeface="Cavolini" panose="03000502040302020204" pitchFamily="66" charset="0"/>
              </a:rPr>
              <a:t> generally reported </a:t>
            </a:r>
            <a:r>
              <a:rPr lang="en-GB" sz="1900" b="1" dirty="0">
                <a:latin typeface="Cavolini" panose="03000502040302020204" pitchFamily="66" charset="0"/>
                <a:cs typeface="Cavolini" panose="03000502040302020204" pitchFamily="66" charset="0"/>
              </a:rPr>
              <a:t>engaging</a:t>
            </a:r>
            <a:r>
              <a:rPr lang="en-GB" sz="1900" dirty="0">
                <a:latin typeface="Cavolini" panose="03000502040302020204" pitchFamily="66" charset="0"/>
                <a:cs typeface="Cavolini" panose="03000502040302020204" pitchFamily="66" charset="0"/>
              </a:rPr>
              <a:t> in </a:t>
            </a:r>
            <a:r>
              <a:rPr lang="en-GB" sz="1900" b="1" dirty="0">
                <a:latin typeface="Cavolini" panose="03000502040302020204" pitchFamily="66" charset="0"/>
                <a:cs typeface="Cavolini" panose="03000502040302020204" pitchFamily="66" charset="0"/>
              </a:rPr>
              <a:t>risk</a:t>
            </a:r>
            <a:r>
              <a:rPr lang="en-GB" sz="19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GB" sz="1900" b="1" dirty="0">
                <a:latin typeface="Cavolini" panose="03000502040302020204" pitchFamily="66" charset="0"/>
                <a:cs typeface="Cavolini" panose="03000502040302020204" pitchFamily="66" charset="0"/>
              </a:rPr>
              <a:t>behaviours</a:t>
            </a:r>
            <a:r>
              <a:rPr lang="en-GB" sz="19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GB" sz="1900" b="1" dirty="0">
                <a:latin typeface="Cavolini" panose="03000502040302020204" pitchFamily="66" charset="0"/>
                <a:cs typeface="Cavolini" panose="03000502040302020204" pitchFamily="66" charset="0"/>
              </a:rPr>
              <a:t>less</a:t>
            </a:r>
            <a:r>
              <a:rPr lang="en-GB" sz="19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GB" sz="1900" b="1" dirty="0">
                <a:latin typeface="Cavolini" panose="03000502040302020204" pitchFamily="66" charset="0"/>
                <a:cs typeface="Cavolini" panose="03000502040302020204" pitchFamily="66" charset="0"/>
              </a:rPr>
              <a:t>frequently</a:t>
            </a:r>
            <a:r>
              <a:rPr lang="en-GB" sz="1900" dirty="0">
                <a:latin typeface="Cavolini" panose="03000502040302020204" pitchFamily="66" charset="0"/>
                <a:cs typeface="Cavolini" panose="03000502040302020204" pitchFamily="66" charset="0"/>
              </a:rPr>
              <a:t> than </a:t>
            </a:r>
            <a:r>
              <a:rPr lang="en-GB" sz="1900" b="1" dirty="0">
                <a:latin typeface="Cavolini" panose="03000502040302020204" pitchFamily="66" charset="0"/>
                <a:cs typeface="Cavolini" panose="03000502040302020204" pitchFamily="66" charset="0"/>
              </a:rPr>
              <a:t>older</a:t>
            </a:r>
            <a:r>
              <a:rPr lang="en-GB" sz="19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GB" sz="1900" b="1" dirty="0">
                <a:latin typeface="Cavolini" panose="03000502040302020204" pitchFamily="66" charset="0"/>
                <a:cs typeface="Cavolini" panose="03000502040302020204" pitchFamily="66" charset="0"/>
              </a:rPr>
              <a:t>adolescents</a:t>
            </a:r>
            <a:r>
              <a:rPr lang="en-GB" sz="1900" dirty="0">
                <a:latin typeface="Cavolini" panose="03000502040302020204" pitchFamily="66" charset="0"/>
                <a:cs typeface="Cavolini" panose="03000502040302020204" pitchFamily="66" charset="0"/>
              </a:rPr>
              <a:t> &amp; </a:t>
            </a:r>
            <a:r>
              <a:rPr lang="en-GB" sz="1900" b="1" dirty="0">
                <a:latin typeface="Cavolini" panose="03000502040302020204" pitchFamily="66" charset="0"/>
                <a:cs typeface="Cavolini" panose="03000502040302020204" pitchFamily="66" charset="0"/>
              </a:rPr>
              <a:t>boys</a:t>
            </a:r>
            <a:r>
              <a:rPr lang="en-GB" sz="1900" dirty="0">
                <a:latin typeface="Cavolini" panose="03000502040302020204" pitchFamily="66" charset="0"/>
                <a:cs typeface="Cavolini" panose="03000502040302020204" pitchFamily="66" charset="0"/>
              </a:rPr>
              <a:t>. </a:t>
            </a:r>
          </a:p>
          <a:p>
            <a:pPr fontAlgn="base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900" b="1" dirty="0">
                <a:latin typeface="Cavolini" panose="03000502040302020204" pitchFamily="66" charset="0"/>
                <a:cs typeface="Cavolini" panose="03000502040302020204" pitchFamily="66" charset="0"/>
              </a:rPr>
              <a:t>Younger</a:t>
            </a:r>
            <a:r>
              <a:rPr lang="en-GB" sz="19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GB" sz="1900" b="1" dirty="0">
                <a:latin typeface="Cavolini" panose="03000502040302020204" pitchFamily="66" charset="0"/>
                <a:cs typeface="Cavolini" panose="03000502040302020204" pitchFamily="66" charset="0"/>
              </a:rPr>
              <a:t>adolescents</a:t>
            </a:r>
            <a:r>
              <a:rPr lang="en-GB" sz="1900" dirty="0">
                <a:latin typeface="Cavolini" panose="03000502040302020204" pitchFamily="66" charset="0"/>
                <a:cs typeface="Cavolini" panose="03000502040302020204" pitchFamily="66" charset="0"/>
              </a:rPr>
              <a:t> &amp; </a:t>
            </a:r>
            <a:r>
              <a:rPr lang="en-GB" sz="1900" b="1" dirty="0">
                <a:latin typeface="Cavolini" panose="03000502040302020204" pitchFamily="66" charset="0"/>
                <a:cs typeface="Cavolini" panose="03000502040302020204" pitchFamily="66" charset="0"/>
              </a:rPr>
              <a:t>girls</a:t>
            </a:r>
            <a:r>
              <a:rPr lang="en-GB" sz="1900" dirty="0">
                <a:latin typeface="Cavolini" panose="03000502040302020204" pitchFamily="66" charset="0"/>
                <a:cs typeface="Cavolini" panose="03000502040302020204" pitchFamily="66" charset="0"/>
              </a:rPr>
              <a:t> generally </a:t>
            </a:r>
            <a:r>
              <a:rPr lang="en-GB" sz="1900" b="1" dirty="0">
                <a:latin typeface="Cavolini" panose="03000502040302020204" pitchFamily="66" charset="0"/>
                <a:cs typeface="Cavolini" panose="03000502040302020204" pitchFamily="66" charset="0"/>
              </a:rPr>
              <a:t>rated</a:t>
            </a:r>
            <a:r>
              <a:rPr lang="en-GB" sz="1900" dirty="0">
                <a:latin typeface="Cavolini" panose="03000502040302020204" pitchFamily="66" charset="0"/>
                <a:cs typeface="Cavolini" panose="03000502040302020204" pitchFamily="66" charset="0"/>
              </a:rPr>
              <a:t> the Adolescent Risk Questionnaire (</a:t>
            </a:r>
            <a:r>
              <a:rPr lang="en-GB" sz="1900" b="1" dirty="0">
                <a:latin typeface="Cavolini" panose="03000502040302020204" pitchFamily="66" charset="0"/>
                <a:cs typeface="Cavolini" panose="03000502040302020204" pitchFamily="66" charset="0"/>
              </a:rPr>
              <a:t>ARQ</a:t>
            </a:r>
            <a:r>
              <a:rPr lang="en-GB" sz="1900" dirty="0">
                <a:latin typeface="Cavolini" panose="03000502040302020204" pitchFamily="66" charset="0"/>
                <a:cs typeface="Cavolini" panose="03000502040302020204" pitchFamily="66" charset="0"/>
              </a:rPr>
              <a:t>) behaviours as </a:t>
            </a:r>
            <a:r>
              <a:rPr lang="en-GB" sz="1900" b="1" dirty="0">
                <a:latin typeface="Cavolini" panose="03000502040302020204" pitchFamily="66" charset="0"/>
                <a:cs typeface="Cavolini" panose="03000502040302020204" pitchFamily="66" charset="0"/>
              </a:rPr>
              <a:t>riskier</a:t>
            </a:r>
            <a:r>
              <a:rPr lang="en-GB" sz="1900" dirty="0">
                <a:latin typeface="Cavolini" panose="03000502040302020204" pitchFamily="66" charset="0"/>
                <a:cs typeface="Cavolini" panose="03000502040302020204" pitchFamily="66" charset="0"/>
              </a:rPr>
              <a:t> than their </a:t>
            </a:r>
            <a:r>
              <a:rPr lang="en-GB" sz="1900" b="1" dirty="0">
                <a:latin typeface="Cavolini" panose="03000502040302020204" pitchFamily="66" charset="0"/>
                <a:cs typeface="Cavolini" panose="03000502040302020204" pitchFamily="66" charset="0"/>
              </a:rPr>
              <a:t>older</a:t>
            </a:r>
            <a:r>
              <a:rPr lang="en-GB" sz="19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GB" sz="1900" b="1" dirty="0">
                <a:latin typeface="Cavolini" panose="03000502040302020204" pitchFamily="66" charset="0"/>
                <a:cs typeface="Cavolini" panose="03000502040302020204" pitchFamily="66" charset="0"/>
              </a:rPr>
              <a:t>male</a:t>
            </a:r>
            <a:r>
              <a:rPr lang="en-GB" sz="19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GB" sz="1900" b="1" dirty="0">
                <a:latin typeface="Cavolini" panose="03000502040302020204" pitchFamily="66" charset="0"/>
                <a:cs typeface="Cavolini" panose="03000502040302020204" pitchFamily="66" charset="0"/>
              </a:rPr>
              <a:t>counterparts</a:t>
            </a:r>
            <a:r>
              <a:rPr lang="en-GB" sz="1900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pPr fontAlgn="base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900" b="1" dirty="0">
                <a:latin typeface="Cavolini" panose="03000502040302020204" pitchFamily="66" charset="0"/>
                <a:cs typeface="Cavolini" panose="03000502040302020204" pitchFamily="66" charset="0"/>
              </a:rPr>
              <a:t>Significant</a:t>
            </a:r>
            <a:r>
              <a:rPr lang="en-GB" sz="19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GB" sz="1900" b="1" dirty="0">
                <a:latin typeface="Cavolini" panose="03000502040302020204" pitchFamily="66" charset="0"/>
                <a:cs typeface="Cavolini" panose="03000502040302020204" pitchFamily="66" charset="0"/>
              </a:rPr>
              <a:t>negative</a:t>
            </a:r>
            <a:r>
              <a:rPr lang="en-GB" sz="19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GB" sz="1900" b="1" dirty="0">
                <a:latin typeface="Cavolini" panose="03000502040302020204" pitchFamily="66" charset="0"/>
                <a:cs typeface="Cavolini" panose="03000502040302020204" pitchFamily="66" charset="0"/>
              </a:rPr>
              <a:t>correlations</a:t>
            </a:r>
            <a:r>
              <a:rPr lang="en-GB" sz="1900" dirty="0">
                <a:latin typeface="Cavolini" panose="03000502040302020204" pitchFamily="66" charset="0"/>
                <a:cs typeface="Cavolini" panose="03000502040302020204" pitchFamily="66" charset="0"/>
              </a:rPr>
              <a:t> found between </a:t>
            </a:r>
            <a:r>
              <a:rPr lang="en-GB" sz="1900" b="1" dirty="0">
                <a:latin typeface="Cavolini" panose="03000502040302020204" pitchFamily="66" charset="0"/>
                <a:cs typeface="Cavolini" panose="03000502040302020204" pitchFamily="66" charset="0"/>
              </a:rPr>
              <a:t>risk</a:t>
            </a:r>
            <a:r>
              <a:rPr lang="en-GB" sz="19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GB" sz="1900" b="1" dirty="0">
                <a:latin typeface="Cavolini" panose="03000502040302020204" pitchFamily="66" charset="0"/>
                <a:cs typeface="Cavolini" panose="03000502040302020204" pitchFamily="66" charset="0"/>
              </a:rPr>
              <a:t>judgements</a:t>
            </a:r>
            <a:r>
              <a:rPr lang="en-GB" sz="1900" dirty="0">
                <a:latin typeface="Cavolini" panose="03000502040302020204" pitchFamily="66" charset="0"/>
                <a:cs typeface="Cavolini" panose="03000502040302020204" pitchFamily="66" charset="0"/>
              </a:rPr>
              <a:t> &amp; </a:t>
            </a:r>
            <a:r>
              <a:rPr lang="en-GB" sz="1900" b="1" dirty="0">
                <a:latin typeface="Cavolini" panose="03000502040302020204" pitchFamily="66" charset="0"/>
                <a:cs typeface="Cavolini" panose="03000502040302020204" pitchFamily="66" charset="0"/>
              </a:rPr>
              <a:t>risk</a:t>
            </a:r>
            <a:r>
              <a:rPr lang="en-GB" sz="19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GB" sz="1900" b="1" dirty="0">
                <a:latin typeface="Cavolini" panose="03000502040302020204" pitchFamily="66" charset="0"/>
                <a:cs typeface="Cavolini" panose="03000502040302020204" pitchFamily="66" charset="0"/>
              </a:rPr>
              <a:t>behaviours</a:t>
            </a:r>
            <a:r>
              <a:rPr lang="en-GB" sz="1900" dirty="0">
                <a:latin typeface="Cavolini" panose="03000502040302020204" pitchFamily="66" charset="0"/>
                <a:cs typeface="Cavolini" panose="03000502040302020204" pitchFamily="66" charset="0"/>
              </a:rPr>
              <a:t> of all types. </a:t>
            </a:r>
          </a:p>
          <a:p>
            <a:pPr fontAlgn="base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900" b="1" dirty="0">
                <a:latin typeface="Cavolini" panose="03000502040302020204" pitchFamily="66" charset="0"/>
                <a:cs typeface="Cavolini" panose="03000502040302020204" pitchFamily="66" charset="0"/>
              </a:rPr>
              <a:t>Few</a:t>
            </a:r>
            <a:r>
              <a:rPr lang="en-GB" sz="19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GB" sz="1900" b="1" dirty="0">
                <a:latin typeface="Cavolini" panose="03000502040302020204" pitchFamily="66" charset="0"/>
                <a:cs typeface="Cavolini" panose="03000502040302020204" pitchFamily="66" charset="0"/>
              </a:rPr>
              <a:t>age</a:t>
            </a:r>
            <a:r>
              <a:rPr lang="en-GB" sz="19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GB" sz="1900" b="1" dirty="0">
                <a:latin typeface="Cavolini" panose="03000502040302020204" pitchFamily="66" charset="0"/>
                <a:cs typeface="Cavolini" panose="03000502040302020204" pitchFamily="66" charset="0"/>
              </a:rPr>
              <a:t>differences</a:t>
            </a:r>
            <a:r>
              <a:rPr lang="en-GB" sz="1900" dirty="0">
                <a:latin typeface="Cavolini" panose="03000502040302020204" pitchFamily="66" charset="0"/>
                <a:cs typeface="Cavolini" panose="03000502040302020204" pitchFamily="66" charset="0"/>
              </a:rPr>
              <a:t> were found for the personality traits. </a:t>
            </a:r>
          </a:p>
          <a:p>
            <a:pPr fontAlgn="base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900" b="1" dirty="0">
                <a:latin typeface="Cavolini" panose="03000502040302020204" pitchFamily="66" charset="0"/>
                <a:cs typeface="Cavolini" panose="03000502040302020204" pitchFamily="66" charset="0"/>
              </a:rPr>
              <a:t>Sex</a:t>
            </a:r>
            <a:r>
              <a:rPr lang="en-GB" sz="19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GB" sz="1900" b="1" dirty="0">
                <a:latin typeface="Cavolini" panose="03000502040302020204" pitchFamily="66" charset="0"/>
                <a:cs typeface="Cavolini" panose="03000502040302020204" pitchFamily="66" charset="0"/>
              </a:rPr>
              <a:t>differences</a:t>
            </a:r>
            <a:r>
              <a:rPr lang="en-GB" sz="1900" dirty="0">
                <a:latin typeface="Cavolini" panose="03000502040302020204" pitchFamily="66" charset="0"/>
                <a:cs typeface="Cavolini" panose="03000502040302020204" pitchFamily="66" charset="0"/>
              </a:rPr>
              <a:t> were </a:t>
            </a:r>
            <a:r>
              <a:rPr lang="en-GB" sz="1900" b="1" dirty="0">
                <a:latin typeface="Cavolini" panose="03000502040302020204" pitchFamily="66" charset="0"/>
                <a:cs typeface="Cavolini" panose="03000502040302020204" pitchFamily="66" charset="0"/>
              </a:rPr>
              <a:t>evident</a:t>
            </a:r>
            <a:r>
              <a:rPr lang="en-GB" sz="1900" dirty="0">
                <a:latin typeface="Cavolini" panose="03000502040302020204" pitchFamily="66" charset="0"/>
                <a:cs typeface="Cavolini" panose="03000502040302020204" pitchFamily="66" charset="0"/>
              </a:rPr>
              <a:t>, with </a:t>
            </a:r>
            <a:r>
              <a:rPr lang="en-GB" sz="1900" b="1" dirty="0">
                <a:latin typeface="Cavolini" panose="03000502040302020204" pitchFamily="66" charset="0"/>
                <a:cs typeface="Cavolini" panose="03000502040302020204" pitchFamily="66" charset="0"/>
              </a:rPr>
              <a:t>female</a:t>
            </a:r>
            <a:r>
              <a:rPr lang="en-GB" sz="19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GB" sz="1900" b="1" dirty="0">
                <a:latin typeface="Cavolini" panose="03000502040302020204" pitchFamily="66" charset="0"/>
                <a:cs typeface="Cavolini" panose="03000502040302020204" pitchFamily="66" charset="0"/>
              </a:rPr>
              <a:t>adolescents</a:t>
            </a:r>
            <a:r>
              <a:rPr lang="en-GB" sz="1900" dirty="0">
                <a:latin typeface="Cavolini" panose="03000502040302020204" pitchFamily="66" charset="0"/>
                <a:cs typeface="Cavolini" panose="03000502040302020204" pitchFamily="66" charset="0"/>
              </a:rPr>
              <a:t> scoring </a:t>
            </a:r>
            <a:r>
              <a:rPr lang="en-GB" sz="1900" b="1" dirty="0">
                <a:latin typeface="Cavolini" panose="03000502040302020204" pitchFamily="66" charset="0"/>
                <a:cs typeface="Cavolini" panose="03000502040302020204" pitchFamily="66" charset="0"/>
              </a:rPr>
              <a:t>higher</a:t>
            </a:r>
            <a:r>
              <a:rPr lang="en-GB" sz="1900" dirty="0">
                <a:latin typeface="Cavolini" panose="03000502040302020204" pitchFamily="66" charset="0"/>
                <a:cs typeface="Cavolini" panose="03000502040302020204" pitchFamily="66" charset="0"/>
              </a:rPr>
              <a:t> on </a:t>
            </a:r>
            <a:r>
              <a:rPr lang="en-GB" sz="1900" b="1" dirty="0">
                <a:latin typeface="Cavolini" panose="03000502040302020204" pitchFamily="66" charset="0"/>
                <a:cs typeface="Cavolini" panose="03000502040302020204" pitchFamily="66" charset="0"/>
              </a:rPr>
              <a:t>neuroticism</a:t>
            </a:r>
            <a:r>
              <a:rPr lang="en-GB" sz="1900" dirty="0">
                <a:latin typeface="Cavolini" panose="03000502040302020204" pitchFamily="66" charset="0"/>
                <a:cs typeface="Cavolini" panose="03000502040302020204" pitchFamily="66" charset="0"/>
              </a:rPr>
              <a:t>, </a:t>
            </a:r>
            <a:r>
              <a:rPr lang="en-GB" sz="1900" b="1" dirty="0">
                <a:latin typeface="Cavolini" panose="03000502040302020204" pitchFamily="66" charset="0"/>
                <a:cs typeface="Cavolini" panose="03000502040302020204" pitchFamily="66" charset="0"/>
              </a:rPr>
              <a:t>agreeableness</a:t>
            </a:r>
            <a:r>
              <a:rPr lang="en-GB" sz="1900" dirty="0">
                <a:latin typeface="Cavolini" panose="03000502040302020204" pitchFamily="66" charset="0"/>
                <a:cs typeface="Cavolini" panose="03000502040302020204" pitchFamily="66" charset="0"/>
              </a:rPr>
              <a:t> &amp; </a:t>
            </a:r>
            <a:r>
              <a:rPr lang="en-GB" sz="1900" b="1" dirty="0">
                <a:latin typeface="Cavolini" panose="03000502040302020204" pitchFamily="66" charset="0"/>
                <a:cs typeface="Cavolini" panose="03000502040302020204" pitchFamily="66" charset="0"/>
              </a:rPr>
              <a:t>conscientiousness</a:t>
            </a:r>
            <a:r>
              <a:rPr lang="en-GB" sz="1900" dirty="0">
                <a:latin typeface="Cavolini" panose="03000502040302020204" pitchFamily="66" charset="0"/>
                <a:cs typeface="Cavolini" panose="03000502040302020204" pitchFamily="66" charset="0"/>
              </a:rPr>
              <a:t> than </a:t>
            </a:r>
            <a:r>
              <a:rPr lang="en-GB" sz="1900" b="1" dirty="0">
                <a:latin typeface="Cavolini" panose="03000502040302020204" pitchFamily="66" charset="0"/>
                <a:cs typeface="Cavolini" panose="03000502040302020204" pitchFamily="66" charset="0"/>
              </a:rPr>
              <a:t>male</a:t>
            </a:r>
            <a:r>
              <a:rPr lang="en-GB" sz="19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GB" sz="1900" b="1" dirty="0">
                <a:latin typeface="Cavolini" panose="03000502040302020204" pitchFamily="66" charset="0"/>
                <a:cs typeface="Cavolini" panose="03000502040302020204" pitchFamily="66" charset="0"/>
              </a:rPr>
              <a:t>adolescents</a:t>
            </a:r>
            <a:r>
              <a:rPr lang="en-GB" sz="1900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</p:txBody>
      </p:sp>
      <p:pic>
        <p:nvPicPr>
          <p:cNvPr id="5" name="Picture 2" descr="Text&#10;&#10;Description automatically generated">
            <a:extLst>
              <a:ext uri="{FF2B5EF4-FFF2-40B4-BE49-F238E27FC236}">
                <a16:creationId xmlns:a16="http://schemas.microsoft.com/office/drawing/2014/main" id="{20D04F7F-F4AC-40FE-A95A-EDC4BC93E0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4347" y="139147"/>
            <a:ext cx="1551539" cy="15515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624588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9920B4-AC6B-4C69-91C8-B0C64298B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606147" cy="1325563"/>
          </a:xfrm>
        </p:spPr>
        <p:txBody>
          <a:bodyPr/>
          <a:lstStyle/>
          <a:p>
            <a:r>
              <a:rPr lang="en-GB" b="1" dirty="0">
                <a:latin typeface="Cavolini" panose="03000502040302020204" pitchFamily="66" charset="0"/>
                <a:cs typeface="Cavolini" panose="03000502040302020204" pitchFamily="66" charset="0"/>
              </a:rPr>
              <a:t>What about us teenagers?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72B91E-AB1B-4CF9-8858-F06C349CBC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16664"/>
            <a:ext cx="10515600" cy="4893228"/>
          </a:xfrm>
        </p:spPr>
        <p:txBody>
          <a:bodyPr>
            <a:noAutofit/>
          </a:bodyPr>
          <a:lstStyle/>
          <a:p>
            <a:pPr marL="0" indent="0" fontAlgn="base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19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Gullone</a:t>
            </a:r>
            <a:r>
              <a:rPr lang="en-GB" sz="1900" b="1" dirty="0">
                <a:latin typeface="Cavolini" panose="03000502040302020204" pitchFamily="66" charset="0"/>
                <a:cs typeface="Cavolini" panose="03000502040302020204" pitchFamily="66" charset="0"/>
              </a:rPr>
              <a:t> &amp; Moore’s (2000) summary findings were:</a:t>
            </a:r>
          </a:p>
          <a:p>
            <a:pPr fontAlgn="base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900" b="1" dirty="0">
                <a:latin typeface="Cavolini" panose="03000502040302020204" pitchFamily="66" charset="0"/>
                <a:cs typeface="Cavolini" panose="03000502040302020204" pitchFamily="66" charset="0"/>
              </a:rPr>
              <a:t>Together</a:t>
            </a:r>
            <a:r>
              <a:rPr lang="en-GB" sz="1900" dirty="0">
                <a:latin typeface="Cavolini" panose="03000502040302020204" pitchFamily="66" charset="0"/>
                <a:cs typeface="Cavolini" panose="03000502040302020204" pitchFamily="66" charset="0"/>
              </a:rPr>
              <a:t>, </a:t>
            </a:r>
            <a:r>
              <a:rPr lang="en-GB" sz="1900" b="1" dirty="0">
                <a:latin typeface="Cavolini" panose="03000502040302020204" pitchFamily="66" charset="0"/>
                <a:cs typeface="Cavolini" panose="03000502040302020204" pitchFamily="66" charset="0"/>
              </a:rPr>
              <a:t>risk</a:t>
            </a:r>
            <a:r>
              <a:rPr lang="en-GB" sz="19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GB" sz="1900" b="1" dirty="0">
                <a:latin typeface="Cavolini" panose="03000502040302020204" pitchFamily="66" charset="0"/>
                <a:cs typeface="Cavolini" panose="03000502040302020204" pitchFamily="66" charset="0"/>
              </a:rPr>
              <a:t>judgements</a:t>
            </a:r>
            <a:r>
              <a:rPr lang="en-GB" sz="1900" dirty="0">
                <a:latin typeface="Cavolini" panose="03000502040302020204" pitchFamily="66" charset="0"/>
                <a:cs typeface="Cavolini" panose="03000502040302020204" pitchFamily="66" charset="0"/>
              </a:rPr>
              <a:t>, </a:t>
            </a:r>
            <a:r>
              <a:rPr lang="en-GB" sz="1900" b="1" dirty="0">
                <a:latin typeface="Cavolini" panose="03000502040302020204" pitchFamily="66" charset="0"/>
                <a:cs typeface="Cavolini" panose="03000502040302020204" pitchFamily="66" charset="0"/>
              </a:rPr>
              <a:t>personality</a:t>
            </a:r>
            <a:r>
              <a:rPr lang="en-GB" sz="19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GB" sz="1900" b="1" dirty="0">
                <a:latin typeface="Cavolini" panose="03000502040302020204" pitchFamily="66" charset="0"/>
                <a:cs typeface="Cavolini" panose="03000502040302020204" pitchFamily="66" charset="0"/>
              </a:rPr>
              <a:t>factors</a:t>
            </a:r>
            <a:r>
              <a:rPr lang="en-GB" sz="1900" dirty="0">
                <a:latin typeface="Cavolini" panose="03000502040302020204" pitchFamily="66" charset="0"/>
                <a:cs typeface="Cavolini" panose="03000502040302020204" pitchFamily="66" charset="0"/>
              </a:rPr>
              <a:t>, </a:t>
            </a:r>
            <a:r>
              <a:rPr lang="en-GB" sz="1900" b="1" dirty="0">
                <a:latin typeface="Cavolini" panose="03000502040302020204" pitchFamily="66" charset="0"/>
                <a:cs typeface="Cavolini" panose="03000502040302020204" pitchFamily="66" charset="0"/>
              </a:rPr>
              <a:t>age</a:t>
            </a:r>
            <a:r>
              <a:rPr lang="en-GB" sz="1900" dirty="0">
                <a:latin typeface="Cavolini" panose="03000502040302020204" pitchFamily="66" charset="0"/>
                <a:cs typeface="Cavolini" panose="03000502040302020204" pitchFamily="66" charset="0"/>
              </a:rPr>
              <a:t> &amp; </a:t>
            </a:r>
            <a:r>
              <a:rPr lang="en-GB" sz="1900" b="1" dirty="0">
                <a:latin typeface="Cavolini" panose="03000502040302020204" pitchFamily="66" charset="0"/>
                <a:cs typeface="Cavolini" panose="03000502040302020204" pitchFamily="66" charset="0"/>
              </a:rPr>
              <a:t>sex</a:t>
            </a:r>
            <a:r>
              <a:rPr lang="en-GB" sz="1900" dirty="0">
                <a:latin typeface="Cavolini" panose="03000502040302020204" pitchFamily="66" charset="0"/>
                <a:cs typeface="Cavolini" panose="03000502040302020204" pitchFamily="66" charset="0"/>
              </a:rPr>
              <a:t> were </a:t>
            </a:r>
            <a:r>
              <a:rPr lang="en-GB" sz="1900" b="1" dirty="0">
                <a:latin typeface="Cavolini" panose="03000502040302020204" pitchFamily="66" charset="0"/>
                <a:cs typeface="Cavolini" panose="03000502040302020204" pitchFamily="66" charset="0"/>
              </a:rPr>
              <a:t>found</a:t>
            </a:r>
            <a:r>
              <a:rPr lang="en-GB" sz="1900" dirty="0">
                <a:latin typeface="Cavolini" panose="03000502040302020204" pitchFamily="66" charset="0"/>
                <a:cs typeface="Cavolini" panose="03000502040302020204" pitchFamily="66" charset="0"/>
              </a:rPr>
              <a:t> to be </a:t>
            </a:r>
            <a:r>
              <a:rPr lang="en-GB" sz="1900" b="1" dirty="0">
                <a:latin typeface="Cavolini" panose="03000502040302020204" pitchFamily="66" charset="0"/>
                <a:cs typeface="Cavolini" panose="03000502040302020204" pitchFamily="66" charset="0"/>
              </a:rPr>
              <a:t>significant</a:t>
            </a:r>
            <a:r>
              <a:rPr lang="en-GB" sz="19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GB" sz="1900" b="1" dirty="0">
                <a:latin typeface="Cavolini" panose="03000502040302020204" pitchFamily="66" charset="0"/>
                <a:cs typeface="Cavolini" panose="03000502040302020204" pitchFamily="66" charset="0"/>
              </a:rPr>
              <a:t>predictors</a:t>
            </a:r>
            <a:r>
              <a:rPr lang="en-GB" sz="1900" dirty="0">
                <a:latin typeface="Cavolini" panose="03000502040302020204" pitchFamily="66" charset="0"/>
                <a:cs typeface="Cavolini" panose="03000502040302020204" pitchFamily="66" charset="0"/>
              </a:rPr>
              <a:t> of </a:t>
            </a:r>
            <a:r>
              <a:rPr lang="en-GB" sz="1900" b="1" dirty="0">
                <a:latin typeface="Cavolini" panose="03000502040302020204" pitchFamily="66" charset="0"/>
                <a:cs typeface="Cavolini" panose="03000502040302020204" pitchFamily="66" charset="0"/>
              </a:rPr>
              <a:t>risk</a:t>
            </a:r>
            <a:r>
              <a:rPr lang="en-GB" sz="19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GB" sz="1900" b="1" dirty="0">
                <a:latin typeface="Cavolini" panose="03000502040302020204" pitchFamily="66" charset="0"/>
                <a:cs typeface="Cavolini" panose="03000502040302020204" pitchFamily="66" charset="0"/>
              </a:rPr>
              <a:t>behaviours</a:t>
            </a:r>
          </a:p>
          <a:p>
            <a:pPr fontAlgn="base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900" dirty="0">
                <a:latin typeface="Cavolini" panose="03000502040302020204" pitchFamily="66" charset="0"/>
                <a:cs typeface="Cavolini" panose="03000502040302020204" pitchFamily="66" charset="0"/>
              </a:rPr>
              <a:t>However, the </a:t>
            </a:r>
            <a:r>
              <a:rPr lang="en-GB" sz="1900" b="1" dirty="0">
                <a:latin typeface="Cavolini" panose="03000502040302020204" pitchFamily="66" charset="0"/>
                <a:cs typeface="Cavolini" panose="03000502040302020204" pitchFamily="66" charset="0"/>
              </a:rPr>
              <a:t>personality</a:t>
            </a:r>
            <a:r>
              <a:rPr lang="en-GB" sz="19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GB" sz="1900" b="1" dirty="0">
                <a:latin typeface="Cavolini" panose="03000502040302020204" pitchFamily="66" charset="0"/>
                <a:cs typeface="Cavolini" panose="03000502040302020204" pitchFamily="66" charset="0"/>
              </a:rPr>
              <a:t>factor</a:t>
            </a:r>
            <a:r>
              <a:rPr lang="en-GB" sz="1900" dirty="0">
                <a:latin typeface="Cavolini" panose="03000502040302020204" pitchFamily="66" charset="0"/>
                <a:cs typeface="Cavolini" panose="03000502040302020204" pitchFamily="66" charset="0"/>
              </a:rPr>
              <a:t> of </a:t>
            </a:r>
            <a:r>
              <a:rPr lang="en-GB" sz="1900" b="1" dirty="0">
                <a:latin typeface="Cavolini" panose="03000502040302020204" pitchFamily="66" charset="0"/>
                <a:cs typeface="Cavolini" panose="03000502040302020204" pitchFamily="66" charset="0"/>
              </a:rPr>
              <a:t>significance</a:t>
            </a:r>
            <a:r>
              <a:rPr lang="en-GB" sz="1900" dirty="0">
                <a:latin typeface="Cavolini" panose="03000502040302020204" pitchFamily="66" charset="0"/>
                <a:cs typeface="Cavolini" panose="03000502040302020204" pitchFamily="66" charset="0"/>
              </a:rPr>
              <a:t> was found to </a:t>
            </a:r>
            <a:r>
              <a:rPr lang="en-GB" sz="1900" b="1" dirty="0">
                <a:latin typeface="Cavolini" panose="03000502040302020204" pitchFamily="66" charset="0"/>
                <a:cs typeface="Cavolini" panose="03000502040302020204" pitchFamily="66" charset="0"/>
              </a:rPr>
              <a:t>differ</a:t>
            </a:r>
            <a:r>
              <a:rPr lang="en-GB" sz="19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GB" sz="1900" b="1" dirty="0">
                <a:latin typeface="Cavolini" panose="03000502040302020204" pitchFamily="66" charset="0"/>
                <a:cs typeface="Cavolini" panose="03000502040302020204" pitchFamily="66" charset="0"/>
              </a:rPr>
              <a:t>depending</a:t>
            </a:r>
            <a:r>
              <a:rPr lang="en-GB" sz="1900" dirty="0">
                <a:latin typeface="Cavolini" panose="03000502040302020204" pitchFamily="66" charset="0"/>
                <a:cs typeface="Cavolini" panose="03000502040302020204" pitchFamily="66" charset="0"/>
              </a:rPr>
              <a:t> upon the </a:t>
            </a:r>
            <a:r>
              <a:rPr lang="en-GB" sz="1900" b="1" dirty="0">
                <a:latin typeface="Cavolini" panose="03000502040302020204" pitchFamily="66" charset="0"/>
                <a:cs typeface="Cavolini" panose="03000502040302020204" pitchFamily="66" charset="0"/>
              </a:rPr>
              <a:t>risk</a:t>
            </a:r>
            <a:r>
              <a:rPr lang="en-GB" sz="19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GB" sz="1900" b="1" dirty="0">
                <a:latin typeface="Cavolini" panose="03000502040302020204" pitchFamily="66" charset="0"/>
                <a:cs typeface="Cavolini" panose="03000502040302020204" pitchFamily="66" charset="0"/>
              </a:rPr>
              <a:t>type</a:t>
            </a:r>
            <a:r>
              <a:rPr lang="en-GB" sz="1900" dirty="0">
                <a:latin typeface="Cavolini" panose="03000502040302020204" pitchFamily="66" charset="0"/>
                <a:cs typeface="Cavolini" panose="03000502040302020204" pitchFamily="66" charset="0"/>
              </a:rPr>
              <a:t>. </a:t>
            </a:r>
          </a:p>
          <a:p>
            <a:pPr fontAlgn="base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900" dirty="0">
                <a:latin typeface="Cavolini" panose="03000502040302020204" pitchFamily="66" charset="0"/>
                <a:cs typeface="Cavolini" panose="03000502040302020204" pitchFamily="66" charset="0"/>
              </a:rPr>
              <a:t>This was also true for </a:t>
            </a:r>
            <a:r>
              <a:rPr lang="en-GB" sz="1900" b="1" dirty="0">
                <a:latin typeface="Cavolini" panose="03000502040302020204" pitchFamily="66" charset="0"/>
                <a:cs typeface="Cavolini" panose="03000502040302020204" pitchFamily="66" charset="0"/>
              </a:rPr>
              <a:t>age</a:t>
            </a:r>
            <a:r>
              <a:rPr lang="en-GB" sz="1900" dirty="0">
                <a:latin typeface="Cavolini" panose="03000502040302020204" pitchFamily="66" charset="0"/>
                <a:cs typeface="Cavolini" panose="03000502040302020204" pitchFamily="66" charset="0"/>
              </a:rPr>
              <a:t> &amp; </a:t>
            </a:r>
            <a:r>
              <a:rPr lang="en-GB" sz="1900" b="1" dirty="0">
                <a:latin typeface="Cavolini" panose="03000502040302020204" pitchFamily="66" charset="0"/>
                <a:cs typeface="Cavolini" panose="03000502040302020204" pitchFamily="66" charset="0"/>
              </a:rPr>
              <a:t>sex</a:t>
            </a:r>
            <a:r>
              <a:rPr lang="en-GB" sz="1900" dirty="0">
                <a:latin typeface="Cavolini" panose="03000502040302020204" pitchFamily="66" charset="0"/>
                <a:cs typeface="Cavolini" panose="03000502040302020204" pitchFamily="66" charset="0"/>
              </a:rPr>
              <a:t> which </a:t>
            </a:r>
            <a:r>
              <a:rPr lang="en-GB" sz="1900" b="1" dirty="0">
                <a:latin typeface="Cavolini" panose="03000502040302020204" pitchFamily="66" charset="0"/>
                <a:cs typeface="Cavolini" panose="03000502040302020204" pitchFamily="66" charset="0"/>
              </a:rPr>
              <a:t>differed</a:t>
            </a:r>
            <a:r>
              <a:rPr lang="en-GB" sz="1900" dirty="0">
                <a:latin typeface="Cavolini" panose="03000502040302020204" pitchFamily="66" charset="0"/>
                <a:cs typeface="Cavolini" panose="03000502040302020204" pitchFamily="66" charset="0"/>
              </a:rPr>
              <a:t> in </a:t>
            </a:r>
            <a:r>
              <a:rPr lang="en-GB" sz="1900" b="1" dirty="0">
                <a:latin typeface="Cavolini" panose="03000502040302020204" pitchFamily="66" charset="0"/>
                <a:cs typeface="Cavolini" panose="03000502040302020204" pitchFamily="66" charset="0"/>
              </a:rPr>
              <a:t>importance</a:t>
            </a:r>
            <a:r>
              <a:rPr lang="en-GB" sz="19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GB" sz="1900" b="1" dirty="0">
                <a:latin typeface="Cavolini" panose="03000502040302020204" pitchFamily="66" charset="0"/>
                <a:cs typeface="Cavolini" panose="03000502040302020204" pitchFamily="66" charset="0"/>
              </a:rPr>
              <a:t>depending</a:t>
            </a:r>
            <a:r>
              <a:rPr lang="en-GB" sz="1900" dirty="0">
                <a:latin typeface="Cavolini" panose="03000502040302020204" pitchFamily="66" charset="0"/>
                <a:cs typeface="Cavolini" panose="03000502040302020204" pitchFamily="66" charset="0"/>
              </a:rPr>
              <a:t> upon the </a:t>
            </a:r>
            <a:r>
              <a:rPr lang="en-GB" sz="1900" b="1" dirty="0">
                <a:latin typeface="Cavolini" panose="03000502040302020204" pitchFamily="66" charset="0"/>
                <a:cs typeface="Cavolini" panose="03000502040302020204" pitchFamily="66" charset="0"/>
              </a:rPr>
              <a:t>risk</a:t>
            </a:r>
            <a:r>
              <a:rPr lang="en-GB" sz="19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GB" sz="1900" b="1" dirty="0">
                <a:latin typeface="Cavolini" panose="03000502040302020204" pitchFamily="66" charset="0"/>
                <a:cs typeface="Cavolini" panose="03000502040302020204" pitchFamily="66" charset="0"/>
              </a:rPr>
              <a:t>type</a:t>
            </a:r>
            <a:r>
              <a:rPr lang="en-GB" sz="1900" dirty="0">
                <a:latin typeface="Cavolini" panose="03000502040302020204" pitchFamily="66" charset="0"/>
                <a:cs typeface="Cavolini" panose="03000502040302020204" pitchFamily="66" charset="0"/>
              </a:rPr>
              <a:t>. </a:t>
            </a:r>
          </a:p>
          <a:p>
            <a:pPr fontAlgn="base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900" b="1" dirty="0">
                <a:latin typeface="Cavolini" panose="03000502040302020204" pitchFamily="66" charset="0"/>
                <a:cs typeface="Cavolini" panose="03000502040302020204" pitchFamily="66" charset="0"/>
              </a:rPr>
              <a:t>Overall</a:t>
            </a:r>
            <a:r>
              <a:rPr lang="en-GB" sz="1900" dirty="0">
                <a:latin typeface="Cavolini" panose="03000502040302020204" pitchFamily="66" charset="0"/>
                <a:cs typeface="Cavolini" panose="03000502040302020204" pitchFamily="66" charset="0"/>
              </a:rPr>
              <a:t>, these </a:t>
            </a:r>
            <a:r>
              <a:rPr lang="en-GB" sz="1900" b="1" dirty="0">
                <a:latin typeface="Cavolini" panose="03000502040302020204" pitchFamily="66" charset="0"/>
                <a:cs typeface="Cavolini" panose="03000502040302020204" pitchFamily="66" charset="0"/>
              </a:rPr>
              <a:t>factors</a:t>
            </a:r>
            <a:r>
              <a:rPr lang="en-GB" sz="1900" dirty="0">
                <a:latin typeface="Cavolini" panose="03000502040302020204" pitchFamily="66" charset="0"/>
                <a:cs typeface="Cavolini" panose="03000502040302020204" pitchFamily="66" charset="0"/>
              </a:rPr>
              <a:t> were </a:t>
            </a:r>
            <a:r>
              <a:rPr lang="en-GB" sz="1900" b="1" dirty="0">
                <a:latin typeface="Cavolini" panose="03000502040302020204" pitchFamily="66" charset="0"/>
                <a:cs typeface="Cavolini" panose="03000502040302020204" pitchFamily="66" charset="0"/>
              </a:rPr>
              <a:t>most</a:t>
            </a:r>
            <a:r>
              <a:rPr lang="en-GB" sz="19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GB" sz="1900" b="1" dirty="0">
                <a:latin typeface="Cavolini" panose="03000502040302020204" pitchFamily="66" charset="0"/>
                <a:cs typeface="Cavolini" panose="03000502040302020204" pitchFamily="66" charset="0"/>
              </a:rPr>
              <a:t>successful</a:t>
            </a:r>
            <a:r>
              <a:rPr lang="en-GB" sz="1900" dirty="0">
                <a:latin typeface="Cavolini" panose="03000502040302020204" pitchFamily="66" charset="0"/>
                <a:cs typeface="Cavolini" panose="03000502040302020204" pitchFamily="66" charset="0"/>
              </a:rPr>
              <a:t> in </a:t>
            </a:r>
            <a:r>
              <a:rPr lang="en-GB" sz="1900" b="1" dirty="0">
                <a:latin typeface="Cavolini" panose="03000502040302020204" pitchFamily="66" charset="0"/>
                <a:cs typeface="Cavolini" panose="03000502040302020204" pitchFamily="66" charset="0"/>
              </a:rPr>
              <a:t>predicting</a:t>
            </a:r>
            <a:r>
              <a:rPr lang="en-GB" sz="19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GB" sz="1900" b="1" dirty="0">
                <a:latin typeface="Cavolini" panose="03000502040302020204" pitchFamily="66" charset="0"/>
                <a:cs typeface="Cavolini" panose="03000502040302020204" pitchFamily="66" charset="0"/>
              </a:rPr>
              <a:t>rebellious</a:t>
            </a:r>
            <a:r>
              <a:rPr lang="en-GB" sz="19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GB" sz="1900" b="1" dirty="0">
                <a:latin typeface="Cavolini" panose="03000502040302020204" pitchFamily="66" charset="0"/>
                <a:cs typeface="Cavolini" panose="03000502040302020204" pitchFamily="66" charset="0"/>
              </a:rPr>
              <a:t>risk-taking</a:t>
            </a:r>
            <a:r>
              <a:rPr lang="en-GB" sz="1900" dirty="0">
                <a:latin typeface="Cavolini" panose="03000502040302020204" pitchFamily="66" charset="0"/>
                <a:cs typeface="Cavolini" panose="03000502040302020204" pitchFamily="66" charset="0"/>
              </a:rPr>
              <a:t> &amp; </a:t>
            </a:r>
            <a:r>
              <a:rPr lang="en-GB" sz="1900" b="1" dirty="0">
                <a:latin typeface="Cavolini" panose="03000502040302020204" pitchFamily="66" charset="0"/>
                <a:cs typeface="Cavolini" panose="03000502040302020204" pitchFamily="66" charset="0"/>
              </a:rPr>
              <a:t>least</a:t>
            </a:r>
            <a:r>
              <a:rPr lang="en-GB" sz="19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GB" sz="1900" b="1" dirty="0">
                <a:latin typeface="Cavolini" panose="03000502040302020204" pitchFamily="66" charset="0"/>
                <a:cs typeface="Cavolini" panose="03000502040302020204" pitchFamily="66" charset="0"/>
              </a:rPr>
              <a:t>successful</a:t>
            </a:r>
            <a:r>
              <a:rPr lang="en-GB" sz="1900" dirty="0">
                <a:latin typeface="Cavolini" panose="03000502040302020204" pitchFamily="66" charset="0"/>
                <a:cs typeface="Cavolini" panose="03000502040302020204" pitchFamily="66" charset="0"/>
              </a:rPr>
              <a:t> in </a:t>
            </a:r>
            <a:r>
              <a:rPr lang="en-GB" sz="1900" b="1" dirty="0">
                <a:latin typeface="Cavolini" panose="03000502040302020204" pitchFamily="66" charset="0"/>
                <a:cs typeface="Cavolini" panose="03000502040302020204" pitchFamily="66" charset="0"/>
              </a:rPr>
              <a:t>predicting</a:t>
            </a:r>
            <a:r>
              <a:rPr lang="en-GB" sz="19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GB" sz="1900" b="1" dirty="0">
                <a:latin typeface="Cavolini" panose="03000502040302020204" pitchFamily="66" charset="0"/>
                <a:cs typeface="Cavolini" panose="03000502040302020204" pitchFamily="66" charset="0"/>
              </a:rPr>
              <a:t>thrill-seeking</a:t>
            </a:r>
            <a:r>
              <a:rPr lang="en-GB" sz="1900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</p:txBody>
      </p:sp>
      <p:pic>
        <p:nvPicPr>
          <p:cNvPr id="5" name="Picture 2" descr="Text&#10;&#10;Description automatically generated">
            <a:extLst>
              <a:ext uri="{FF2B5EF4-FFF2-40B4-BE49-F238E27FC236}">
                <a16:creationId xmlns:a16="http://schemas.microsoft.com/office/drawing/2014/main" id="{20D04F7F-F4AC-40FE-A95A-EDC4BC93E0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4347" y="139147"/>
            <a:ext cx="1551539" cy="15515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700039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9920B4-AC6B-4C69-91C8-B0C64298B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GB" sz="5400" b="1">
                <a:latin typeface="Cavolini" panose="03000502040302020204" pitchFamily="66" charset="0"/>
                <a:cs typeface="Cavolini" panose="03000502040302020204" pitchFamily="66" charset="0"/>
              </a:rPr>
              <a:t>Questions? </a:t>
            </a:r>
          </a:p>
        </p:txBody>
      </p:sp>
      <p:sp>
        <p:nvSpPr>
          <p:cNvPr id="16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72B91E-AB1B-4CF9-8858-F06C349CBC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057" y="3537332"/>
            <a:ext cx="4243589" cy="3320668"/>
          </a:xfrm>
        </p:spPr>
        <p:txBody>
          <a:bodyPr>
            <a:normAutofit/>
          </a:bodyPr>
          <a:lstStyle/>
          <a:p>
            <a:pPr marL="0" indent="0" fontAlgn="base"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2200" b="1" dirty="0">
                <a:latin typeface="Cavolini" panose="03000502040302020204" pitchFamily="66" charset="0"/>
                <a:cs typeface="Cavolini" panose="03000502040302020204" pitchFamily="66" charset="0"/>
              </a:rPr>
              <a:t>Take home information:</a:t>
            </a:r>
          </a:p>
          <a:p>
            <a:pPr fontAlgn="base">
              <a:spcBef>
                <a:spcPts val="600"/>
              </a:spcBef>
              <a:spcAft>
                <a:spcPts val="600"/>
              </a:spcAft>
            </a:pPr>
            <a:r>
              <a:rPr lang="en-GB" sz="2200" dirty="0">
                <a:latin typeface="Cavolini" panose="03000502040302020204" pitchFamily="66" charset="0"/>
                <a:cs typeface="Cavolini" panose="03000502040302020204" pitchFamily="66" charset="0"/>
              </a:rPr>
              <a:t>Psychometrics </a:t>
            </a:r>
          </a:p>
          <a:p>
            <a:pPr fontAlgn="base">
              <a:spcBef>
                <a:spcPts val="600"/>
              </a:spcBef>
              <a:spcAft>
                <a:spcPts val="600"/>
              </a:spcAft>
            </a:pPr>
            <a:r>
              <a:rPr lang="en-GB" sz="2200" dirty="0">
                <a:latin typeface="Cavolini" panose="03000502040302020204" pitchFamily="66" charset="0"/>
                <a:cs typeface="Cavolini" panose="03000502040302020204" pitchFamily="66" charset="0"/>
              </a:rPr>
              <a:t>The Big Five personality traits explained booklet </a:t>
            </a:r>
          </a:p>
          <a:p>
            <a:pPr fontAlgn="base">
              <a:spcBef>
                <a:spcPts val="600"/>
              </a:spcBef>
              <a:spcAft>
                <a:spcPts val="600"/>
              </a:spcAft>
            </a:pPr>
            <a:r>
              <a:rPr lang="en-GB" sz="2200" dirty="0">
                <a:latin typeface="Cavolini" panose="03000502040302020204" pitchFamily="66" charset="0"/>
                <a:cs typeface="Cavolini" panose="03000502040302020204" pitchFamily="66" charset="0"/>
              </a:rPr>
              <a:t>Personality Profile of Risk Takers article</a:t>
            </a:r>
          </a:p>
        </p:txBody>
      </p:sp>
      <p:pic>
        <p:nvPicPr>
          <p:cNvPr id="6" name="Picture 2" descr="Clear Up Your Thinking with a Little Mental Hygiene - Simple Smart Business">
            <a:extLst>
              <a:ext uri="{FF2B5EF4-FFF2-40B4-BE49-F238E27FC236}">
                <a16:creationId xmlns:a16="http://schemas.microsoft.com/office/drawing/2014/main" id="{B7448FFF-4CB1-49CC-87E1-E1AFFA18AB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32" r="14412" b="1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1179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9920B4-AC6B-4C69-91C8-B0C64298B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Cavolini" panose="03000502040302020204" pitchFamily="66" charset="0"/>
                <a:cs typeface="Cavolini" panose="03000502040302020204" pitchFamily="66" charset="0"/>
              </a:rPr>
              <a:t>Take home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72B91E-AB1B-4CF9-8858-F06C349CBC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93228"/>
          </a:xfrm>
        </p:spPr>
        <p:txBody>
          <a:bodyPr>
            <a:normAutofit fontScale="85000" lnSpcReduction="20000"/>
          </a:bodyPr>
          <a:lstStyle/>
          <a:p>
            <a:pPr marL="0" indent="0" algn="l" fontAlgn="base">
              <a:lnSpc>
                <a:spcPct val="17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5400" b="0" dirty="0">
                <a:solidFill>
                  <a:srgbClr val="2E2E2E"/>
                </a:solidFill>
                <a:effectLst/>
                <a:latin typeface="NexusSerif"/>
              </a:rPr>
              <a:t>Scenario – post-it note! </a:t>
            </a:r>
          </a:p>
          <a:p>
            <a:pPr marL="0" indent="0" algn="l" fontAlgn="base">
              <a:lnSpc>
                <a:spcPct val="17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5400" dirty="0">
                <a:solidFill>
                  <a:srgbClr val="2E2E2E"/>
                </a:solidFill>
                <a:latin typeface="NexusSerif"/>
                <a:cs typeface="Cavolini" panose="03000502040302020204" pitchFamily="66" charset="0"/>
              </a:rPr>
              <a:t>Risk taker psychometric</a:t>
            </a:r>
          </a:p>
          <a:p>
            <a:pPr marL="0" indent="0" algn="l" fontAlgn="base">
              <a:lnSpc>
                <a:spcPct val="17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5400" dirty="0">
                <a:solidFill>
                  <a:srgbClr val="2E2E2E"/>
                </a:solidFill>
                <a:latin typeface="NexusSerif"/>
                <a:cs typeface="Cavolini" panose="03000502040302020204" pitchFamily="66" charset="0"/>
              </a:rPr>
              <a:t>Big 5 psychometric</a:t>
            </a:r>
          </a:p>
          <a:p>
            <a:pPr marL="0" indent="0" algn="l" fontAlgn="base">
              <a:lnSpc>
                <a:spcPct val="17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5400" dirty="0">
                <a:solidFill>
                  <a:srgbClr val="2E2E2E"/>
                </a:solidFill>
                <a:latin typeface="NexusSerif"/>
                <a:cs typeface="Cavolini" panose="03000502040302020204" pitchFamily="66" charset="0"/>
              </a:rPr>
              <a:t>Slides </a:t>
            </a:r>
            <a:endParaRPr lang="en-GB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07497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12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9920B4-AC6B-4C69-91C8-B0C64298B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492" y="726684"/>
            <a:ext cx="3967089" cy="5404631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4800" b="1" kern="1200" dirty="0">
                <a:solidFill>
                  <a:srgbClr val="FFFF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Can we successfully, scientifically predict if someone will be a criminal or not?</a:t>
            </a:r>
          </a:p>
        </p:txBody>
      </p:sp>
      <p:pic>
        <p:nvPicPr>
          <p:cNvPr id="8" name="Picture 7" descr="Map&#10;&#10;Description automatically generated">
            <a:extLst>
              <a:ext uri="{FF2B5EF4-FFF2-40B4-BE49-F238E27FC236}">
                <a16:creationId xmlns:a16="http://schemas.microsoft.com/office/drawing/2014/main" id="{28430163-7F89-444F-916A-18632818CE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9600" y="492573"/>
            <a:ext cx="5821988" cy="588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00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9920B4-AC6B-4C69-91C8-B0C64298B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Cavolini" panose="03000502040302020204" pitchFamily="66" charset="0"/>
                <a:cs typeface="Cavolini" panose="03000502040302020204" pitchFamily="66" charset="0"/>
              </a:rPr>
              <a:t>Measuring ‘riskiness’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72B91E-AB1B-4CF9-8858-F06C349CBC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25631" y="2784612"/>
            <a:ext cx="4128169" cy="2905401"/>
          </a:xfrm>
        </p:spPr>
        <p:txBody>
          <a:bodyPr>
            <a:normAutofit/>
          </a:bodyPr>
          <a:lstStyle/>
          <a:p>
            <a:pPr marL="0" indent="0" algn="ctr" fontAlgn="base">
              <a:buNone/>
            </a:pPr>
            <a:r>
              <a:rPr lang="en-GB" b="0" i="0" dirty="0">
                <a:solidFill>
                  <a:srgbClr val="212121"/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We can measure ‘riskiness’ indirectly by presenting individuals with the following dilemma…</a:t>
            </a:r>
          </a:p>
          <a:p>
            <a:pPr marL="0" indent="0" algn="ctr" fontAlgn="base">
              <a:buNone/>
            </a:pPr>
            <a:endParaRPr lang="en-GB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0" indent="0" algn="ctr" fontAlgn="base">
              <a:buNone/>
            </a:pPr>
            <a:endParaRPr lang="en-GB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074" name="Picture 2" descr="A picture containing calendar&#10;&#10;Description automatically generated">
            <a:extLst>
              <a:ext uri="{FF2B5EF4-FFF2-40B4-BE49-F238E27FC236}">
                <a16:creationId xmlns:a16="http://schemas.microsoft.com/office/drawing/2014/main" id="{D71BB461-BA23-4251-B197-A66ECA9AF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81752"/>
            <a:ext cx="6387431" cy="45111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696940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9920B4-AC6B-4C69-91C8-B0C64298B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Cavolini" panose="03000502040302020204" pitchFamily="66" charset="0"/>
                <a:cs typeface="Cavolini" panose="03000502040302020204" pitchFamily="66" charset="0"/>
              </a:rPr>
              <a:t>Risk-taker Scenario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72B91E-AB1B-4CF9-8858-F06C349CBC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93228"/>
          </a:xfrm>
        </p:spPr>
        <p:txBody>
          <a:bodyPr>
            <a:noAutofit/>
          </a:bodyPr>
          <a:lstStyle/>
          <a:p>
            <a:pPr marL="0" indent="0" algn="l" fontAlgn="base">
              <a:lnSpc>
                <a:spcPct val="17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2000" dirty="0">
                <a:latin typeface="Cavolini" panose="03000502040302020204" pitchFamily="66" charset="0"/>
                <a:cs typeface="Cavolini" panose="03000502040302020204" pitchFamily="66" charset="0"/>
              </a:rPr>
              <a:t>You are married with one child. You have been working for a large company for five years. You are assured of a lifetime job with a modest salary &amp; a reasonable pension. However, it is very unlikely that this salary will increase much before you retire. You have recently been offered a job with a small, newly established company with an uncertain future. The new job would pay more to start &amp; would offer the possibility of a share in the ownership if the company does well. </a:t>
            </a:r>
          </a:p>
          <a:p>
            <a:pPr marL="0" indent="0" algn="l" fontAlgn="base">
              <a:lnSpc>
                <a:spcPct val="17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GB" sz="8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0" indent="0" algn="r" fontAlgn="base">
              <a:lnSpc>
                <a:spcPct val="17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GB" sz="800" i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0" indent="0" algn="r" fontAlgn="base">
              <a:lnSpc>
                <a:spcPct val="17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1100" i="1" dirty="0">
                <a:latin typeface="Cavolini" panose="03000502040302020204" pitchFamily="66" charset="0"/>
                <a:cs typeface="Cavolini" panose="03000502040302020204" pitchFamily="66" charset="0"/>
              </a:rPr>
              <a:t>Adapted from Choice Dilemmas Questionnaire – Kogan &amp; Wallach, 1964)</a:t>
            </a:r>
          </a:p>
        </p:txBody>
      </p:sp>
      <p:pic>
        <p:nvPicPr>
          <p:cNvPr id="5122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F1B4C2B7-9864-4E6D-A8D2-2453B16B18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2347" y="139148"/>
            <a:ext cx="1751113" cy="15568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679498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9920B4-AC6B-4C69-91C8-B0C64298B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Cavolini" panose="03000502040302020204" pitchFamily="66" charset="0"/>
                <a:cs typeface="Cavolini" panose="03000502040302020204" pitchFamily="66" charset="0"/>
              </a:rPr>
              <a:t>Risk-taker Scenario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72B91E-AB1B-4CF9-8858-F06C349CBC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67745"/>
            <a:ext cx="10515600" cy="3422237"/>
          </a:xfrm>
        </p:spPr>
        <p:txBody>
          <a:bodyPr>
            <a:noAutofit/>
          </a:bodyPr>
          <a:lstStyle/>
          <a:p>
            <a:pPr marL="0" indent="0" algn="l" fontAlgn="base">
              <a:lnSpc>
                <a:spcPct val="17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What would be the lowest probability of the company doing well that you would accept before taking the job? Write your answer as a percentage on the post-it note provided. </a:t>
            </a:r>
          </a:p>
          <a:p>
            <a:pPr marL="0" indent="0" algn="l" fontAlgn="base">
              <a:lnSpc>
                <a:spcPct val="17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GB" sz="9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0" indent="0" algn="r" fontAlgn="base">
              <a:lnSpc>
                <a:spcPct val="17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GB" sz="900" i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0" indent="0" algn="r" fontAlgn="base">
              <a:lnSpc>
                <a:spcPct val="17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1200" i="1" dirty="0">
                <a:latin typeface="Cavolini" panose="03000502040302020204" pitchFamily="66" charset="0"/>
                <a:cs typeface="Cavolini" panose="03000502040302020204" pitchFamily="66" charset="0"/>
              </a:rPr>
              <a:t>Adapted from Choice Dilemmas Questionnaire – Kogan &amp; Wallach, 1964)</a:t>
            </a:r>
          </a:p>
        </p:txBody>
      </p:sp>
      <p:pic>
        <p:nvPicPr>
          <p:cNvPr id="5122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F1B4C2B7-9864-4E6D-A8D2-2453B16B18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2347" y="139148"/>
            <a:ext cx="1751113" cy="15568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871029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9920B4-AC6B-4C69-91C8-B0C64298B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Cavolini" panose="03000502040302020204" pitchFamily="66" charset="0"/>
                <a:cs typeface="Cavolini" panose="03000502040302020204" pitchFamily="66" charset="0"/>
              </a:rPr>
              <a:t>Psychometrics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72B91E-AB1B-4CF9-8858-F06C349CBC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93228"/>
          </a:xfrm>
        </p:spPr>
        <p:txBody>
          <a:bodyPr>
            <a:normAutofit fontScale="47500" lnSpcReduction="20000"/>
          </a:bodyPr>
          <a:lstStyle/>
          <a:p>
            <a:pPr marL="0" indent="0" fontAlgn="base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7200" dirty="0">
                <a:latin typeface="Cavolini" panose="03000502040302020204" pitchFamily="66" charset="0"/>
                <a:cs typeface="Cavolini" panose="03000502040302020204" pitchFamily="66" charset="0"/>
              </a:rPr>
              <a:t>Answering as honestly as possible, remembering there are no right or wrong answers &amp; without sharing your scores, complete the two questionnaires you have been given:</a:t>
            </a:r>
          </a:p>
          <a:p>
            <a:pPr fontAlgn="base">
              <a:lnSpc>
                <a:spcPct val="17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7200" dirty="0">
                <a:latin typeface="Cavolini" panose="03000502040302020204" pitchFamily="66" charset="0"/>
                <a:cs typeface="Cavolini" panose="03000502040302020204" pitchFamily="66" charset="0"/>
              </a:rPr>
              <a:t>Are you a risk taker?</a:t>
            </a:r>
          </a:p>
          <a:p>
            <a:pPr fontAlgn="base">
              <a:lnSpc>
                <a:spcPct val="17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7200" dirty="0">
                <a:latin typeface="Cavolini" panose="03000502040302020204" pitchFamily="66" charset="0"/>
                <a:cs typeface="Cavolini" panose="03000502040302020204" pitchFamily="66" charset="0"/>
              </a:rPr>
              <a:t>The Big Five Personality Test</a:t>
            </a:r>
          </a:p>
          <a:p>
            <a:pPr marL="0" indent="0" algn="l" fontAlgn="base">
              <a:lnSpc>
                <a:spcPct val="17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GB" sz="4000" i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098" name="Picture 2" descr="A picture containing dark, ceramic ware, glass&#10;&#10;Description automatically generated">
            <a:extLst>
              <a:ext uri="{FF2B5EF4-FFF2-40B4-BE49-F238E27FC236}">
                <a16:creationId xmlns:a16="http://schemas.microsoft.com/office/drawing/2014/main" id="{EC8F82FE-2EF7-4D9E-BA89-AA1A5353C1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5" r="10293"/>
          <a:stretch/>
        </p:blipFill>
        <p:spPr bwMode="auto">
          <a:xfrm>
            <a:off x="9950557" y="139148"/>
            <a:ext cx="2077815" cy="15515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388873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9920B4-AC6B-4C69-91C8-B0C64298B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Cavolini" panose="03000502040302020204" pitchFamily="66" charset="0"/>
                <a:cs typeface="Cavolini" panose="03000502040302020204" pitchFamily="66" charset="0"/>
              </a:rPr>
              <a:t>Assessing </a:t>
            </a:r>
            <a:r>
              <a:rPr lang="en-GB" b="1">
                <a:latin typeface="Cavolini" panose="03000502040302020204" pitchFamily="66" charset="0"/>
                <a:cs typeface="Cavolini" panose="03000502040302020204" pitchFamily="66" charset="0"/>
              </a:rPr>
              <a:t>your results</a:t>
            </a:r>
            <a:endParaRPr lang="en-GB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72B91E-AB1B-4CF9-8858-F06C349CBC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93228"/>
          </a:xfrm>
        </p:spPr>
        <p:txBody>
          <a:bodyPr>
            <a:normAutofit fontScale="40000" lnSpcReduction="20000"/>
          </a:bodyPr>
          <a:lstStyle/>
          <a:p>
            <a:pPr fontAlgn="base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7200" dirty="0">
                <a:latin typeface="Cavolini" panose="03000502040302020204" pitchFamily="66" charset="0"/>
                <a:cs typeface="Cavolini" panose="03000502040302020204" pitchFamily="66" charset="0"/>
              </a:rPr>
              <a:t>In pairs, swap your post-it note &amp; questionnaires. </a:t>
            </a:r>
          </a:p>
          <a:p>
            <a:pPr fontAlgn="base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7200" dirty="0">
                <a:latin typeface="Cavolini" panose="03000502040302020204" pitchFamily="66" charset="0"/>
                <a:cs typeface="Cavolini" panose="03000502040302020204" pitchFamily="66" charset="0"/>
              </a:rPr>
              <a:t>Score each other’s two questionnaires.</a:t>
            </a:r>
          </a:p>
          <a:p>
            <a:pPr marL="457200" lvl="1" indent="0" fontAlgn="base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6800" dirty="0">
                <a:latin typeface="Cavolini" panose="03000502040302020204" pitchFamily="66" charset="0"/>
                <a:cs typeface="Cavolini" panose="03000502040302020204" pitchFamily="66" charset="0"/>
              </a:rPr>
              <a:t>Look at:</a:t>
            </a:r>
          </a:p>
          <a:p>
            <a:pPr lvl="1" fontAlgn="base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6800" dirty="0">
                <a:latin typeface="Cavolini" panose="03000502040302020204" pitchFamily="66" charset="0"/>
                <a:cs typeface="Cavolini" panose="03000502040302020204" pitchFamily="66" charset="0"/>
              </a:rPr>
              <a:t>The percentage from the scenario</a:t>
            </a:r>
          </a:p>
          <a:p>
            <a:pPr lvl="1" fontAlgn="base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6800" dirty="0">
                <a:latin typeface="Cavolini" panose="03000502040302020204" pitchFamily="66" charset="0"/>
                <a:cs typeface="Cavolini" panose="03000502040302020204" pitchFamily="66" charset="0"/>
              </a:rPr>
              <a:t>The risk taker score </a:t>
            </a:r>
          </a:p>
          <a:p>
            <a:pPr lvl="1" fontAlgn="base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6800" dirty="0">
                <a:latin typeface="Cavolini" panose="03000502040302020204" pitchFamily="66" charset="0"/>
                <a:cs typeface="Cavolini" panose="03000502040302020204" pitchFamily="66" charset="0"/>
              </a:rPr>
              <a:t>Extraversion (E) &amp; Neuroticism (N) score on the Big Five questionnaire </a:t>
            </a:r>
          </a:p>
          <a:p>
            <a:pPr marL="0" indent="0" fontAlgn="base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GB" sz="7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0" indent="0" algn="l" fontAlgn="base">
              <a:lnSpc>
                <a:spcPct val="17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GB" sz="4000" i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6146" name="Picture 2" descr="Diagram&#10;&#10;Description automatically generated">
            <a:extLst>
              <a:ext uri="{FF2B5EF4-FFF2-40B4-BE49-F238E27FC236}">
                <a16:creationId xmlns:a16="http://schemas.microsoft.com/office/drawing/2014/main" id="{01978E52-F4EA-45AF-8E21-DD119662C4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1666" y="139148"/>
            <a:ext cx="2094220" cy="15515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28128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9920B4-AC6B-4C69-91C8-B0C64298B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Cavolini" panose="03000502040302020204" pitchFamily="66" charset="0"/>
                <a:cs typeface="Cavolini" panose="03000502040302020204" pitchFamily="66" charset="0"/>
              </a:rPr>
              <a:t>Assessing your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72B91E-AB1B-4CF9-8858-F06C349CBC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93228"/>
          </a:xfrm>
        </p:spPr>
        <p:txBody>
          <a:bodyPr>
            <a:normAutofit fontScale="40000" lnSpcReduction="20000"/>
          </a:bodyPr>
          <a:lstStyle/>
          <a:p>
            <a:pPr fontAlgn="base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7200" dirty="0">
                <a:latin typeface="Cavolini" panose="03000502040302020204" pitchFamily="66" charset="0"/>
                <a:cs typeface="Cavolini" panose="03000502040302020204" pitchFamily="66" charset="0"/>
              </a:rPr>
              <a:t>Does your partner have a </a:t>
            </a:r>
            <a:r>
              <a:rPr lang="en-GB" sz="7200" b="1" dirty="0">
                <a:latin typeface="Cavolini" panose="03000502040302020204" pitchFamily="66" charset="0"/>
                <a:cs typeface="Cavolini" panose="03000502040302020204" pitchFamily="66" charset="0"/>
              </a:rPr>
              <a:t>low</a:t>
            </a:r>
            <a:r>
              <a:rPr lang="en-GB" sz="72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GB" sz="7200" b="1" dirty="0">
                <a:latin typeface="Cavolini" panose="03000502040302020204" pitchFamily="66" charset="0"/>
                <a:cs typeface="Cavolini" panose="03000502040302020204" pitchFamily="66" charset="0"/>
              </a:rPr>
              <a:t>percentage</a:t>
            </a:r>
            <a:r>
              <a:rPr lang="en-GB" sz="7200" dirty="0">
                <a:latin typeface="Cavolini" panose="03000502040302020204" pitchFamily="66" charset="0"/>
                <a:cs typeface="Cavolini" panose="03000502040302020204" pitchFamily="66" charset="0"/>
              </a:rPr>
              <a:t> for the </a:t>
            </a:r>
            <a:r>
              <a:rPr lang="en-GB" sz="7200" b="1" dirty="0">
                <a:latin typeface="Cavolini" panose="03000502040302020204" pitchFamily="66" charset="0"/>
                <a:cs typeface="Cavolini" panose="03000502040302020204" pitchFamily="66" charset="0"/>
              </a:rPr>
              <a:t>scenario</a:t>
            </a:r>
            <a:r>
              <a:rPr lang="en-GB" sz="7200" dirty="0">
                <a:latin typeface="Cavolini" panose="03000502040302020204" pitchFamily="66" charset="0"/>
                <a:cs typeface="Cavolini" panose="03000502040302020204" pitchFamily="66" charset="0"/>
              </a:rPr>
              <a:t> (i.e. less than 50%)?</a:t>
            </a:r>
          </a:p>
          <a:p>
            <a:pPr fontAlgn="base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7200" dirty="0">
                <a:latin typeface="Cavolini" panose="03000502040302020204" pitchFamily="66" charset="0"/>
                <a:cs typeface="Cavolini" panose="03000502040302020204" pitchFamily="66" charset="0"/>
              </a:rPr>
              <a:t>Does your partner have a </a:t>
            </a:r>
            <a:r>
              <a:rPr lang="en-GB" sz="7200" b="1" dirty="0">
                <a:latin typeface="Cavolini" panose="03000502040302020204" pitchFamily="66" charset="0"/>
                <a:cs typeface="Cavolini" panose="03000502040302020204" pitchFamily="66" charset="0"/>
              </a:rPr>
              <a:t>high</a:t>
            </a:r>
            <a:r>
              <a:rPr lang="en-GB" sz="72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GB" sz="7200" b="1" dirty="0">
                <a:latin typeface="Cavolini" panose="03000502040302020204" pitchFamily="66" charset="0"/>
                <a:cs typeface="Cavolini" panose="03000502040302020204" pitchFamily="66" charset="0"/>
              </a:rPr>
              <a:t>risk</a:t>
            </a:r>
            <a:r>
              <a:rPr lang="en-GB" sz="72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GB" sz="7200" b="1" dirty="0">
                <a:latin typeface="Cavolini" panose="03000502040302020204" pitchFamily="66" charset="0"/>
                <a:cs typeface="Cavolini" panose="03000502040302020204" pitchFamily="66" charset="0"/>
              </a:rPr>
              <a:t>taker</a:t>
            </a:r>
            <a:r>
              <a:rPr lang="en-GB" sz="7200" dirty="0">
                <a:latin typeface="Cavolini" panose="03000502040302020204" pitchFamily="66" charset="0"/>
                <a:cs typeface="Cavolini" panose="03000502040302020204" pitchFamily="66" charset="0"/>
              </a:rPr>
              <a:t> score (i.e. more than 30)?</a:t>
            </a:r>
          </a:p>
          <a:p>
            <a:pPr fontAlgn="base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7200" dirty="0">
                <a:latin typeface="Cavolini" panose="03000502040302020204" pitchFamily="66" charset="0"/>
                <a:cs typeface="Cavolini" panose="03000502040302020204" pitchFamily="66" charset="0"/>
              </a:rPr>
              <a:t>Does your partner score </a:t>
            </a:r>
            <a:r>
              <a:rPr lang="en-GB" sz="7200" b="1" dirty="0">
                <a:latin typeface="Cavolini" panose="03000502040302020204" pitchFamily="66" charset="0"/>
                <a:cs typeface="Cavolini" panose="03000502040302020204" pitchFamily="66" charset="0"/>
              </a:rPr>
              <a:t>high</a:t>
            </a:r>
            <a:r>
              <a:rPr lang="en-GB" sz="7200" dirty="0">
                <a:latin typeface="Cavolini" panose="03000502040302020204" pitchFamily="66" charset="0"/>
                <a:cs typeface="Cavolini" panose="03000502040302020204" pitchFamily="66" charset="0"/>
              </a:rPr>
              <a:t> on both </a:t>
            </a:r>
            <a:r>
              <a:rPr lang="en-GB" sz="7200" b="1" dirty="0">
                <a:latin typeface="Cavolini" panose="03000502040302020204" pitchFamily="66" charset="0"/>
                <a:cs typeface="Cavolini" panose="03000502040302020204" pitchFamily="66" charset="0"/>
              </a:rPr>
              <a:t>Extraversion</a:t>
            </a:r>
            <a:r>
              <a:rPr lang="en-GB" sz="7200" dirty="0">
                <a:latin typeface="Cavolini" panose="03000502040302020204" pitchFamily="66" charset="0"/>
                <a:cs typeface="Cavolini" panose="03000502040302020204" pitchFamily="66" charset="0"/>
              </a:rPr>
              <a:t> &amp; </a:t>
            </a:r>
            <a:r>
              <a:rPr lang="en-GB" sz="7200" b="1" dirty="0">
                <a:latin typeface="Cavolini" panose="03000502040302020204" pitchFamily="66" charset="0"/>
                <a:cs typeface="Cavolini" panose="03000502040302020204" pitchFamily="66" charset="0"/>
              </a:rPr>
              <a:t>Neuroticism</a:t>
            </a:r>
            <a:r>
              <a:rPr lang="en-GB" sz="7200" dirty="0">
                <a:latin typeface="Cavolini" panose="03000502040302020204" pitchFamily="66" charset="0"/>
                <a:cs typeface="Cavolini" panose="03000502040302020204" pitchFamily="66" charset="0"/>
              </a:rPr>
              <a:t> (i.e. higher than the mean presented in the graph)?</a:t>
            </a:r>
          </a:p>
          <a:p>
            <a:pPr fontAlgn="base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endParaRPr lang="en-GB" sz="23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0" indent="0" algn="ctr" fontAlgn="base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7200" b="1" i="1" dirty="0">
                <a:latin typeface="Cavolini" panose="03000502040302020204" pitchFamily="66" charset="0"/>
                <a:cs typeface="Cavolini" panose="03000502040302020204" pitchFamily="66" charset="0"/>
              </a:rPr>
              <a:t>5 minutes to discuss the results with your partner </a:t>
            </a:r>
          </a:p>
        </p:txBody>
      </p:sp>
      <p:pic>
        <p:nvPicPr>
          <p:cNvPr id="7170" name="Picture 2" descr="A close-up of a brain&#10;&#10;Description automatically generated with medium confidence">
            <a:extLst>
              <a:ext uri="{FF2B5EF4-FFF2-40B4-BE49-F238E27FC236}">
                <a16:creationId xmlns:a16="http://schemas.microsoft.com/office/drawing/2014/main" id="{E6AE12D2-B136-4391-8E17-1976649F68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8816" y="139147"/>
            <a:ext cx="1847070" cy="15515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559275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9920B4-AC6B-4C69-91C8-B0C64298B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606147" cy="1325563"/>
          </a:xfrm>
        </p:spPr>
        <p:txBody>
          <a:bodyPr/>
          <a:lstStyle/>
          <a:p>
            <a:r>
              <a:rPr lang="en-GB" b="1" dirty="0">
                <a:latin typeface="Cavolini" panose="03000502040302020204" pitchFamily="66" charset="0"/>
                <a:cs typeface="Cavolini" panose="03000502040302020204" pitchFamily="66" charset="0"/>
              </a:rPr>
              <a:t>Eysenck’s theory of the criminal personality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72B91E-AB1B-4CF9-8858-F06C349CBC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93228"/>
          </a:xfrm>
        </p:spPr>
        <p:txBody>
          <a:bodyPr>
            <a:normAutofit fontScale="47500" lnSpcReduction="20000"/>
          </a:bodyPr>
          <a:lstStyle/>
          <a:p>
            <a:pPr marL="0" indent="0" fontAlgn="base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7200" dirty="0">
                <a:latin typeface="Cavolini" panose="03000502040302020204" pitchFamily="66" charset="0"/>
                <a:cs typeface="Cavolini" panose="03000502040302020204" pitchFamily="66" charset="0"/>
              </a:rPr>
              <a:t>Eysenck (1974) proposed behaviour could be represented along two dimensions; </a:t>
            </a:r>
          </a:p>
          <a:p>
            <a:pPr lvl="1" fontAlgn="base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6800" b="1" i="1" dirty="0">
                <a:latin typeface="Cavolini" panose="03000502040302020204" pitchFamily="66" charset="0"/>
                <a:cs typeface="Cavolini" panose="03000502040302020204" pitchFamily="66" charset="0"/>
              </a:rPr>
              <a:t>Introversion</a:t>
            </a:r>
            <a:r>
              <a:rPr lang="en-GB" sz="6800" i="1" dirty="0">
                <a:latin typeface="Cavolini" panose="03000502040302020204" pitchFamily="66" charset="0"/>
                <a:cs typeface="Cavolini" panose="03000502040302020204" pitchFamily="66" charset="0"/>
              </a:rPr>
              <a:t>/</a:t>
            </a:r>
            <a:r>
              <a:rPr lang="en-GB" sz="6800" b="1" i="1" dirty="0">
                <a:latin typeface="Cavolini" panose="03000502040302020204" pitchFamily="66" charset="0"/>
                <a:cs typeface="Cavolini" panose="03000502040302020204" pitchFamily="66" charset="0"/>
              </a:rPr>
              <a:t>extroversion</a:t>
            </a:r>
          </a:p>
          <a:p>
            <a:pPr lvl="1" fontAlgn="base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6800" b="1" i="1" dirty="0">
                <a:latin typeface="Cavolini" panose="03000502040302020204" pitchFamily="66" charset="0"/>
                <a:cs typeface="Cavolini" panose="03000502040302020204" pitchFamily="66" charset="0"/>
              </a:rPr>
              <a:t>Neuroticism</a:t>
            </a:r>
            <a:r>
              <a:rPr lang="en-GB" sz="6800" i="1" dirty="0">
                <a:latin typeface="Cavolini" panose="03000502040302020204" pitchFamily="66" charset="0"/>
                <a:cs typeface="Cavolini" panose="03000502040302020204" pitchFamily="66" charset="0"/>
              </a:rPr>
              <a:t>/</a:t>
            </a:r>
            <a:r>
              <a:rPr lang="en-GB" sz="6800" b="1" i="1" dirty="0">
                <a:latin typeface="Cavolini" panose="03000502040302020204" pitchFamily="66" charset="0"/>
                <a:cs typeface="Cavolini" panose="03000502040302020204" pitchFamily="66" charset="0"/>
              </a:rPr>
              <a:t>stability</a:t>
            </a:r>
          </a:p>
          <a:p>
            <a:pPr marL="0" indent="0" fontAlgn="base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7200" dirty="0">
                <a:latin typeface="Cavolini" panose="03000502040302020204" pitchFamily="66" charset="0"/>
                <a:cs typeface="Cavolini" panose="03000502040302020204" pitchFamily="66" charset="0"/>
              </a:rPr>
              <a:t>The two combine to form a variety of personality characteristics (traits). </a:t>
            </a:r>
          </a:p>
          <a:p>
            <a:pPr marL="0" indent="0" fontAlgn="base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7200" dirty="0">
                <a:latin typeface="Cavolini" panose="03000502040302020204" pitchFamily="66" charset="0"/>
                <a:cs typeface="Cavolini" panose="03000502040302020204" pitchFamily="66" charset="0"/>
              </a:rPr>
              <a:t>He later added a third dimension, </a:t>
            </a:r>
            <a:r>
              <a:rPr lang="en-GB" sz="7200" b="1" dirty="0">
                <a:latin typeface="Cavolini" panose="03000502040302020204" pitchFamily="66" charset="0"/>
                <a:cs typeface="Cavolini" panose="03000502040302020204" pitchFamily="66" charset="0"/>
              </a:rPr>
              <a:t>psychoticism.</a:t>
            </a:r>
            <a:r>
              <a:rPr lang="en-GB" sz="72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</p:txBody>
      </p:sp>
      <p:pic>
        <p:nvPicPr>
          <p:cNvPr id="5" name="Picture 2" descr="Text&#10;&#10;Description automatically generated">
            <a:extLst>
              <a:ext uri="{FF2B5EF4-FFF2-40B4-BE49-F238E27FC236}">
                <a16:creationId xmlns:a16="http://schemas.microsoft.com/office/drawing/2014/main" id="{20D04F7F-F4AC-40FE-A95A-EDC4BC93E0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4347" y="139147"/>
            <a:ext cx="1551539" cy="15515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419409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77868c6-9990-46b7-959b-fc1cf0d625f4">
      <Terms xmlns="http://schemas.microsoft.com/office/infopath/2007/PartnerControls"/>
    </lcf76f155ced4ddcb4097134ff3c332f>
    <TaxCatchAll xmlns="eb68871d-d803-4897-8efc-9b4a25d53c4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47EE89D9D40234B893C9D98ECF56024" ma:contentTypeVersion="15" ma:contentTypeDescription="Create a new document." ma:contentTypeScope="" ma:versionID="1be9e12fe107552a835490472977cbdb">
  <xsd:schema xmlns:xsd="http://www.w3.org/2001/XMLSchema" xmlns:xs="http://www.w3.org/2001/XMLSchema" xmlns:p="http://schemas.microsoft.com/office/2006/metadata/properties" xmlns:ns2="e77868c6-9990-46b7-959b-fc1cf0d625f4" xmlns:ns3="eb68871d-d803-4897-8efc-9b4a25d53c43" targetNamespace="http://schemas.microsoft.com/office/2006/metadata/properties" ma:root="true" ma:fieldsID="4e41ce17b2a95131847e3edc3f68e1c6" ns2:_="" ns3:_="">
    <xsd:import namespace="e77868c6-9990-46b7-959b-fc1cf0d625f4"/>
    <xsd:import namespace="eb68871d-d803-4897-8efc-9b4a25d53c4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7868c6-9990-46b7-959b-fc1cf0d625f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6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39a97ece-f7fd-42a3-b24a-437e04167cb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68871d-d803-4897-8efc-9b4a25d53c43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a996d252-7544-45d8-a35f-6b0894cc62b3}" ma:internalName="TaxCatchAll" ma:showField="CatchAllData" ma:web="eb68871d-d803-4897-8efc-9b4a25d53c4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A10C19B-5A58-48EC-9C85-58D557825C3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00A46A5-BDA9-4522-A4AC-554A8622BAF9}">
  <ds:schemaRefs>
    <ds:schemaRef ds:uri="http://schemas.microsoft.com/office/2006/metadata/properties"/>
    <ds:schemaRef ds:uri="http://schemas.microsoft.com/office/infopath/2007/PartnerControls"/>
    <ds:schemaRef ds:uri="e77868c6-9990-46b7-959b-fc1cf0d625f4"/>
    <ds:schemaRef ds:uri="eb68871d-d803-4897-8efc-9b4a25d53c43"/>
  </ds:schemaRefs>
</ds:datastoreItem>
</file>

<file path=customXml/itemProps3.xml><?xml version="1.0" encoding="utf-8"?>
<ds:datastoreItem xmlns:ds="http://schemas.openxmlformats.org/officeDocument/2006/customXml" ds:itemID="{383880DB-274D-49DD-BB55-30A49DE483B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77868c6-9990-46b7-959b-fc1cf0d625f4"/>
    <ds:schemaRef ds:uri="eb68871d-d803-4897-8efc-9b4a25d53c4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10011</TotalTime>
  <Words>1028</Words>
  <Application>Microsoft Office PowerPoint</Application>
  <PresentationFormat>Widescreen</PresentationFormat>
  <Paragraphs>78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Cavolini</vt:lpstr>
      <vt:lpstr>NexusSerif</vt:lpstr>
      <vt:lpstr>Office Theme</vt:lpstr>
      <vt:lpstr>Forensic Psychology </vt:lpstr>
      <vt:lpstr>Can we successfully, scientifically predict if someone will be a criminal or not?</vt:lpstr>
      <vt:lpstr>Measuring ‘riskiness’</vt:lpstr>
      <vt:lpstr>Risk-taker Scenario</vt:lpstr>
      <vt:lpstr>Risk-taker Scenario</vt:lpstr>
      <vt:lpstr>Psychometrics</vt:lpstr>
      <vt:lpstr>Assessing your results</vt:lpstr>
      <vt:lpstr>Assessing your results</vt:lpstr>
      <vt:lpstr>Eysenck’s theory of the criminal personality </vt:lpstr>
      <vt:lpstr>Biological basis</vt:lpstr>
      <vt:lpstr>The criminal personality </vt:lpstr>
      <vt:lpstr>What Factors Influence the Big Five Traits?</vt:lpstr>
      <vt:lpstr>What Factors Influence the Big Five Traits?</vt:lpstr>
      <vt:lpstr>What about us teenagers?</vt:lpstr>
      <vt:lpstr>What about us teenagers?</vt:lpstr>
      <vt:lpstr>Questions? </vt:lpstr>
      <vt:lpstr>Take home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Sheehan</dc:creator>
  <cp:lastModifiedBy>Paul Sheehan</cp:lastModifiedBy>
  <cp:revision>3</cp:revision>
  <dcterms:created xsi:type="dcterms:W3CDTF">2021-06-22T13:22:43Z</dcterms:created>
  <dcterms:modified xsi:type="dcterms:W3CDTF">2023-06-12T12:30:37Z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0x010100947EE89D9D40234B893C9D98ECF56024</vt:lpwstr>
  </property>
  <property fmtid="{D5CDD505-2E9C-101B-9397-08002B2CF9AE}" pid="3" name="MediaServiceImageTags">
    <vt:lpwstr/>
  </property>
</Properties>
</file>