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74" r:id="rId3"/>
    <p:sldId id="270" r:id="rId4"/>
    <p:sldId id="266" r:id="rId5"/>
    <p:sldId id="264" r:id="rId6"/>
    <p:sldId id="268" r:id="rId7"/>
    <p:sldId id="269" r:id="rId8"/>
    <p:sldId id="265" r:id="rId9"/>
    <p:sldId id="271" r:id="rId10"/>
    <p:sldId id="272" r:id="rId11"/>
    <p:sldId id="27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90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bigail Hern" userId="5312617d-24cc-4e49-b725-955b67d4b6ab" providerId="ADAL" clId="{16AA2FCE-B73C-4DB5-B2D2-C9F75FF7421C}"/>
    <pc:docChg chg="undo custSel addSld modSld">
      <pc:chgData name="Abigail Hern" userId="5312617d-24cc-4e49-b725-955b67d4b6ab" providerId="ADAL" clId="{16AA2FCE-B73C-4DB5-B2D2-C9F75FF7421C}" dt="2023-06-28T12:05:27.924" v="1104" actId="5793"/>
      <pc:docMkLst>
        <pc:docMk/>
      </pc:docMkLst>
      <pc:sldChg chg="modSp mod">
        <pc:chgData name="Abigail Hern" userId="5312617d-24cc-4e49-b725-955b67d4b6ab" providerId="ADAL" clId="{16AA2FCE-B73C-4DB5-B2D2-C9F75FF7421C}" dt="2023-06-28T12:05:27.924" v="1104" actId="5793"/>
        <pc:sldMkLst>
          <pc:docMk/>
          <pc:sldMk cId="3853938364" sldId="273"/>
        </pc:sldMkLst>
        <pc:spChg chg="mod">
          <ac:chgData name="Abigail Hern" userId="5312617d-24cc-4e49-b725-955b67d4b6ab" providerId="ADAL" clId="{16AA2FCE-B73C-4DB5-B2D2-C9F75FF7421C}" dt="2023-06-28T12:01:19.287" v="473" actId="313"/>
          <ac:spMkLst>
            <pc:docMk/>
            <pc:sldMk cId="3853938364" sldId="273"/>
            <ac:spMk id="2" creationId="{84A54F06-4ECE-45B5-9ABF-0987CB85DE59}"/>
          </ac:spMkLst>
        </pc:spChg>
        <pc:spChg chg="mod">
          <ac:chgData name="Abigail Hern" userId="5312617d-24cc-4e49-b725-955b67d4b6ab" providerId="ADAL" clId="{16AA2FCE-B73C-4DB5-B2D2-C9F75FF7421C}" dt="2023-06-28T12:05:27.924" v="1104" actId="5793"/>
          <ac:spMkLst>
            <pc:docMk/>
            <pc:sldMk cId="3853938364" sldId="273"/>
            <ac:spMk id="3" creationId="{0B21BDA2-CA62-4028-BCF0-6E13ED62C266}"/>
          </ac:spMkLst>
        </pc:spChg>
      </pc:sldChg>
      <pc:sldChg chg="modSp new mod">
        <pc:chgData name="Abigail Hern" userId="5312617d-24cc-4e49-b725-955b67d4b6ab" providerId="ADAL" clId="{16AA2FCE-B73C-4DB5-B2D2-C9F75FF7421C}" dt="2023-06-28T12:00:33.513" v="446" actId="20577"/>
        <pc:sldMkLst>
          <pc:docMk/>
          <pc:sldMk cId="739266109" sldId="274"/>
        </pc:sldMkLst>
        <pc:spChg chg="mod">
          <ac:chgData name="Abigail Hern" userId="5312617d-24cc-4e49-b725-955b67d4b6ab" providerId="ADAL" clId="{16AA2FCE-B73C-4DB5-B2D2-C9F75FF7421C}" dt="2022-12-02T08:27:06.939" v="146" actId="20577"/>
          <ac:spMkLst>
            <pc:docMk/>
            <pc:sldMk cId="739266109" sldId="274"/>
            <ac:spMk id="2" creationId="{4DF9EF52-136B-ECE2-B7BC-85E88DC1BB8B}"/>
          </ac:spMkLst>
        </pc:spChg>
        <pc:spChg chg="mod">
          <ac:chgData name="Abigail Hern" userId="5312617d-24cc-4e49-b725-955b67d4b6ab" providerId="ADAL" clId="{16AA2FCE-B73C-4DB5-B2D2-C9F75FF7421C}" dt="2023-06-28T12:00:33.513" v="446" actId="20577"/>
          <ac:spMkLst>
            <pc:docMk/>
            <pc:sldMk cId="739266109" sldId="274"/>
            <ac:spMk id="3" creationId="{416A561C-2C17-4555-C97E-15CB422BC7B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CAF733-982B-4515-95DD-97C56FE4BA88}" type="datetimeFigureOut">
              <a:rPr lang="en-GB" smtClean="0"/>
              <a:t>28/06/2023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F5374D-B797-43DC-99D2-68D1308B3E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3699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F5374D-B797-43DC-99D2-68D1308B3E17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78055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BB88C-D3A3-409E-B853-A178989DDC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909E37-5853-41DD-91EA-C6043234BE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6BED42-070F-40EF-9A6E-17527CFA4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0027-A656-4A9F-840F-CDF1B22403BA}" type="datetimeFigureOut">
              <a:rPr lang="en-GB" smtClean="0"/>
              <a:t>28/06/2023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A22E6A-D9A5-4F40-ACF8-208371812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96C44D-5190-4C39-AB33-FFBDD71CD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23732-EE82-4E1A-AA76-02BC428A6E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5816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1F7D2-7E18-4627-A372-6B97A3283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38654E-418F-4F8A-BAD3-9DE3AF13BF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E43C91-299A-4D93-941A-62B635BCE5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0027-A656-4A9F-840F-CDF1B22403BA}" type="datetimeFigureOut">
              <a:rPr lang="en-GB" smtClean="0"/>
              <a:t>28/06/2023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1FCD17-2CE7-4719-855B-F7E75ED1F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B2A7F4-7027-45CD-B385-146FE73F5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23732-EE82-4E1A-AA76-02BC428A6E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9151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9044341-B4D2-4694-9D91-66B308EF4F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DEC4A9-28CA-467B-9BE0-CC411A2E69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4BED0F-AB7B-4E19-A3FF-67C1D505A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0027-A656-4A9F-840F-CDF1B22403BA}" type="datetimeFigureOut">
              <a:rPr lang="en-GB" smtClean="0"/>
              <a:t>28/06/2023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9B8041-780F-40CD-B2D1-4EC2B1DEA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79D51E-67E1-4E7E-BFE8-6964462F6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23732-EE82-4E1A-AA76-02BC428A6E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0887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677928-F47C-49A7-A53C-52E3ADC05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2AD56E-E984-4E15-B8D4-3DCB50B50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B3411F-8EFD-45FC-9406-B814487B55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0027-A656-4A9F-840F-CDF1B22403BA}" type="datetimeFigureOut">
              <a:rPr lang="en-GB" smtClean="0"/>
              <a:t>28/06/2023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9A0169-CF6B-4E52-B283-597FD3903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9FF3DD-C8DA-406D-8B15-CC2538519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23732-EE82-4E1A-AA76-02BC428A6E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4777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48AF1-7617-46FF-B31E-2C44AC040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BBBA76-2195-44AA-86DD-2BB9C87388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7842B7-6724-464E-A6A3-D53AA5120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0027-A656-4A9F-840F-CDF1B22403BA}" type="datetimeFigureOut">
              <a:rPr lang="en-GB" smtClean="0"/>
              <a:t>28/06/2023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E4BE8D-33C7-45EF-88FB-F92CB70BE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672EC4-D520-47C9-8AF0-DFD81E0CC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23732-EE82-4E1A-AA76-02BC428A6E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010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C1D135-25EE-4BF3-8322-692A03C449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9681DE-85EC-4483-BD08-549552E5E6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F35814-26AF-4EC9-9F6E-694236AA07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98C918-D4D3-44FD-80B0-4B04E0EDF3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0027-A656-4A9F-840F-CDF1B22403BA}" type="datetimeFigureOut">
              <a:rPr lang="en-GB" smtClean="0"/>
              <a:t>28/06/2023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3DE802-5F65-4863-8A90-9F6C65C37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D70AAD-4154-4022-A074-75D3F0964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23732-EE82-4E1A-AA76-02BC428A6E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541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7762F-9176-4B4F-9472-6C1E7E95C0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4BB030-2E0E-40DD-9168-40C85F6E94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AE4041-CD50-4EE3-8FB1-C2B7BF166F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F48D19-5F4C-45F0-8F69-B41885F253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173186A-2F6F-4EF0-B054-A9F1E30D36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5A30DAF-D626-4564-83E8-F39B9AC5CF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0027-A656-4A9F-840F-CDF1B22403BA}" type="datetimeFigureOut">
              <a:rPr lang="en-GB" smtClean="0"/>
              <a:t>28/06/2023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8E953FE-068A-476A-9506-712013492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4BFFBBA-A5F9-4DBC-B999-8E63CF5FD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23732-EE82-4E1A-AA76-02BC428A6E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0131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1AA0AE-3587-4361-9F17-20BCA20FD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E28E412-AC2D-4484-9E9B-0DE9A63AD5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0027-A656-4A9F-840F-CDF1B22403BA}" type="datetimeFigureOut">
              <a:rPr lang="en-GB" smtClean="0"/>
              <a:t>28/06/2023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C46A1C-931B-4B41-8B9F-741DEE913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EE0A82-EC1A-409A-A032-8604D8FC3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23732-EE82-4E1A-AA76-02BC428A6E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1013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27F2EF-52B9-420A-9C03-EB35D4A1F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0027-A656-4A9F-840F-CDF1B22403BA}" type="datetimeFigureOut">
              <a:rPr lang="en-GB" smtClean="0"/>
              <a:t>28/06/2023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77A3DB9-867D-4BD7-B26F-CAE58C090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61919B-1793-4022-BC05-0CB1DB16A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23732-EE82-4E1A-AA76-02BC428A6E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7063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09F557-4FB8-4661-A8FD-A8167E131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61F151-9F1F-41BD-84CE-CCBE5A90FF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DEAAA0-D11C-4E31-B01A-111B0DDC18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E40FA5-2E81-4E5A-AB4C-41F2F6378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0027-A656-4A9F-840F-CDF1B22403BA}" type="datetimeFigureOut">
              <a:rPr lang="en-GB" smtClean="0"/>
              <a:t>28/06/2023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694E8F-287B-49C3-973A-E424E7B73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D74A0A-5846-42FB-8B9C-52FF59237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23732-EE82-4E1A-AA76-02BC428A6E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9670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DEC545-1C61-4C7F-9878-F3427C594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A9D5A3C-4133-4809-A1A1-E0FF590AC7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549E51-6014-4AA2-AB5E-77AFAC9656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3DBFCD-5ACA-4087-AE6A-AA4F078CAC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0027-A656-4A9F-840F-CDF1B22403BA}" type="datetimeFigureOut">
              <a:rPr lang="en-GB" smtClean="0"/>
              <a:t>28/06/2023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9E0AC9-A60A-4FBF-BF77-50B748CBB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2D2047-88BB-45C0-A863-93C141F47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23732-EE82-4E1A-AA76-02BC428A6E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8376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954CAC-22D8-487B-83E7-4F9F9B640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914BA4-F232-46A1-9306-14CAAB8304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F479F1-50B0-4AB8-A311-3C7AB6D19E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400027-A656-4A9F-840F-CDF1B22403BA}" type="datetimeFigureOut">
              <a:rPr lang="en-GB" smtClean="0"/>
              <a:t>28/06/2023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852B37-1F04-4F97-B116-64E43C36FC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E86CBC-2AAC-4AEA-A950-E34EF9D3C6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423732-EE82-4E1A-AA76-02BC428A6E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7037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85093-D1AC-4907-A8F3-3E7F6E076D6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Voting Behaviour USA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1B13D5-DFD0-4A33-AD48-B79D438B6EB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What do you know about the UK? </a:t>
            </a:r>
          </a:p>
          <a:p>
            <a:r>
              <a:rPr lang="en-GB" dirty="0"/>
              <a:t>What do you already know about USA? </a:t>
            </a:r>
          </a:p>
        </p:txBody>
      </p:sp>
    </p:spTree>
    <p:extLst>
      <p:ext uri="{BB962C8B-B14F-4D97-AF65-F5344CB8AC3E}">
        <p14:creationId xmlns:p14="http://schemas.microsoft.com/office/powerpoint/2010/main" val="3007035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3820D8D-7371-49DF-8F5C-27BC6AD062F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662" t="17054" r="18460" b="10697"/>
          <a:stretch/>
        </p:blipFill>
        <p:spPr>
          <a:xfrm>
            <a:off x="797442" y="214361"/>
            <a:ext cx="10175358" cy="6576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8972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54F06-4ECE-45B5-9ABF-0987CB85D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Evaluate the extent to which race, religion, gender and education (class) all played an influential role in the 2020 election.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21BDA2-CA62-4028-BCF0-6E13ED62C2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Before you write, divide  your notes </a:t>
            </a:r>
            <a:r>
              <a:rPr lang="en-US" dirty="0">
                <a:solidFill>
                  <a:schemeClr val="accent6"/>
                </a:solidFill>
              </a:rPr>
              <a:t>into green for influential </a:t>
            </a:r>
            <a:r>
              <a:rPr lang="en-US" dirty="0"/>
              <a:t>and </a:t>
            </a:r>
            <a:r>
              <a:rPr lang="en-US" dirty="0">
                <a:solidFill>
                  <a:srgbClr val="FF0000"/>
                </a:solidFill>
              </a:rPr>
              <a:t>red for not influential. </a:t>
            </a:r>
          </a:p>
          <a:p>
            <a:r>
              <a:rPr lang="en-US" dirty="0"/>
              <a:t>Then decide which is THE MOST INFLUENCIAL of your significant factors!</a:t>
            </a:r>
          </a:p>
          <a:p>
            <a:r>
              <a:rPr lang="en-US" dirty="0"/>
              <a:t>Then write the essay. Remember to include balance ‘It could be argued….. However the strongest </a:t>
            </a:r>
            <a:r>
              <a:rPr lang="en-US"/>
              <a:t>arguments is…..’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9383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9EF52-136B-ECE2-B7BC-85E88DC1B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Notes</a:t>
            </a:r>
            <a:endParaRPr lang="es-E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6A561C-2C17-4555-C97E-15CB422BC7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Make notes from the text book, my slides and your own research to answer the essay question on the last slide. </a:t>
            </a:r>
          </a:p>
          <a:p>
            <a:r>
              <a:rPr lang="en-GB" dirty="0"/>
              <a:t>US Text Book P543 to 547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392661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C354B-D054-4393-99C7-0C3124EA79D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Turn out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51A949-8235-4C45-A0D7-34DC3736500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160 million people voted in 2020 election, for a turnout rate of 66.9 percent. McDonald said the turnout rate was the highest in 120 years, with a 73.7 percent turnout rate in 1900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89722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331ED962-09E2-423A-BE3E-9C7C8642D8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500A88F-C440-48AA-8FA3-2FF160C5F4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/>
        </p:blipFill>
        <p:spPr>
          <a:xfrm>
            <a:off x="6410072" y="987425"/>
            <a:ext cx="3718432" cy="4873625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06C0533A-7B05-4796-94A9-D8BDFEC5B3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457200"/>
            <a:ext cx="3932237" cy="5411788"/>
          </a:xfrm>
        </p:spPr>
        <p:txBody>
          <a:bodyPr>
            <a:normAutofit/>
          </a:bodyPr>
          <a:lstStyle/>
          <a:p>
            <a:r>
              <a:rPr lang="en-GB" sz="2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Trump made gains among women of all races. </a:t>
            </a:r>
            <a:endParaRPr lang="en-GB" sz="2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GB" sz="2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35098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7F441FB-D433-475C-8233-27D18CB92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				Race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87625307-752F-4BC8-9276-B781F2CF79A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60326" y="2022765"/>
            <a:ext cx="5036817" cy="1524000"/>
          </a:xfrm>
          <a:prstGeom prst="rect">
            <a:avLst/>
          </a:prstGeom>
          <a:effectLst/>
        </p:spPr>
      </p:pic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6B49B5D6-FCB4-4968-8C0E-BDBCA5411D9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19917" t="16298" r="37333" b="15110"/>
          <a:stretch/>
        </p:blipFill>
        <p:spPr>
          <a:xfrm>
            <a:off x="6352357" y="1825625"/>
            <a:ext cx="4821286" cy="435133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7D75785-E688-4B79-AFED-7CA5C4334D7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750" t="36551" r="68750" b="21212"/>
          <a:stretch/>
        </p:blipFill>
        <p:spPr>
          <a:xfrm>
            <a:off x="1496291" y="3720018"/>
            <a:ext cx="2119745" cy="2896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5673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E9E42-7EA0-4BE4-8BE0-18036CCD4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2020 Race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214111C-DB8C-454B-831B-5AA6DF2850A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674428" y="1825625"/>
            <a:ext cx="3509143" cy="4351338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A3C4FC-2B32-4AB1-9F6B-FA90C777592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 algn="l" fontAlgn="auto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4C4E4D"/>
                </a:solidFill>
                <a:effectLst/>
                <a:latin typeface="inherit"/>
              </a:rPr>
              <a:t>Black voters made up about 11 or 12 percent of the electorate, according to the AP and Edison, respectively.</a:t>
            </a:r>
          </a:p>
          <a:p>
            <a:pPr algn="l" fontAlgn="auto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4C4E4D"/>
                </a:solidFill>
                <a:effectLst/>
                <a:latin typeface="inherit"/>
              </a:rPr>
              <a:t>The AP found that 90 percent of Black voters went to Biden and 8 percent to Trump.</a:t>
            </a:r>
          </a:p>
          <a:p>
            <a:pPr algn="l" fontAlgn="auto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4C4E4D"/>
                </a:solidFill>
                <a:effectLst/>
                <a:latin typeface="inherit"/>
              </a:rPr>
              <a:t>Edison Research determined that 87 percent of Black voters voted for Biden and 12 percent for Trump.</a:t>
            </a:r>
          </a:p>
          <a:p>
            <a:pPr algn="l" fontAlgn="auto">
              <a:buFont typeface="Arial" panose="020B0604020202020204" pitchFamily="34" charset="0"/>
              <a:buChar char="•"/>
            </a:pPr>
            <a:r>
              <a:rPr lang="en-GB" b="1" i="0" dirty="0">
                <a:solidFill>
                  <a:srgbClr val="4C4E4D"/>
                </a:solidFill>
                <a:effectLst/>
                <a:latin typeface="inherit"/>
              </a:rPr>
              <a:t>Both found Black men were more likely than Black women to support Trump. </a:t>
            </a:r>
            <a:r>
              <a:rPr lang="en-GB" b="0" i="0" dirty="0">
                <a:solidFill>
                  <a:srgbClr val="4C4E4D"/>
                </a:solidFill>
                <a:effectLst/>
                <a:latin typeface="inherit"/>
              </a:rPr>
              <a:t>In the AP’s case, 12 percent of Black men voters backed Trump, compared to 6 percent of Black women; in Edison’s case, 18 percent of Black men voters cast ballots for Trump, while 8 percent of Black women did the same.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93518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2C138A0-F8A6-4698-8710-6453CC230F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873309-3560-42E1-B2EA-D557A27BD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2380" y="2798570"/>
            <a:ext cx="5492730" cy="330504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6600" dirty="0"/>
              <a:t>2020 Education </a:t>
            </a:r>
            <a:br>
              <a:rPr lang="en-US" sz="6600" dirty="0"/>
            </a:br>
            <a:r>
              <a:rPr lang="en-GB" sz="2000" dirty="0"/>
              <a:t>‘We won with young. We won with old. We won with highly educated. We won with poorly educated. I love the poorly educated’ 2016</a:t>
            </a:r>
            <a:br>
              <a:rPr lang="en-GB" sz="4400" dirty="0"/>
            </a:br>
            <a:endParaRPr lang="en-US" sz="6600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1430" y="290285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18070" y="679732"/>
            <a:ext cx="4277106" cy="54238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E56EB44-480C-4460-A746-9DE3709C20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419" r="-1" b="2644"/>
          <a:stretch/>
        </p:blipFill>
        <p:spPr>
          <a:xfrm>
            <a:off x="7658100" y="928201"/>
            <a:ext cx="3800393" cy="4926942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419320" y="6355073"/>
            <a:ext cx="4275855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5487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7AB7EA1-ED53-42D3-BF7F-016E6EAD4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Issue-based voting?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9474834-23F8-4FB9-98EA-10646C12B9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29091" y="987425"/>
            <a:ext cx="2880393" cy="4873625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A48F211-ADAA-4D6D-8E6D-FAD5B1D77E9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Not </a:t>
            </a:r>
            <a:r>
              <a:rPr lang="en-GB" sz="18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Covid</a:t>
            </a:r>
            <a:r>
              <a:rPr lang="en-GB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:</a:t>
            </a:r>
          </a:p>
          <a:p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County-level data shows no statistically significant trend between areas with a higher Covid-19 case rate and a swing towards Biden..</a:t>
            </a:r>
          </a:p>
          <a:p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Law and Order? </a:t>
            </a:r>
          </a:p>
          <a:p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Trump won big on the issue of crime and punishment – potentially as a reaction to protests and violence in the wake of the Black Lives Matter movement. However, only 11 per cent said this was their main priority –</a:t>
            </a:r>
          </a:p>
          <a:p>
            <a:r>
              <a:rPr lang="en-GB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Racial Inequality:</a:t>
            </a:r>
          </a:p>
          <a:p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20% said that racial inequality was the issue that mattered most.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91274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70C43EB-5205-42CA-920E-5494D0BB4A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838" t="15040" r="22558" b="11007"/>
          <a:stretch/>
        </p:blipFill>
        <p:spPr>
          <a:xfrm>
            <a:off x="1414129" y="105691"/>
            <a:ext cx="9611833" cy="682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9010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422</Words>
  <Application>Microsoft Office PowerPoint</Application>
  <PresentationFormat>Widescreen</PresentationFormat>
  <Paragraphs>29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inherit</vt:lpstr>
      <vt:lpstr>Office Theme</vt:lpstr>
      <vt:lpstr>Voting Behaviour USA</vt:lpstr>
      <vt:lpstr>Notes</vt:lpstr>
      <vt:lpstr>Turn out</vt:lpstr>
      <vt:lpstr>PowerPoint Presentation</vt:lpstr>
      <vt:lpstr>    Race</vt:lpstr>
      <vt:lpstr>2020 Race</vt:lpstr>
      <vt:lpstr>2020 Education  ‘We won with young. We won with old. We won with highly educated. We won with poorly educated. I love the poorly educated’ 2016 </vt:lpstr>
      <vt:lpstr>Issue-based voting? </vt:lpstr>
      <vt:lpstr>PowerPoint Presentation</vt:lpstr>
      <vt:lpstr>PowerPoint Presentation</vt:lpstr>
      <vt:lpstr>Evaluate the extent to which race, religion, gender and education (class) all played an influential role in the 2020 election.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Voting Behaviour USA</dc:title>
  <dc:creator>Abigail Hern</dc:creator>
  <cp:lastModifiedBy>Abigail Hern</cp:lastModifiedBy>
  <cp:revision>2</cp:revision>
  <dcterms:created xsi:type="dcterms:W3CDTF">2020-11-02T20:37:36Z</dcterms:created>
  <dcterms:modified xsi:type="dcterms:W3CDTF">2023-06-28T12:05:31Z</dcterms:modified>
</cp:coreProperties>
</file>