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sldIdLst>
    <p:sldId id="256" r:id="rId2"/>
    <p:sldId id="257" r:id="rId3"/>
    <p:sldId id="258" r:id="rId4"/>
    <p:sldId id="259" r:id="rId5"/>
    <p:sldId id="262" r:id="rId6"/>
    <p:sldId id="264" r:id="rId7"/>
    <p:sldId id="268" r:id="rId8"/>
    <p:sldId id="269" r:id="rId9"/>
    <p:sldId id="270" r:id="rId10"/>
    <p:sldId id="271" r:id="rId11"/>
    <p:sldId id="273" r:id="rId12"/>
    <p:sldId id="333" r:id="rId13"/>
    <p:sldId id="274" r:id="rId14"/>
    <p:sldId id="331" r:id="rId15"/>
    <p:sldId id="332" r:id="rId16"/>
    <p:sldId id="275" r:id="rId17"/>
    <p:sldId id="334" r:id="rId18"/>
    <p:sldId id="279" r:id="rId19"/>
    <p:sldId id="335" r:id="rId20"/>
    <p:sldId id="336" r:id="rId21"/>
    <p:sldId id="338" r:id="rId22"/>
    <p:sldId id="337" r:id="rId23"/>
    <p:sldId id="339" r:id="rId24"/>
    <p:sldId id="342" r:id="rId25"/>
    <p:sldId id="340" r:id="rId26"/>
    <p:sldId id="343" r:id="rId27"/>
    <p:sldId id="291" r:id="rId28"/>
    <p:sldId id="341" r:id="rId29"/>
    <p:sldId id="292" r:id="rId30"/>
    <p:sldId id="293" r:id="rId31"/>
    <p:sldId id="294" r:id="rId32"/>
    <p:sldId id="295" r:id="rId33"/>
    <p:sldId id="344" r:id="rId34"/>
    <p:sldId id="299" r:id="rId35"/>
    <p:sldId id="300" r:id="rId36"/>
    <p:sldId id="301" r:id="rId37"/>
    <p:sldId id="302" r:id="rId38"/>
    <p:sldId id="349" r:id="rId39"/>
    <p:sldId id="345" r:id="rId40"/>
    <p:sldId id="350" r:id="rId41"/>
    <p:sldId id="351" r:id="rId42"/>
    <p:sldId id="346" r:id="rId43"/>
    <p:sldId id="306" r:id="rId44"/>
    <p:sldId id="347" r:id="rId45"/>
    <p:sldId id="308" r:id="rId46"/>
    <p:sldId id="348" r:id="rId47"/>
    <p:sldId id="352" r:id="rId48"/>
    <p:sldId id="353" r:id="rId49"/>
    <p:sldId id="321" r:id="rId50"/>
    <p:sldId id="322" r:id="rId51"/>
    <p:sldId id="355" r:id="rId52"/>
    <p:sldId id="325" r:id="rId53"/>
    <p:sldId id="354" r:id="rId54"/>
    <p:sldId id="327" r:id="rId55"/>
    <p:sldId id="356" r:id="rId56"/>
    <p:sldId id="357" r:id="rId57"/>
    <p:sldId id="328" r:id="rId58"/>
    <p:sldId id="329" r:id="rId59"/>
    <p:sldId id="330"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758"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Buckley" userId="7693d3a7-d96e-43d3-a7f1-8fea2704a8b1" providerId="ADAL" clId="{7BD1DAC4-8ECB-4882-86A4-3A142740F037}"/>
    <pc:docChg chg="undo custSel modSld">
      <pc:chgData name="R Buckley" userId="7693d3a7-d96e-43d3-a7f1-8fea2704a8b1" providerId="ADAL" clId="{7BD1DAC4-8ECB-4882-86A4-3A142740F037}" dt="2022-07-22T12:48:44.404" v="3" actId="14734"/>
      <pc:docMkLst>
        <pc:docMk/>
      </pc:docMkLst>
      <pc:sldChg chg="modSp mod">
        <pc:chgData name="R Buckley" userId="7693d3a7-d96e-43d3-a7f1-8fea2704a8b1" providerId="ADAL" clId="{7BD1DAC4-8ECB-4882-86A4-3A142740F037}" dt="2022-07-22T12:48:44.404" v="3" actId="14734"/>
        <pc:sldMkLst>
          <pc:docMk/>
          <pc:sldMk cId="570097159" sldId="258"/>
        </pc:sldMkLst>
        <pc:graphicFrameChg chg="modGraphic">
          <ac:chgData name="R Buckley" userId="7693d3a7-d96e-43d3-a7f1-8fea2704a8b1" providerId="ADAL" clId="{7BD1DAC4-8ECB-4882-86A4-3A142740F037}" dt="2022-07-22T12:42:31.279" v="2" actId="14734"/>
          <ac:graphicFrameMkLst>
            <pc:docMk/>
            <pc:sldMk cId="570097159" sldId="258"/>
            <ac:graphicFrameMk id="5" creationId="{00000000-0000-0000-0000-000000000000}"/>
          </ac:graphicFrameMkLst>
        </pc:graphicFrameChg>
        <pc:graphicFrameChg chg="modGraphic">
          <ac:chgData name="R Buckley" userId="7693d3a7-d96e-43d3-a7f1-8fea2704a8b1" providerId="ADAL" clId="{7BD1DAC4-8ECB-4882-86A4-3A142740F037}" dt="2022-07-22T12:48:44.404" v="3" actId="14734"/>
          <ac:graphicFrameMkLst>
            <pc:docMk/>
            <pc:sldMk cId="570097159" sldId="258"/>
            <ac:graphicFrameMk id="9" creationId="{00000000-0000-0000-0000-000000000000}"/>
          </ac:graphicFrameMkLst>
        </pc:graphicFrameChg>
      </pc:sldChg>
    </pc:docChg>
  </pc:docChgLst>
  <pc:docChgLst>
    <pc:chgData name="R Buckley" userId="7693d3a7-d96e-43d3-a7f1-8fea2704a8b1" providerId="ADAL" clId="{997E42F7-15AA-4AC0-ACA3-0CC325D74E42}"/>
    <pc:docChg chg="modSld">
      <pc:chgData name="R Buckley" userId="7693d3a7-d96e-43d3-a7f1-8fea2704a8b1" providerId="ADAL" clId="{997E42F7-15AA-4AC0-ACA3-0CC325D74E42}" dt="2022-06-27T10:58:23.879" v="25" actId="20577"/>
      <pc:docMkLst>
        <pc:docMk/>
      </pc:docMkLst>
      <pc:sldChg chg="modSp mod">
        <pc:chgData name="R Buckley" userId="7693d3a7-d96e-43d3-a7f1-8fea2704a8b1" providerId="ADAL" clId="{997E42F7-15AA-4AC0-ACA3-0CC325D74E42}" dt="2022-06-27T10:58:23.879" v="25" actId="20577"/>
        <pc:sldMkLst>
          <pc:docMk/>
          <pc:sldMk cId="572844832" sldId="256"/>
        </pc:sldMkLst>
        <pc:spChg chg="mod">
          <ac:chgData name="R Buckley" userId="7693d3a7-d96e-43d3-a7f1-8fea2704a8b1" providerId="ADAL" clId="{997E42F7-15AA-4AC0-ACA3-0CC325D74E42}" dt="2022-06-27T10:58:23.879" v="25" actId="20577"/>
          <ac:spMkLst>
            <pc:docMk/>
            <pc:sldMk cId="572844832"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6327C-08BA-40CB-AE2D-0B5D2FAC6141}" type="datetimeFigureOut">
              <a:rPr lang="en-GB" smtClean="0"/>
              <a:t>22/07/2022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CEB47-CF04-4208-9103-BDD10F956F1E}" type="slidenum">
              <a:rPr lang="en-GB" smtClean="0"/>
              <a:t>‹#›</a:t>
            </a:fld>
            <a:endParaRPr lang="en-GB"/>
          </a:p>
        </p:txBody>
      </p:sp>
    </p:spTree>
    <p:extLst>
      <p:ext uri="{BB962C8B-B14F-4D97-AF65-F5344CB8AC3E}">
        <p14:creationId xmlns:p14="http://schemas.microsoft.com/office/powerpoint/2010/main" val="218563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Middle:</a:t>
            </a:r>
            <a:r>
              <a:rPr lang="en-GB" baseline="0" dirty="0"/>
              <a:t> STOP. Change Focus</a:t>
            </a:r>
            <a:endParaRPr lang="en-GB" dirty="0"/>
          </a:p>
        </p:txBody>
      </p:sp>
      <p:sp>
        <p:nvSpPr>
          <p:cNvPr id="4" name="Slide Number Placeholder 3"/>
          <p:cNvSpPr>
            <a:spLocks noGrp="1"/>
          </p:cNvSpPr>
          <p:nvPr>
            <p:ph type="sldNum" sz="quarter" idx="10"/>
          </p:nvPr>
        </p:nvSpPr>
        <p:spPr/>
        <p:txBody>
          <a:bodyPr/>
          <a:lstStyle/>
          <a:p>
            <a:fld id="{E208C632-C069-461C-85FD-104780B05BA4}" type="slidenum">
              <a:rPr lang="en-GB" smtClean="0"/>
              <a:t>16</a:t>
            </a:fld>
            <a:endParaRPr lang="en-GB"/>
          </a:p>
        </p:txBody>
      </p:sp>
    </p:spTree>
    <p:extLst>
      <p:ext uri="{BB962C8B-B14F-4D97-AF65-F5344CB8AC3E}">
        <p14:creationId xmlns:p14="http://schemas.microsoft.com/office/powerpoint/2010/main" val="3666402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‘Somewhere over the Rainbow’ by Israel </a:t>
            </a:r>
            <a:r>
              <a:rPr lang="en-GB" dirty="0" err="1"/>
              <a:t>Kamakawiwo’ole</a:t>
            </a:r>
            <a:endParaRPr lang="en-GB" dirty="0"/>
          </a:p>
        </p:txBody>
      </p:sp>
      <p:sp>
        <p:nvSpPr>
          <p:cNvPr id="4" name="Slide Number Placeholder 3"/>
          <p:cNvSpPr>
            <a:spLocks noGrp="1"/>
          </p:cNvSpPr>
          <p:nvPr>
            <p:ph type="sldNum" sz="quarter" idx="10"/>
          </p:nvPr>
        </p:nvSpPr>
        <p:spPr/>
        <p:txBody>
          <a:bodyPr/>
          <a:lstStyle/>
          <a:p>
            <a:fld id="{E208C632-C069-461C-85FD-104780B05BA4}" type="slidenum">
              <a:rPr lang="en-GB" smtClean="0"/>
              <a:t>37</a:t>
            </a:fld>
            <a:endParaRPr lang="en-GB"/>
          </a:p>
        </p:txBody>
      </p:sp>
    </p:spTree>
    <p:extLst>
      <p:ext uri="{BB962C8B-B14F-4D97-AF65-F5344CB8AC3E}">
        <p14:creationId xmlns:p14="http://schemas.microsoft.com/office/powerpoint/2010/main" val="104095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7/22/2022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7/22/2022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7/22/2022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7/22/2022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7/22/2022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7/22/2022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7/22/2022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7/22/2022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7/22/2022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hyperlink" Target="http://www.google.co.uk/url?sa=i&amp;source=images&amp;cd=&amp;cad=rja&amp;uact=8&amp;docid=y0sIPIAKc34xAM&amp;tbnid=MkBaDL6_xrcRRM:&amp;ved=0CAgQjRw&amp;url=http://www.libertynews.com/2013/10/disturbing-2-minute-video-report-autistic-middle-schooler-draws-cartoon-bomb-gets-suspended/&amp;ei=eoEVVP35IuOI7Ab8oIDQAg&amp;psig=AFQjCNGklVBdOu5uY1nnzYp5IEEn6BLGjA&amp;ust=1410781946655146"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google.co.uk/url?sa=i&amp;source=images&amp;cd=&amp;cad=rja&amp;uact=8&amp;docid=76FAGCylO8m51M&amp;tbnid=vns9QU5vFaPZ9M:&amp;ved=0CAgQjRw&amp;url=http://www.clipartpanda.com/categories/animated-student-thinking&amp;ei=u4EVVIT0JurA7AbHtIDoBQ&amp;psig=AFQjCNHFh1_58RES2Er8Yf0evH-_VbRNVA&amp;ust=1410782011718454" TargetMode="Externa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google.co.uk/url?sa=i&amp;source=images&amp;cd=&amp;cad=rja&amp;uact=8&amp;docid=y0sIPIAKc34xAM&amp;tbnid=MkBaDL6_xrcRRM:&amp;ved=0CAgQjRw&amp;url=http://www.libertynews.com/2013/10/disturbing-2-minute-video-report-autistic-middle-schooler-draws-cartoon-bomb-gets-suspended/&amp;ei=eoEVVP35IuOI7Ab8oIDQAg&amp;psig=AFQjCNGklVBdOu5uY1nnzYp5IEEn6BLGjA&amp;ust=1410781946655146"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7098" y="1788453"/>
            <a:ext cx="9640388" cy="2167826"/>
          </a:xfrm>
        </p:spPr>
        <p:txBody>
          <a:bodyPr/>
          <a:lstStyle/>
          <a:p>
            <a:r>
              <a:rPr lang="en-GB" sz="8000" b="1" dirty="0">
                <a:solidFill>
                  <a:schemeClr val="bg1"/>
                </a:solidFill>
              </a:rPr>
              <a:t>A-Level</a:t>
            </a:r>
            <a:br>
              <a:rPr lang="en-GB" sz="8000" b="1" dirty="0">
                <a:solidFill>
                  <a:schemeClr val="bg1"/>
                </a:solidFill>
              </a:rPr>
            </a:br>
            <a:r>
              <a:rPr lang="en-GB" sz="8000" b="1" dirty="0">
                <a:solidFill>
                  <a:schemeClr val="bg1"/>
                </a:solidFill>
              </a:rPr>
              <a:t>Drama &amp; Theatre</a:t>
            </a:r>
          </a:p>
        </p:txBody>
      </p:sp>
      <p:sp>
        <p:nvSpPr>
          <p:cNvPr id="3" name="Subtitle 2"/>
          <p:cNvSpPr>
            <a:spLocks noGrp="1"/>
          </p:cNvSpPr>
          <p:nvPr>
            <p:ph type="subTitle" idx="1"/>
          </p:nvPr>
        </p:nvSpPr>
        <p:spPr/>
        <p:txBody>
          <a:bodyPr/>
          <a:lstStyle/>
          <a:p>
            <a:r>
              <a:rPr lang="en-GB" dirty="0"/>
              <a:t>2022-2023</a:t>
            </a:r>
          </a:p>
        </p:txBody>
      </p:sp>
    </p:spTree>
    <p:extLst>
      <p:ext uri="{BB962C8B-B14F-4D97-AF65-F5344CB8AC3E}">
        <p14:creationId xmlns:p14="http://schemas.microsoft.com/office/powerpoint/2010/main" val="572844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932" y="750813"/>
            <a:ext cx="8280920" cy="842013"/>
          </a:xfrm>
        </p:spPr>
        <p:txBody>
          <a:bodyPr>
            <a:noAutofit/>
          </a:bodyPr>
          <a:lstStyle/>
          <a:p>
            <a:r>
              <a:rPr lang="en-GB" sz="5400" b="1" u="sng" dirty="0">
                <a:solidFill>
                  <a:schemeClr val="accent1"/>
                </a:solidFill>
              </a:rPr>
              <a:t>Konstantin Stanislavski</a:t>
            </a:r>
          </a:p>
        </p:txBody>
      </p:sp>
      <p:sp>
        <p:nvSpPr>
          <p:cNvPr id="3" name="Content Placeholder 2"/>
          <p:cNvSpPr>
            <a:spLocks noGrp="1"/>
          </p:cNvSpPr>
          <p:nvPr>
            <p:ph idx="1"/>
          </p:nvPr>
        </p:nvSpPr>
        <p:spPr>
          <a:xfrm>
            <a:off x="919316" y="1592826"/>
            <a:ext cx="5171768" cy="5203844"/>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GB" sz="2400" dirty="0"/>
              <a:t>1863 – 1938</a:t>
            </a:r>
          </a:p>
          <a:p>
            <a:r>
              <a:rPr lang="en-GB" sz="2400" dirty="0"/>
              <a:t>Born in Russia</a:t>
            </a:r>
          </a:p>
          <a:p>
            <a:r>
              <a:rPr lang="en-GB" sz="2400" dirty="0"/>
              <a:t>Considered to be the ‘father’ of modern theatre.</a:t>
            </a:r>
          </a:p>
          <a:p>
            <a:r>
              <a:rPr lang="en-GB" sz="2400" dirty="0"/>
              <a:t>He provided a rehearsal system that allowed actors to create characters in which they – and the audience – could believe.</a:t>
            </a:r>
          </a:p>
          <a:p>
            <a:r>
              <a:rPr lang="en-GB" sz="2400" dirty="0"/>
              <a:t>Before Stanislavski theatre focussed on melodrama and relied on stock characters – Stanislavski didn’t like this.</a:t>
            </a:r>
          </a:p>
          <a:p>
            <a:r>
              <a:rPr lang="en-GB" sz="2400" dirty="0"/>
              <a:t>1897 – Stanislavski co-founded Moscow Art Theatre – the style of acting had to be: clear, sensitive, detailed and truthful.</a:t>
            </a:r>
          </a:p>
          <a:p>
            <a:endParaRPr lang="en-GB" dirty="0"/>
          </a:p>
          <a:p>
            <a:endParaRPr lang="en-GB" dirty="0"/>
          </a:p>
          <a:p>
            <a:endParaRPr lang="en-GB" dirty="0"/>
          </a:p>
        </p:txBody>
      </p:sp>
      <p:sp>
        <p:nvSpPr>
          <p:cNvPr id="4" name="Content Placeholder 2"/>
          <p:cNvSpPr txBox="1">
            <a:spLocks/>
          </p:cNvSpPr>
          <p:nvPr/>
        </p:nvSpPr>
        <p:spPr>
          <a:xfrm>
            <a:off x="6287217" y="1592826"/>
            <a:ext cx="5746157" cy="520384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55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GB" sz="3800" dirty="0"/>
              <a:t>Stanislavski didn’t write plays. He wasn’t a playwright but he did write books: ‘An Actor Prepares’, ‘Building a Character’ and ‘Creating a Role’.</a:t>
            </a:r>
          </a:p>
          <a:p>
            <a:endParaRPr lang="en-GB" sz="3800" dirty="0"/>
          </a:p>
          <a:p>
            <a:r>
              <a:rPr lang="en-GB" sz="3800" dirty="0"/>
              <a:t>Unlike his contemporaries, Stanislavski placed real emphasis on the importance of the REHEARSAL.</a:t>
            </a:r>
          </a:p>
          <a:p>
            <a:endParaRPr lang="en-GB" sz="3800" dirty="0"/>
          </a:p>
          <a:p>
            <a:r>
              <a:rPr lang="en-GB" sz="3800" dirty="0"/>
              <a:t>The actors needed to explore the characters and the performances needed to be organic.</a:t>
            </a:r>
          </a:p>
          <a:p>
            <a:endParaRPr lang="en-GB" sz="3800" dirty="0"/>
          </a:p>
          <a:p>
            <a:r>
              <a:rPr lang="en-GB" sz="3800" dirty="0"/>
              <a:t>Exercises became an essential element of an actor’s training.</a:t>
            </a:r>
          </a:p>
          <a:p>
            <a:endParaRPr lang="en-GB" sz="3800" dirty="0"/>
          </a:p>
          <a:p>
            <a:r>
              <a:rPr lang="en-GB" sz="3800" dirty="0"/>
              <a:t>REALISM</a:t>
            </a:r>
          </a:p>
          <a:p>
            <a:endParaRPr lang="en-GB" dirty="0"/>
          </a:p>
        </p:txBody>
      </p:sp>
      <p:sp>
        <p:nvSpPr>
          <p:cNvPr id="5" name="Rectangle 4"/>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Stanislavski’s main theory was naturalism and realistic acting; becoming the character.</a:t>
            </a:r>
          </a:p>
          <a:p>
            <a:pPr>
              <a:buFont typeface="Wingdings" pitchFamily="2" charset="2"/>
              <a:buChar char="ü"/>
            </a:pPr>
            <a:r>
              <a:rPr lang="en-GB" sz="1100" dirty="0"/>
              <a:t>Stanislavski's system was called </a:t>
            </a:r>
            <a:r>
              <a:rPr lang="en-GB" sz="1100" dirty="0">
                <a:solidFill>
                  <a:schemeClr val="accent1"/>
                </a:solidFill>
              </a:rPr>
              <a:t>'method acting'. </a:t>
            </a:r>
            <a:endParaRPr lang="en-GB" sz="1100" dirty="0"/>
          </a:p>
          <a:p>
            <a:pPr>
              <a:buFont typeface="Wingdings" pitchFamily="2" charset="2"/>
              <a:buChar char="ü"/>
            </a:pPr>
            <a:r>
              <a:rPr lang="en-GB" sz="1100" dirty="0"/>
              <a:t>Stanislavski was one of the most influential practitioners of all times. He did not write plays and therefore the question must be raised – were his ideas less informed because of this?</a:t>
            </a:r>
          </a:p>
        </p:txBody>
      </p:sp>
    </p:spTree>
    <p:extLst>
      <p:ext uri="{BB962C8B-B14F-4D97-AF65-F5344CB8AC3E}">
        <p14:creationId xmlns:p14="http://schemas.microsoft.com/office/powerpoint/2010/main" val="414529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Effect transition="in" filter="fade">
                                      <p:cBhvr>
                                        <p:cTn id="51" dur="5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Effect transition="in" filter="fade">
                                      <p:cBhvr>
                                        <p:cTn id="5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860" y="758760"/>
            <a:ext cx="8363272" cy="778098"/>
          </a:xfrm>
        </p:spPr>
        <p:txBody>
          <a:bodyPr>
            <a:noAutofit/>
          </a:bodyPr>
          <a:lstStyle/>
          <a:p>
            <a:pPr algn="l"/>
            <a:r>
              <a:rPr lang="en-GB" sz="5400" b="1" u="sng" dirty="0">
                <a:solidFill>
                  <a:schemeClr val="accent1"/>
                </a:solidFill>
              </a:rPr>
              <a:t>Stanislavski’s System…</a:t>
            </a:r>
          </a:p>
        </p:txBody>
      </p:sp>
      <p:sp>
        <p:nvSpPr>
          <p:cNvPr id="3" name="Content Placeholder 2"/>
          <p:cNvSpPr>
            <a:spLocks noGrp="1"/>
          </p:cNvSpPr>
          <p:nvPr>
            <p:ph idx="1"/>
          </p:nvPr>
        </p:nvSpPr>
        <p:spPr>
          <a:xfrm>
            <a:off x="921846" y="4675239"/>
            <a:ext cx="10463907" cy="2053114"/>
          </a:xfrm>
        </p:spPr>
        <p:style>
          <a:lnRef idx="2">
            <a:schemeClr val="accent3"/>
          </a:lnRef>
          <a:fillRef idx="1">
            <a:schemeClr val="lt1"/>
          </a:fillRef>
          <a:effectRef idx="0">
            <a:schemeClr val="accent3"/>
          </a:effectRef>
          <a:fontRef idx="minor">
            <a:schemeClr val="dk1"/>
          </a:fontRef>
        </p:style>
        <p:txBody>
          <a:bodyPr>
            <a:normAutofit fontScale="92500"/>
          </a:bodyPr>
          <a:lstStyle/>
          <a:p>
            <a:pPr marL="0" indent="0">
              <a:buNone/>
            </a:pPr>
            <a:r>
              <a:rPr lang="en-GB" sz="2400" u="sng" dirty="0">
                <a:solidFill>
                  <a:schemeClr val="accent1"/>
                </a:solidFill>
              </a:rPr>
              <a:t>Magic If</a:t>
            </a:r>
          </a:p>
          <a:p>
            <a:pPr marL="0" indent="0">
              <a:buNone/>
            </a:pPr>
            <a:r>
              <a:rPr lang="en-GB" sz="2200" dirty="0"/>
              <a:t>The Magic If encouraged actors to believe in circumstances no matter how fantastic they may have been.</a:t>
            </a:r>
          </a:p>
          <a:p>
            <a:pPr marL="0" indent="0">
              <a:buNone/>
            </a:pPr>
            <a:r>
              <a:rPr lang="en-GB" sz="2200" dirty="0"/>
              <a:t>The actor needs to ask him or herself the question: “If I were this person, how would I feel?”</a:t>
            </a:r>
          </a:p>
          <a:p>
            <a:pPr marL="0" indent="0">
              <a:buNone/>
            </a:pPr>
            <a:r>
              <a:rPr lang="en-GB" sz="2200" dirty="0"/>
              <a:t>This ensures each role is deeply rooted in the facts of the play.</a:t>
            </a:r>
          </a:p>
          <a:p>
            <a:pPr marL="0" indent="0">
              <a:buNone/>
            </a:pPr>
            <a:endParaRPr lang="en-GB" sz="2400" dirty="0"/>
          </a:p>
        </p:txBody>
      </p:sp>
      <p:sp>
        <p:nvSpPr>
          <p:cNvPr id="4" name="Rectangle 3"/>
          <p:cNvSpPr/>
          <p:nvPr/>
        </p:nvSpPr>
        <p:spPr>
          <a:xfrm>
            <a:off x="1622323" y="3167447"/>
            <a:ext cx="10382863"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400" u="sng" dirty="0">
                <a:solidFill>
                  <a:schemeClr val="accent1"/>
                </a:solidFill>
              </a:rPr>
              <a:t>The Given Circumstance</a:t>
            </a:r>
          </a:p>
          <a:p>
            <a:r>
              <a:rPr lang="en-GB" sz="2000" dirty="0"/>
              <a:t>What is taken as ‘true’ in the context of the play; time, space, relationships. This was a way of preventing his actors from relying on stock characters. He expected his actors to explore the given circumstance. </a:t>
            </a:r>
          </a:p>
        </p:txBody>
      </p:sp>
      <p:sp>
        <p:nvSpPr>
          <p:cNvPr id="5" name="Rectangle 4"/>
          <p:cNvSpPr/>
          <p:nvPr/>
        </p:nvSpPr>
        <p:spPr>
          <a:xfrm>
            <a:off x="803860" y="1659655"/>
            <a:ext cx="10581895"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2400" u="sng" dirty="0">
                <a:solidFill>
                  <a:schemeClr val="accent1"/>
                </a:solidFill>
              </a:rPr>
              <a:t>Emotional Memory</a:t>
            </a:r>
          </a:p>
          <a:p>
            <a:r>
              <a:rPr lang="en-GB" sz="2000" dirty="0"/>
              <a:t>Actors are required to explore their own living experience in order to find equivalents for the feelings experienced by their characters, discovering feelings which are shared with the character.</a:t>
            </a:r>
          </a:p>
        </p:txBody>
      </p:sp>
      <p:sp>
        <p:nvSpPr>
          <p:cNvPr id="6" name="Rectangle 5"/>
          <p:cNvSpPr/>
          <p:nvPr/>
        </p:nvSpPr>
        <p:spPr>
          <a:xfrm>
            <a:off x="700621" y="-4132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Stanislavski’s main theory was naturalism and realistic acting; becoming the character.</a:t>
            </a:r>
          </a:p>
          <a:p>
            <a:pPr>
              <a:buFont typeface="Wingdings" pitchFamily="2" charset="2"/>
              <a:buChar char="ü"/>
            </a:pPr>
            <a:r>
              <a:rPr lang="en-GB" sz="1100" dirty="0"/>
              <a:t>Stanislavski's system was called </a:t>
            </a:r>
            <a:r>
              <a:rPr lang="en-GB" sz="1100" dirty="0">
                <a:solidFill>
                  <a:schemeClr val="accent1"/>
                </a:solidFill>
              </a:rPr>
              <a:t>'method acting'. </a:t>
            </a:r>
            <a:endParaRPr lang="en-GB" sz="1100" dirty="0"/>
          </a:p>
          <a:p>
            <a:pPr>
              <a:buFont typeface="Wingdings" pitchFamily="2" charset="2"/>
              <a:buChar char="ü"/>
            </a:pPr>
            <a:r>
              <a:rPr lang="en-GB" sz="1100" dirty="0"/>
              <a:t>Stanislavski was one of the most influential practitioners of all times. He did not write plays and therefore the question must be raised – were his ideas less informed because of this?</a:t>
            </a:r>
          </a:p>
        </p:txBody>
      </p:sp>
    </p:spTree>
    <p:extLst>
      <p:ext uri="{BB962C8B-B14F-4D97-AF65-F5344CB8AC3E}">
        <p14:creationId xmlns:p14="http://schemas.microsoft.com/office/powerpoint/2010/main" val="13934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860" y="758760"/>
            <a:ext cx="8363272" cy="778098"/>
          </a:xfrm>
        </p:spPr>
        <p:txBody>
          <a:bodyPr>
            <a:noAutofit/>
          </a:bodyPr>
          <a:lstStyle/>
          <a:p>
            <a:pPr algn="l"/>
            <a:r>
              <a:rPr lang="en-GB" sz="5400" b="1" u="sng" dirty="0">
                <a:solidFill>
                  <a:schemeClr val="accent1"/>
                </a:solidFill>
              </a:rPr>
              <a:t>Stanislavski’s System…</a:t>
            </a:r>
          </a:p>
        </p:txBody>
      </p:sp>
      <p:sp>
        <p:nvSpPr>
          <p:cNvPr id="3" name="Content Placeholder 2"/>
          <p:cNvSpPr>
            <a:spLocks noGrp="1"/>
          </p:cNvSpPr>
          <p:nvPr>
            <p:ph idx="1"/>
          </p:nvPr>
        </p:nvSpPr>
        <p:spPr>
          <a:xfrm>
            <a:off x="862851" y="5050963"/>
            <a:ext cx="10463907" cy="1482572"/>
          </a:xfrm>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pPr marL="0" indent="0">
              <a:buNone/>
            </a:pPr>
            <a:r>
              <a:rPr lang="en-GB" sz="2800" u="sng" dirty="0">
                <a:solidFill>
                  <a:schemeClr val="accent1"/>
                </a:solidFill>
              </a:rPr>
              <a:t>Concentration &amp; Relaxation</a:t>
            </a:r>
          </a:p>
          <a:p>
            <a:pPr lvl="0"/>
            <a:r>
              <a:rPr lang="en-US" sz="2400" dirty="0"/>
              <a:t>Stanislavski believed it to be highly important that actors were relaxed so not to get nervous (a ‘controlled body and mind’) but also to concentrate on what was going on…</a:t>
            </a:r>
            <a:endParaRPr lang="en-GB" sz="2400" dirty="0"/>
          </a:p>
          <a:p>
            <a:pPr lvl="0"/>
            <a:r>
              <a:rPr lang="en-US" sz="2400" dirty="0"/>
              <a:t>CIRCLES OF ATTENTION – like a personal space bubble!</a:t>
            </a:r>
            <a:endParaRPr lang="en-GB" sz="2400" dirty="0"/>
          </a:p>
          <a:p>
            <a:pPr marL="0" indent="0">
              <a:buNone/>
            </a:pPr>
            <a:endParaRPr lang="en-GB" sz="2400" u="sng" dirty="0">
              <a:solidFill>
                <a:schemeClr val="accent1"/>
              </a:solidFill>
            </a:endParaRPr>
          </a:p>
          <a:p>
            <a:pPr marL="0" indent="0">
              <a:buNone/>
            </a:pPr>
            <a:endParaRPr lang="en-GB" sz="2400" dirty="0"/>
          </a:p>
        </p:txBody>
      </p:sp>
      <p:sp>
        <p:nvSpPr>
          <p:cNvPr id="4" name="Rectangle 3"/>
          <p:cNvSpPr/>
          <p:nvPr/>
        </p:nvSpPr>
        <p:spPr>
          <a:xfrm>
            <a:off x="1703512" y="3345868"/>
            <a:ext cx="10382863"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400" u="sng" dirty="0">
                <a:solidFill>
                  <a:schemeClr val="accent1"/>
                </a:solidFill>
              </a:rPr>
              <a:t>Subtext</a:t>
            </a:r>
          </a:p>
          <a:p>
            <a:pPr lvl="0"/>
            <a:r>
              <a:rPr lang="en-US" sz="2000" dirty="0"/>
              <a:t>Subtext is the underlying meaning in text</a:t>
            </a:r>
            <a:r>
              <a:rPr lang="en-GB" sz="2000" dirty="0"/>
              <a:t> </a:t>
            </a:r>
            <a:r>
              <a:rPr lang="en-US" sz="2000" i="1" dirty="0"/>
              <a:t>“Read between the lines!”</a:t>
            </a:r>
            <a:r>
              <a:rPr lang="en-GB" sz="2000" dirty="0"/>
              <a:t> </a:t>
            </a:r>
            <a:r>
              <a:rPr lang="en-US" sz="2000" dirty="0"/>
              <a:t>It is NOT spoken but interpreted by the actor through posture, gesture, expression &amp; body language etc…</a:t>
            </a:r>
            <a:endParaRPr lang="en-GB" sz="2000" dirty="0"/>
          </a:p>
          <a:p>
            <a:endParaRPr lang="en-GB" sz="2000" dirty="0"/>
          </a:p>
        </p:txBody>
      </p:sp>
      <p:sp>
        <p:nvSpPr>
          <p:cNvPr id="5" name="Rectangle 4"/>
          <p:cNvSpPr/>
          <p:nvPr/>
        </p:nvSpPr>
        <p:spPr>
          <a:xfrm>
            <a:off x="862851" y="1536858"/>
            <a:ext cx="10581895" cy="169277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2400" u="sng" dirty="0">
                <a:solidFill>
                  <a:schemeClr val="accent1"/>
                </a:solidFill>
              </a:rPr>
              <a:t>Super Objective</a:t>
            </a:r>
          </a:p>
          <a:p>
            <a:pPr lvl="0"/>
            <a:r>
              <a:rPr lang="en-US" sz="2000" dirty="0"/>
              <a:t>The ‘Super Objective’ is the objective for the character for the whole play!</a:t>
            </a:r>
            <a:endParaRPr lang="en-GB" sz="2000" dirty="0"/>
          </a:p>
          <a:p>
            <a:pPr lvl="0"/>
            <a:r>
              <a:rPr lang="en-US" sz="2000" dirty="0"/>
              <a:t>It is the main theme for them and everything drives towards the super objective – their final goal in the play</a:t>
            </a:r>
            <a:r>
              <a:rPr lang="en-GB" sz="2000" dirty="0"/>
              <a:t> </a:t>
            </a:r>
            <a:r>
              <a:rPr lang="en-US" sz="2000" dirty="0"/>
              <a:t>For example: a character’s super objective might be to have completed something or have a partner etc…</a:t>
            </a:r>
            <a:endParaRPr lang="en-GB" sz="2000" dirty="0"/>
          </a:p>
        </p:txBody>
      </p:sp>
      <p:sp>
        <p:nvSpPr>
          <p:cNvPr id="6" name="Rectangle 5"/>
          <p:cNvSpPr/>
          <p:nvPr/>
        </p:nvSpPr>
        <p:spPr>
          <a:xfrm>
            <a:off x="700621" y="-4132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Stanislavski’s main theory was naturalism and realistic acting; becoming the character.</a:t>
            </a:r>
          </a:p>
          <a:p>
            <a:pPr>
              <a:buFont typeface="Wingdings" pitchFamily="2" charset="2"/>
              <a:buChar char="ü"/>
            </a:pPr>
            <a:r>
              <a:rPr lang="en-GB" sz="1100" dirty="0"/>
              <a:t>Stanislavski's system was called </a:t>
            </a:r>
            <a:r>
              <a:rPr lang="en-GB" sz="1100" dirty="0">
                <a:solidFill>
                  <a:schemeClr val="accent1"/>
                </a:solidFill>
              </a:rPr>
              <a:t>'method acting'. </a:t>
            </a:r>
            <a:endParaRPr lang="en-GB" sz="1100" dirty="0"/>
          </a:p>
          <a:p>
            <a:pPr>
              <a:buFont typeface="Wingdings" pitchFamily="2" charset="2"/>
              <a:buChar char="ü"/>
            </a:pPr>
            <a:r>
              <a:rPr lang="en-GB" sz="1100" dirty="0"/>
              <a:t>Stanislavski was one of the most influential practitioners of all times. He did not write plays and therefore the question must be raised – were his ideas less informed because of this?</a:t>
            </a:r>
          </a:p>
        </p:txBody>
      </p:sp>
    </p:spTree>
    <p:extLst>
      <p:ext uri="{BB962C8B-B14F-4D97-AF65-F5344CB8AC3E}">
        <p14:creationId xmlns:p14="http://schemas.microsoft.com/office/powerpoint/2010/main" val="133094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932" y="914399"/>
            <a:ext cx="10058400" cy="844345"/>
          </a:xfrm>
        </p:spPr>
        <p:txBody>
          <a:bodyPr>
            <a:normAutofit fontScale="90000"/>
          </a:bodyPr>
          <a:lstStyle/>
          <a:p>
            <a:pPr algn="l"/>
            <a:r>
              <a:rPr lang="en-GB" sz="6000" b="1" u="sng" dirty="0">
                <a:solidFill>
                  <a:schemeClr val="accent1"/>
                </a:solidFill>
              </a:rPr>
              <a:t>Exercise 1 - Relaxation</a:t>
            </a:r>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Stanislavski’s main theory was naturalism and realistic acting; becoming the character.</a:t>
            </a:r>
          </a:p>
          <a:p>
            <a:pPr>
              <a:buFont typeface="Wingdings" pitchFamily="2" charset="2"/>
              <a:buChar char="ü"/>
            </a:pPr>
            <a:r>
              <a:rPr lang="en-GB" sz="1100" dirty="0"/>
              <a:t>Stanislavski's system was called </a:t>
            </a:r>
            <a:r>
              <a:rPr lang="en-GB" sz="1100" dirty="0">
                <a:solidFill>
                  <a:schemeClr val="accent1"/>
                </a:solidFill>
              </a:rPr>
              <a:t>'method acting'. </a:t>
            </a:r>
            <a:endParaRPr lang="en-GB" sz="1100" dirty="0"/>
          </a:p>
          <a:p>
            <a:pPr>
              <a:buFont typeface="Wingdings" pitchFamily="2" charset="2"/>
              <a:buChar char="ü"/>
            </a:pPr>
            <a:r>
              <a:rPr lang="en-GB" sz="1100" dirty="0"/>
              <a:t>Stanislavski was one of the most influential practitioners of all times. He did not write plays and therefore the question must be raised – were his ideas less informed because of this?</a:t>
            </a:r>
          </a:p>
        </p:txBody>
      </p:sp>
      <p:sp>
        <p:nvSpPr>
          <p:cNvPr id="5" name="Rectangle 4"/>
          <p:cNvSpPr/>
          <p:nvPr/>
        </p:nvSpPr>
        <p:spPr>
          <a:xfrm rot="20892207">
            <a:off x="778486" y="1962835"/>
            <a:ext cx="2416046" cy="646331"/>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3600" dirty="0"/>
              <a:t>Connection</a:t>
            </a:r>
          </a:p>
        </p:txBody>
      </p:sp>
      <p:sp>
        <p:nvSpPr>
          <p:cNvPr id="6" name="Rectangle 5"/>
          <p:cNvSpPr/>
          <p:nvPr/>
        </p:nvSpPr>
        <p:spPr>
          <a:xfrm rot="21062673">
            <a:off x="4365430" y="2117851"/>
            <a:ext cx="1930337" cy="58477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ctr"/>
            <a:r>
              <a:rPr lang="en-GB" sz="3200" dirty="0"/>
              <a:t>Free Mind</a:t>
            </a:r>
          </a:p>
        </p:txBody>
      </p:sp>
      <p:sp>
        <p:nvSpPr>
          <p:cNvPr id="7" name="Rectangle 6"/>
          <p:cNvSpPr/>
          <p:nvPr/>
        </p:nvSpPr>
        <p:spPr>
          <a:xfrm rot="791815">
            <a:off x="3058550" y="2431470"/>
            <a:ext cx="1342034"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GB" sz="3200" dirty="0"/>
              <a:t>Heavy </a:t>
            </a:r>
          </a:p>
        </p:txBody>
      </p:sp>
      <p:sp>
        <p:nvSpPr>
          <p:cNvPr id="8" name="Rectangle 7"/>
          <p:cNvSpPr/>
          <p:nvPr/>
        </p:nvSpPr>
        <p:spPr>
          <a:xfrm rot="883127">
            <a:off x="6285556" y="1885418"/>
            <a:ext cx="1887056" cy="58477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r"/>
            <a:r>
              <a:rPr lang="en-GB" sz="3200" dirty="0"/>
              <a:t>Breathing</a:t>
            </a:r>
          </a:p>
        </p:txBody>
      </p:sp>
      <p:sp>
        <p:nvSpPr>
          <p:cNvPr id="9" name="Rectangle 8"/>
          <p:cNvSpPr/>
          <p:nvPr/>
        </p:nvSpPr>
        <p:spPr>
          <a:xfrm rot="20892207">
            <a:off x="8135996" y="2266513"/>
            <a:ext cx="1317990" cy="646331"/>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3600" dirty="0"/>
              <a:t>Focus</a:t>
            </a:r>
          </a:p>
        </p:txBody>
      </p:sp>
      <p:sp>
        <p:nvSpPr>
          <p:cNvPr id="10" name="Rectangle 9"/>
          <p:cNvSpPr/>
          <p:nvPr/>
        </p:nvSpPr>
        <p:spPr>
          <a:xfrm rot="791815">
            <a:off x="9498242" y="1800756"/>
            <a:ext cx="1156087"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GB" sz="3200" dirty="0"/>
              <a:t>Light </a:t>
            </a:r>
          </a:p>
        </p:txBody>
      </p:sp>
      <p:sp>
        <p:nvSpPr>
          <p:cNvPr id="11" name="Rectangle 10"/>
          <p:cNvSpPr/>
          <p:nvPr/>
        </p:nvSpPr>
        <p:spPr>
          <a:xfrm rot="21062673">
            <a:off x="10608007" y="2358699"/>
            <a:ext cx="1071127" cy="58477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ctr"/>
            <a:r>
              <a:rPr lang="en-GB" sz="3200" dirty="0"/>
              <a:t>Body</a:t>
            </a:r>
          </a:p>
        </p:txBody>
      </p:sp>
      <p:sp>
        <p:nvSpPr>
          <p:cNvPr id="12" name="Rectangle 3"/>
          <p:cNvSpPr txBox="1">
            <a:spLocks noChangeArrowheads="1"/>
          </p:cNvSpPr>
          <p:nvPr/>
        </p:nvSpPr>
        <p:spPr>
          <a:xfrm>
            <a:off x="987063" y="3355571"/>
            <a:ext cx="10759476" cy="340364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dk1"/>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dk1"/>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dk1"/>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dk1"/>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dk1"/>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dk1"/>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dk1"/>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dk1"/>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dk1"/>
                </a:solidFill>
                <a:latin typeface="+mn-lt"/>
                <a:ea typeface="+mn-ea"/>
                <a:cs typeface="+mn-cs"/>
              </a:defRPr>
            </a:lvl9pPr>
          </a:lstStyle>
          <a:p>
            <a:pPr>
              <a:defRPr/>
            </a:pPr>
            <a:r>
              <a:rPr lang="en-GB" sz="2800" dirty="0"/>
              <a:t>Imagine that you are an artist. You have just been away to the beach for inspiration and you are back in the studio.</a:t>
            </a:r>
          </a:p>
          <a:p>
            <a:pPr>
              <a:defRPr/>
            </a:pPr>
            <a:r>
              <a:rPr lang="en-GB" sz="2800" dirty="0"/>
              <a:t>Imagine the easel in front of you and the paintbrush in your hand. You are going to paint from memory the landscape you observed. </a:t>
            </a:r>
          </a:p>
          <a:p>
            <a:pPr>
              <a:defRPr/>
            </a:pPr>
            <a:r>
              <a:rPr lang="en-GB" sz="2800" dirty="0"/>
              <a:t>Your objective is ‘I want to do my best’</a:t>
            </a:r>
          </a:p>
          <a:p>
            <a:pPr>
              <a:defRPr/>
            </a:pPr>
            <a:r>
              <a:rPr lang="en-GB" sz="2800" dirty="0"/>
              <a:t>Your action is ‘I enjoy’</a:t>
            </a:r>
          </a:p>
          <a:p>
            <a:pPr>
              <a:defRPr/>
            </a:pPr>
            <a:r>
              <a:rPr lang="en-GB" sz="2800" dirty="0"/>
              <a:t>What is it like using your imagination and how will you stay focussed?</a:t>
            </a:r>
          </a:p>
          <a:p>
            <a:pPr lvl="1" indent="-514350">
              <a:buFont typeface="+mj-lt"/>
              <a:buAutoNum type="arabicPeriod"/>
              <a:defRPr/>
            </a:pPr>
            <a:endParaRPr lang="en-GB" dirty="0"/>
          </a:p>
          <a:p>
            <a:pPr marL="400050" lvl="1" indent="0" algn="ctr">
              <a:buFont typeface="Franklin Gothic Book" panose="020B0503020102020204" pitchFamily="34" charset="0"/>
              <a:buNone/>
              <a:defRPr/>
            </a:pPr>
            <a:endParaRPr lang="en-GB" dirty="0">
              <a:solidFill>
                <a:srgbClr val="FFFF00"/>
              </a:solidFill>
            </a:endParaRPr>
          </a:p>
          <a:p>
            <a:pPr marL="400050" lvl="1" indent="0" algn="ctr">
              <a:buFont typeface="Franklin Gothic Book" panose="020B0503020102020204" pitchFamily="34" charset="0"/>
              <a:buNone/>
              <a:defRPr/>
            </a:pPr>
            <a:endParaRPr lang="en-GB" dirty="0">
              <a:solidFill>
                <a:srgbClr val="FFFF00"/>
              </a:solidFill>
            </a:endParaRPr>
          </a:p>
        </p:txBody>
      </p:sp>
    </p:spTree>
    <p:extLst>
      <p:ext uri="{BB962C8B-B14F-4D97-AF65-F5344CB8AC3E}">
        <p14:creationId xmlns:p14="http://schemas.microsoft.com/office/powerpoint/2010/main" val="130255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932" y="769441"/>
            <a:ext cx="10058400" cy="900249"/>
          </a:xfrm>
        </p:spPr>
        <p:txBody>
          <a:bodyPr>
            <a:normAutofit/>
          </a:bodyPr>
          <a:lstStyle/>
          <a:p>
            <a:r>
              <a:rPr lang="en-GB" sz="5400" b="1" u="sng" dirty="0">
                <a:solidFill>
                  <a:schemeClr val="accent1"/>
                </a:solidFill>
              </a:rPr>
              <a:t>Exercise 2 – Relaxation cont.</a:t>
            </a:r>
          </a:p>
        </p:txBody>
      </p:sp>
      <p:sp>
        <p:nvSpPr>
          <p:cNvPr id="3" name="Content Placeholder 2"/>
          <p:cNvSpPr>
            <a:spLocks noGrp="1"/>
          </p:cNvSpPr>
          <p:nvPr>
            <p:ph idx="1"/>
          </p:nvPr>
        </p:nvSpPr>
        <p:spPr>
          <a:xfrm>
            <a:off x="875211" y="1669689"/>
            <a:ext cx="4114800" cy="4870447"/>
          </a:xfrm>
        </p:spPr>
        <p:style>
          <a:lnRef idx="2">
            <a:schemeClr val="accent2"/>
          </a:lnRef>
          <a:fillRef idx="1">
            <a:schemeClr val="lt1"/>
          </a:fillRef>
          <a:effectRef idx="0">
            <a:schemeClr val="accent2"/>
          </a:effectRef>
          <a:fontRef idx="minor">
            <a:schemeClr val="dk1"/>
          </a:fontRef>
        </p:style>
        <p:txBody>
          <a:bodyPr/>
          <a:lstStyle/>
          <a:p>
            <a:pPr marL="0" indent="0">
              <a:buNone/>
            </a:pPr>
            <a:r>
              <a:rPr lang="en-GB" dirty="0"/>
              <a:t>Instructions:</a:t>
            </a:r>
          </a:p>
          <a:p>
            <a:r>
              <a:rPr lang="en-GB" dirty="0"/>
              <a:t>Now lie on the floor</a:t>
            </a:r>
          </a:p>
          <a:p>
            <a:r>
              <a:rPr lang="en-GB" dirty="0"/>
              <a:t>Lie on your back</a:t>
            </a:r>
          </a:p>
          <a:p>
            <a:r>
              <a:rPr lang="en-GB" dirty="0"/>
              <a:t>Place your legs shoulder width apart</a:t>
            </a:r>
          </a:p>
          <a:p>
            <a:r>
              <a:rPr lang="en-GB" dirty="0"/>
              <a:t>Arms down by your side</a:t>
            </a:r>
          </a:p>
          <a:p>
            <a:r>
              <a:rPr lang="en-GB" dirty="0"/>
              <a:t>Palms facing up</a:t>
            </a:r>
          </a:p>
          <a:p>
            <a:r>
              <a:rPr lang="en-GB" dirty="0"/>
              <a:t>Spine and neck are in a straight line</a:t>
            </a:r>
          </a:p>
          <a:p>
            <a:r>
              <a:rPr lang="en-GB" dirty="0"/>
              <a:t>Close your eyes</a:t>
            </a:r>
          </a:p>
          <a:p>
            <a:r>
              <a:rPr lang="en-GB" dirty="0"/>
              <a:t>Listen!</a:t>
            </a:r>
          </a:p>
        </p:txBody>
      </p:sp>
      <p:sp>
        <p:nvSpPr>
          <p:cNvPr id="5" name="Rectangle 4"/>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Stanislavski’s main theory was naturalism and realistic acting; becoming the character.</a:t>
            </a:r>
          </a:p>
          <a:p>
            <a:pPr>
              <a:buFont typeface="Wingdings" pitchFamily="2" charset="2"/>
              <a:buChar char="ü"/>
            </a:pPr>
            <a:r>
              <a:rPr lang="en-GB" sz="1100" dirty="0"/>
              <a:t>Stanislavski's system was called </a:t>
            </a:r>
            <a:r>
              <a:rPr lang="en-GB" sz="1100" dirty="0">
                <a:solidFill>
                  <a:schemeClr val="accent1"/>
                </a:solidFill>
              </a:rPr>
              <a:t>'method acting'. </a:t>
            </a:r>
            <a:endParaRPr lang="en-GB" sz="1100" dirty="0"/>
          </a:p>
          <a:p>
            <a:pPr>
              <a:buFont typeface="Wingdings" pitchFamily="2" charset="2"/>
              <a:buChar char="ü"/>
            </a:pPr>
            <a:r>
              <a:rPr lang="en-GB" sz="1100" dirty="0"/>
              <a:t>Stanislavski was one of the most influential practitioners of all times. He did not write plays and therefore the question must be raised – were his ideas less informed because of this?</a:t>
            </a:r>
          </a:p>
        </p:txBody>
      </p:sp>
      <p:sp>
        <p:nvSpPr>
          <p:cNvPr id="7" name="Rectangle 6"/>
          <p:cNvSpPr/>
          <p:nvPr/>
        </p:nvSpPr>
        <p:spPr>
          <a:xfrm rot="20892207">
            <a:off x="5378598" y="1713304"/>
            <a:ext cx="1760418"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GB" sz="2800" dirty="0"/>
              <a:t>Breathe In</a:t>
            </a:r>
          </a:p>
        </p:txBody>
      </p:sp>
      <p:sp>
        <p:nvSpPr>
          <p:cNvPr id="8" name="Rectangle 7"/>
          <p:cNvSpPr/>
          <p:nvPr/>
        </p:nvSpPr>
        <p:spPr>
          <a:xfrm rot="668241">
            <a:off x="9915543" y="1156591"/>
            <a:ext cx="2036135"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800" dirty="0"/>
              <a:t>Breathe Out</a:t>
            </a:r>
          </a:p>
        </p:txBody>
      </p:sp>
      <p:sp>
        <p:nvSpPr>
          <p:cNvPr id="9" name="Rectangle 8"/>
          <p:cNvSpPr/>
          <p:nvPr/>
        </p:nvSpPr>
        <p:spPr>
          <a:xfrm rot="20892207">
            <a:off x="9545650" y="1952789"/>
            <a:ext cx="1760418"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GB" sz="2800" dirty="0"/>
              <a:t>Breathe In</a:t>
            </a:r>
          </a:p>
        </p:txBody>
      </p:sp>
      <p:sp>
        <p:nvSpPr>
          <p:cNvPr id="10" name="Rectangle 9"/>
          <p:cNvSpPr/>
          <p:nvPr/>
        </p:nvSpPr>
        <p:spPr>
          <a:xfrm rot="668241">
            <a:off x="7358219" y="1778709"/>
            <a:ext cx="2036135"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2800" dirty="0"/>
              <a:t>Breathe Out</a:t>
            </a:r>
          </a:p>
        </p:txBody>
      </p:sp>
      <p:sp>
        <p:nvSpPr>
          <p:cNvPr id="11" name="Rectangle 10"/>
          <p:cNvSpPr/>
          <p:nvPr/>
        </p:nvSpPr>
        <p:spPr>
          <a:xfrm rot="668241">
            <a:off x="5234614" y="2601226"/>
            <a:ext cx="881588"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800" dirty="0"/>
              <a:t>Toes</a:t>
            </a:r>
          </a:p>
        </p:txBody>
      </p:sp>
      <p:sp>
        <p:nvSpPr>
          <p:cNvPr id="12" name="Rectangle 11"/>
          <p:cNvSpPr/>
          <p:nvPr/>
        </p:nvSpPr>
        <p:spPr>
          <a:xfrm rot="20801483">
            <a:off x="6496515" y="2502667"/>
            <a:ext cx="857927" cy="523220"/>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GB" sz="2800" dirty="0"/>
              <a:t>Feet</a:t>
            </a:r>
          </a:p>
        </p:txBody>
      </p:sp>
      <p:sp>
        <p:nvSpPr>
          <p:cNvPr id="13" name="Rectangle 12"/>
          <p:cNvSpPr/>
          <p:nvPr/>
        </p:nvSpPr>
        <p:spPr>
          <a:xfrm rot="21081472">
            <a:off x="7616114" y="2642485"/>
            <a:ext cx="1191352" cy="52322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sz="2800" dirty="0"/>
              <a:t>Ankles</a:t>
            </a:r>
          </a:p>
        </p:txBody>
      </p:sp>
      <p:sp>
        <p:nvSpPr>
          <p:cNvPr id="14" name="Rectangle 13"/>
          <p:cNvSpPr/>
          <p:nvPr/>
        </p:nvSpPr>
        <p:spPr>
          <a:xfrm rot="20614238">
            <a:off x="10827885" y="2601225"/>
            <a:ext cx="1111202"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GB" sz="2800" dirty="0"/>
              <a:t>Knees</a:t>
            </a:r>
          </a:p>
        </p:txBody>
      </p:sp>
      <p:sp>
        <p:nvSpPr>
          <p:cNvPr id="15" name="Rectangle 14"/>
          <p:cNvSpPr/>
          <p:nvPr/>
        </p:nvSpPr>
        <p:spPr>
          <a:xfrm rot="668241">
            <a:off x="9234260" y="2912166"/>
            <a:ext cx="1148071"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sz="2800" dirty="0"/>
              <a:t>Calves</a:t>
            </a:r>
          </a:p>
        </p:txBody>
      </p:sp>
      <p:sp>
        <p:nvSpPr>
          <p:cNvPr id="16" name="Rectangle 15"/>
          <p:cNvSpPr/>
          <p:nvPr/>
        </p:nvSpPr>
        <p:spPr>
          <a:xfrm rot="668241">
            <a:off x="9544710" y="3792547"/>
            <a:ext cx="1039067"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800" dirty="0"/>
              <a:t>Chest</a:t>
            </a:r>
          </a:p>
        </p:txBody>
      </p:sp>
      <p:sp>
        <p:nvSpPr>
          <p:cNvPr id="17" name="Rectangle 16"/>
          <p:cNvSpPr/>
          <p:nvPr/>
        </p:nvSpPr>
        <p:spPr>
          <a:xfrm rot="20874585">
            <a:off x="7804588" y="3646604"/>
            <a:ext cx="1523174" cy="52322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sz="2800" dirty="0"/>
              <a:t>Stomach</a:t>
            </a:r>
          </a:p>
        </p:txBody>
      </p:sp>
      <p:sp>
        <p:nvSpPr>
          <p:cNvPr id="18" name="Rectangle 17"/>
          <p:cNvSpPr/>
          <p:nvPr/>
        </p:nvSpPr>
        <p:spPr>
          <a:xfrm rot="979806">
            <a:off x="6667527" y="3451764"/>
            <a:ext cx="846707"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2800" dirty="0"/>
              <a:t>Hips</a:t>
            </a:r>
          </a:p>
        </p:txBody>
      </p:sp>
      <p:sp>
        <p:nvSpPr>
          <p:cNvPr id="19" name="Rectangle 18"/>
          <p:cNvSpPr/>
          <p:nvPr/>
        </p:nvSpPr>
        <p:spPr>
          <a:xfrm rot="21219689">
            <a:off x="5211266" y="3378182"/>
            <a:ext cx="1178528" cy="523220"/>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GB" sz="2800" dirty="0"/>
              <a:t>Thighs</a:t>
            </a:r>
          </a:p>
        </p:txBody>
      </p:sp>
      <p:sp>
        <p:nvSpPr>
          <p:cNvPr id="20" name="Rectangle 19"/>
          <p:cNvSpPr/>
          <p:nvPr/>
        </p:nvSpPr>
        <p:spPr>
          <a:xfrm rot="20838131">
            <a:off x="5043613" y="5126158"/>
            <a:ext cx="2018501" cy="523220"/>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GB" sz="2800" dirty="0"/>
              <a:t>Lower Arms</a:t>
            </a:r>
          </a:p>
        </p:txBody>
      </p:sp>
      <p:sp>
        <p:nvSpPr>
          <p:cNvPr id="21" name="Rectangle 20"/>
          <p:cNvSpPr/>
          <p:nvPr/>
        </p:nvSpPr>
        <p:spPr>
          <a:xfrm rot="558569">
            <a:off x="10359236" y="4649630"/>
            <a:ext cx="1279517"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2800" dirty="0"/>
              <a:t>Elbows</a:t>
            </a:r>
          </a:p>
        </p:txBody>
      </p:sp>
      <p:sp>
        <p:nvSpPr>
          <p:cNvPr id="22" name="Rectangle 21"/>
          <p:cNvSpPr/>
          <p:nvPr/>
        </p:nvSpPr>
        <p:spPr>
          <a:xfrm rot="21049377">
            <a:off x="8047507" y="4598352"/>
            <a:ext cx="1939955"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GB" sz="2800" dirty="0"/>
              <a:t>Upper Back</a:t>
            </a:r>
          </a:p>
        </p:txBody>
      </p:sp>
      <p:sp>
        <p:nvSpPr>
          <p:cNvPr id="23" name="Rectangle 22"/>
          <p:cNvSpPr/>
          <p:nvPr/>
        </p:nvSpPr>
        <p:spPr>
          <a:xfrm rot="21069537">
            <a:off x="10931635" y="3616973"/>
            <a:ext cx="1024639"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GB" sz="2800" dirty="0"/>
              <a:t>Spine</a:t>
            </a:r>
          </a:p>
        </p:txBody>
      </p:sp>
      <p:sp>
        <p:nvSpPr>
          <p:cNvPr id="24" name="Rectangle 23"/>
          <p:cNvSpPr/>
          <p:nvPr/>
        </p:nvSpPr>
        <p:spPr>
          <a:xfrm rot="668241">
            <a:off x="5799307" y="4202191"/>
            <a:ext cx="1949573"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sz="2800" dirty="0"/>
              <a:t>Lower Back</a:t>
            </a:r>
          </a:p>
        </p:txBody>
      </p:sp>
      <p:sp>
        <p:nvSpPr>
          <p:cNvPr id="25" name="Rectangle 24"/>
          <p:cNvSpPr/>
          <p:nvPr/>
        </p:nvSpPr>
        <p:spPr>
          <a:xfrm rot="20761996">
            <a:off x="11054801" y="5517918"/>
            <a:ext cx="947695"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GB" sz="2800" dirty="0"/>
              <a:t>Neck</a:t>
            </a:r>
          </a:p>
        </p:txBody>
      </p:sp>
      <p:sp>
        <p:nvSpPr>
          <p:cNvPr id="26" name="Rectangle 25"/>
          <p:cNvSpPr/>
          <p:nvPr/>
        </p:nvSpPr>
        <p:spPr>
          <a:xfrm rot="668241">
            <a:off x="8878406" y="5428307"/>
            <a:ext cx="1289135"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800" dirty="0"/>
              <a:t>Fingers</a:t>
            </a:r>
          </a:p>
        </p:txBody>
      </p:sp>
      <p:sp>
        <p:nvSpPr>
          <p:cNvPr id="27" name="Rectangle 26"/>
          <p:cNvSpPr/>
          <p:nvPr/>
        </p:nvSpPr>
        <p:spPr>
          <a:xfrm rot="1298376">
            <a:off x="7272284" y="5322709"/>
            <a:ext cx="1136850" cy="52322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sz="2800" dirty="0"/>
              <a:t>Hands</a:t>
            </a:r>
          </a:p>
        </p:txBody>
      </p:sp>
      <p:sp>
        <p:nvSpPr>
          <p:cNvPr id="28" name="Rectangle 27"/>
          <p:cNvSpPr/>
          <p:nvPr/>
        </p:nvSpPr>
        <p:spPr>
          <a:xfrm rot="668241">
            <a:off x="7886063" y="6213521"/>
            <a:ext cx="1269899"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2800" dirty="0"/>
              <a:t>Cheeks</a:t>
            </a:r>
          </a:p>
        </p:txBody>
      </p:sp>
      <p:sp>
        <p:nvSpPr>
          <p:cNvPr id="29" name="Rectangle 28"/>
          <p:cNvSpPr/>
          <p:nvPr/>
        </p:nvSpPr>
        <p:spPr>
          <a:xfrm rot="20764910">
            <a:off x="6690527" y="6125626"/>
            <a:ext cx="873957"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GB" sz="2800" dirty="0"/>
              <a:t>Eyes</a:t>
            </a:r>
          </a:p>
        </p:txBody>
      </p:sp>
      <p:sp>
        <p:nvSpPr>
          <p:cNvPr id="30" name="Rectangle 29"/>
          <p:cNvSpPr/>
          <p:nvPr/>
        </p:nvSpPr>
        <p:spPr>
          <a:xfrm rot="668241">
            <a:off x="5426106" y="5936507"/>
            <a:ext cx="883575"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sz="2800" dirty="0"/>
              <a:t>Face</a:t>
            </a:r>
          </a:p>
        </p:txBody>
      </p:sp>
      <p:sp>
        <p:nvSpPr>
          <p:cNvPr id="31" name="Rectangle 30"/>
          <p:cNvSpPr/>
          <p:nvPr/>
        </p:nvSpPr>
        <p:spPr>
          <a:xfrm rot="20950939">
            <a:off x="9817077" y="6145612"/>
            <a:ext cx="1205779" cy="523220"/>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GB" sz="2800" dirty="0"/>
              <a:t>Mouth</a:t>
            </a:r>
          </a:p>
        </p:txBody>
      </p:sp>
      <p:sp>
        <p:nvSpPr>
          <p:cNvPr id="32" name="Explosion 2 31"/>
          <p:cNvSpPr/>
          <p:nvPr/>
        </p:nvSpPr>
        <p:spPr>
          <a:xfrm>
            <a:off x="5820898" y="1407675"/>
            <a:ext cx="5904480" cy="500107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t>MIND</a:t>
            </a:r>
          </a:p>
        </p:txBody>
      </p:sp>
    </p:spTree>
    <p:extLst>
      <p:ext uri="{BB962C8B-B14F-4D97-AF65-F5344CB8AC3E}">
        <p14:creationId xmlns:p14="http://schemas.microsoft.com/office/powerpoint/2010/main" val="153082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1000"/>
                                        <p:tgtEl>
                                          <p:spTgt spid="15"/>
                                        </p:tgtEl>
                                      </p:cBhvr>
                                    </p:animEffect>
                                    <p:anim calcmode="lin" valueType="num">
                                      <p:cBhvr>
                                        <p:cTn id="93" dur="1000" fill="hold"/>
                                        <p:tgtEl>
                                          <p:spTgt spid="15"/>
                                        </p:tgtEl>
                                        <p:attrNameLst>
                                          <p:attrName>ppt_x</p:attrName>
                                        </p:attrNameLst>
                                      </p:cBhvr>
                                      <p:tavLst>
                                        <p:tav tm="0">
                                          <p:val>
                                            <p:strVal val="#ppt_x"/>
                                          </p:val>
                                        </p:tav>
                                        <p:tav tm="100000">
                                          <p:val>
                                            <p:strVal val="#ppt_x"/>
                                          </p:val>
                                        </p:tav>
                                      </p:tavLst>
                                    </p:anim>
                                    <p:anim calcmode="lin" valueType="num">
                                      <p:cBhvr>
                                        <p:cTn id="9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1000"/>
                                        <p:tgtEl>
                                          <p:spTgt spid="16"/>
                                        </p:tgtEl>
                                      </p:cBhvr>
                                    </p:animEffect>
                                    <p:anim calcmode="lin" valueType="num">
                                      <p:cBhvr>
                                        <p:cTn id="100" dur="1000" fill="hold"/>
                                        <p:tgtEl>
                                          <p:spTgt spid="16"/>
                                        </p:tgtEl>
                                        <p:attrNameLst>
                                          <p:attrName>ppt_x</p:attrName>
                                        </p:attrNameLst>
                                      </p:cBhvr>
                                      <p:tavLst>
                                        <p:tav tm="0">
                                          <p:val>
                                            <p:strVal val="#ppt_x"/>
                                          </p:val>
                                        </p:tav>
                                        <p:tav tm="100000">
                                          <p:val>
                                            <p:strVal val="#ppt_x"/>
                                          </p:val>
                                        </p:tav>
                                      </p:tavLst>
                                    </p:anim>
                                    <p:anim calcmode="lin" valueType="num">
                                      <p:cBhvr>
                                        <p:cTn id="10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1000"/>
                                        <p:tgtEl>
                                          <p:spTgt spid="17"/>
                                        </p:tgtEl>
                                      </p:cBhvr>
                                    </p:animEffect>
                                    <p:anim calcmode="lin" valueType="num">
                                      <p:cBhvr>
                                        <p:cTn id="107" dur="1000" fill="hold"/>
                                        <p:tgtEl>
                                          <p:spTgt spid="17"/>
                                        </p:tgtEl>
                                        <p:attrNameLst>
                                          <p:attrName>ppt_x</p:attrName>
                                        </p:attrNameLst>
                                      </p:cBhvr>
                                      <p:tavLst>
                                        <p:tav tm="0">
                                          <p:val>
                                            <p:strVal val="#ppt_x"/>
                                          </p:val>
                                        </p:tav>
                                        <p:tav tm="100000">
                                          <p:val>
                                            <p:strVal val="#ppt_x"/>
                                          </p:val>
                                        </p:tav>
                                      </p:tavLst>
                                    </p:anim>
                                    <p:anim calcmode="lin" valueType="num">
                                      <p:cBhvr>
                                        <p:cTn id="10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anim calcmode="lin" valueType="num">
                                      <p:cBhvr>
                                        <p:cTn id="114" dur="1000" fill="hold"/>
                                        <p:tgtEl>
                                          <p:spTgt spid="18"/>
                                        </p:tgtEl>
                                        <p:attrNameLst>
                                          <p:attrName>ppt_x</p:attrName>
                                        </p:attrNameLst>
                                      </p:cBhvr>
                                      <p:tavLst>
                                        <p:tav tm="0">
                                          <p:val>
                                            <p:strVal val="#ppt_x"/>
                                          </p:val>
                                        </p:tav>
                                        <p:tav tm="100000">
                                          <p:val>
                                            <p:strVal val="#ppt_x"/>
                                          </p:val>
                                        </p:tav>
                                      </p:tavLst>
                                    </p:anim>
                                    <p:anim calcmode="lin" valueType="num">
                                      <p:cBhvr>
                                        <p:cTn id="1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fade">
                                      <p:cBhvr>
                                        <p:cTn id="120" dur="1000"/>
                                        <p:tgtEl>
                                          <p:spTgt spid="19"/>
                                        </p:tgtEl>
                                      </p:cBhvr>
                                    </p:animEffect>
                                    <p:anim calcmode="lin" valueType="num">
                                      <p:cBhvr>
                                        <p:cTn id="121" dur="1000" fill="hold"/>
                                        <p:tgtEl>
                                          <p:spTgt spid="19"/>
                                        </p:tgtEl>
                                        <p:attrNameLst>
                                          <p:attrName>ppt_x</p:attrName>
                                        </p:attrNameLst>
                                      </p:cBhvr>
                                      <p:tavLst>
                                        <p:tav tm="0">
                                          <p:val>
                                            <p:strVal val="#ppt_x"/>
                                          </p:val>
                                        </p:tav>
                                        <p:tav tm="100000">
                                          <p:val>
                                            <p:strVal val="#ppt_x"/>
                                          </p:val>
                                        </p:tav>
                                      </p:tavLst>
                                    </p:anim>
                                    <p:anim calcmode="lin" valueType="num">
                                      <p:cBhvr>
                                        <p:cTn id="1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fade">
                                      <p:cBhvr>
                                        <p:cTn id="127" dur="1000"/>
                                        <p:tgtEl>
                                          <p:spTgt spid="20"/>
                                        </p:tgtEl>
                                      </p:cBhvr>
                                    </p:animEffect>
                                    <p:anim calcmode="lin" valueType="num">
                                      <p:cBhvr>
                                        <p:cTn id="128" dur="1000" fill="hold"/>
                                        <p:tgtEl>
                                          <p:spTgt spid="20"/>
                                        </p:tgtEl>
                                        <p:attrNameLst>
                                          <p:attrName>ppt_x</p:attrName>
                                        </p:attrNameLst>
                                      </p:cBhvr>
                                      <p:tavLst>
                                        <p:tav tm="0">
                                          <p:val>
                                            <p:strVal val="#ppt_x"/>
                                          </p:val>
                                        </p:tav>
                                        <p:tav tm="100000">
                                          <p:val>
                                            <p:strVal val="#ppt_x"/>
                                          </p:val>
                                        </p:tav>
                                      </p:tavLst>
                                    </p:anim>
                                    <p:anim calcmode="lin" valueType="num">
                                      <p:cBhvr>
                                        <p:cTn id="1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1000"/>
                                        <p:tgtEl>
                                          <p:spTgt spid="21"/>
                                        </p:tgtEl>
                                      </p:cBhvr>
                                    </p:animEffect>
                                    <p:anim calcmode="lin" valueType="num">
                                      <p:cBhvr>
                                        <p:cTn id="135" dur="1000" fill="hold"/>
                                        <p:tgtEl>
                                          <p:spTgt spid="21"/>
                                        </p:tgtEl>
                                        <p:attrNameLst>
                                          <p:attrName>ppt_x</p:attrName>
                                        </p:attrNameLst>
                                      </p:cBhvr>
                                      <p:tavLst>
                                        <p:tav tm="0">
                                          <p:val>
                                            <p:strVal val="#ppt_x"/>
                                          </p:val>
                                        </p:tav>
                                        <p:tav tm="100000">
                                          <p:val>
                                            <p:strVal val="#ppt_x"/>
                                          </p:val>
                                        </p:tav>
                                      </p:tavLst>
                                    </p:anim>
                                    <p:anim calcmode="lin" valueType="num">
                                      <p:cBhvr>
                                        <p:cTn id="1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22"/>
                                        </p:tgtEl>
                                        <p:attrNameLst>
                                          <p:attrName>style.visibility</p:attrName>
                                        </p:attrNameLst>
                                      </p:cBhvr>
                                      <p:to>
                                        <p:strVal val="visible"/>
                                      </p:to>
                                    </p:set>
                                    <p:animEffect transition="in" filter="fade">
                                      <p:cBhvr>
                                        <p:cTn id="141" dur="1000"/>
                                        <p:tgtEl>
                                          <p:spTgt spid="22"/>
                                        </p:tgtEl>
                                      </p:cBhvr>
                                    </p:animEffect>
                                    <p:anim calcmode="lin" valueType="num">
                                      <p:cBhvr>
                                        <p:cTn id="142" dur="1000" fill="hold"/>
                                        <p:tgtEl>
                                          <p:spTgt spid="22"/>
                                        </p:tgtEl>
                                        <p:attrNameLst>
                                          <p:attrName>ppt_x</p:attrName>
                                        </p:attrNameLst>
                                      </p:cBhvr>
                                      <p:tavLst>
                                        <p:tav tm="0">
                                          <p:val>
                                            <p:strVal val="#ppt_x"/>
                                          </p:val>
                                        </p:tav>
                                        <p:tav tm="100000">
                                          <p:val>
                                            <p:strVal val="#ppt_x"/>
                                          </p:val>
                                        </p:tav>
                                      </p:tavLst>
                                    </p:anim>
                                    <p:anim calcmode="lin" valueType="num">
                                      <p:cBhvr>
                                        <p:cTn id="1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fade">
                                      <p:cBhvr>
                                        <p:cTn id="148" dur="1000"/>
                                        <p:tgtEl>
                                          <p:spTgt spid="23"/>
                                        </p:tgtEl>
                                      </p:cBhvr>
                                    </p:animEffect>
                                    <p:anim calcmode="lin" valueType="num">
                                      <p:cBhvr>
                                        <p:cTn id="149" dur="1000" fill="hold"/>
                                        <p:tgtEl>
                                          <p:spTgt spid="23"/>
                                        </p:tgtEl>
                                        <p:attrNameLst>
                                          <p:attrName>ppt_x</p:attrName>
                                        </p:attrNameLst>
                                      </p:cBhvr>
                                      <p:tavLst>
                                        <p:tav tm="0">
                                          <p:val>
                                            <p:strVal val="#ppt_x"/>
                                          </p:val>
                                        </p:tav>
                                        <p:tav tm="100000">
                                          <p:val>
                                            <p:strVal val="#ppt_x"/>
                                          </p:val>
                                        </p:tav>
                                      </p:tavLst>
                                    </p:anim>
                                    <p:anim calcmode="lin" valueType="num">
                                      <p:cBhvr>
                                        <p:cTn id="1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fade">
                                      <p:cBhvr>
                                        <p:cTn id="155" dur="1000"/>
                                        <p:tgtEl>
                                          <p:spTgt spid="24"/>
                                        </p:tgtEl>
                                      </p:cBhvr>
                                    </p:animEffect>
                                    <p:anim calcmode="lin" valueType="num">
                                      <p:cBhvr>
                                        <p:cTn id="156" dur="1000" fill="hold"/>
                                        <p:tgtEl>
                                          <p:spTgt spid="24"/>
                                        </p:tgtEl>
                                        <p:attrNameLst>
                                          <p:attrName>ppt_x</p:attrName>
                                        </p:attrNameLst>
                                      </p:cBhvr>
                                      <p:tavLst>
                                        <p:tav tm="0">
                                          <p:val>
                                            <p:strVal val="#ppt_x"/>
                                          </p:val>
                                        </p:tav>
                                        <p:tav tm="100000">
                                          <p:val>
                                            <p:strVal val="#ppt_x"/>
                                          </p:val>
                                        </p:tav>
                                      </p:tavLst>
                                    </p:anim>
                                    <p:anim calcmode="lin" valueType="num">
                                      <p:cBhvr>
                                        <p:cTn id="1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grpId="0" nodeType="clickEffect">
                                  <p:stCondLst>
                                    <p:cond delay="0"/>
                                  </p:stCondLst>
                                  <p:childTnLst>
                                    <p:set>
                                      <p:cBhvr>
                                        <p:cTn id="161" dur="1" fill="hold">
                                          <p:stCondLst>
                                            <p:cond delay="0"/>
                                          </p:stCondLst>
                                        </p:cTn>
                                        <p:tgtEl>
                                          <p:spTgt spid="25"/>
                                        </p:tgtEl>
                                        <p:attrNameLst>
                                          <p:attrName>style.visibility</p:attrName>
                                        </p:attrNameLst>
                                      </p:cBhvr>
                                      <p:to>
                                        <p:strVal val="visible"/>
                                      </p:to>
                                    </p:set>
                                    <p:animEffect transition="in" filter="fade">
                                      <p:cBhvr>
                                        <p:cTn id="162" dur="1000"/>
                                        <p:tgtEl>
                                          <p:spTgt spid="25"/>
                                        </p:tgtEl>
                                      </p:cBhvr>
                                    </p:animEffect>
                                    <p:anim calcmode="lin" valueType="num">
                                      <p:cBhvr>
                                        <p:cTn id="163" dur="1000" fill="hold"/>
                                        <p:tgtEl>
                                          <p:spTgt spid="25"/>
                                        </p:tgtEl>
                                        <p:attrNameLst>
                                          <p:attrName>ppt_x</p:attrName>
                                        </p:attrNameLst>
                                      </p:cBhvr>
                                      <p:tavLst>
                                        <p:tav tm="0">
                                          <p:val>
                                            <p:strVal val="#ppt_x"/>
                                          </p:val>
                                        </p:tav>
                                        <p:tav tm="100000">
                                          <p:val>
                                            <p:strVal val="#ppt_x"/>
                                          </p:val>
                                        </p:tav>
                                      </p:tavLst>
                                    </p:anim>
                                    <p:anim calcmode="lin" valueType="num">
                                      <p:cBhvr>
                                        <p:cTn id="16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2" presetClass="entr" presetSubtype="0" fill="hold" grpId="0" nodeType="clickEffect">
                                  <p:stCondLst>
                                    <p:cond delay="0"/>
                                  </p:stCondLst>
                                  <p:childTnLst>
                                    <p:set>
                                      <p:cBhvr>
                                        <p:cTn id="168" dur="1" fill="hold">
                                          <p:stCondLst>
                                            <p:cond delay="0"/>
                                          </p:stCondLst>
                                        </p:cTn>
                                        <p:tgtEl>
                                          <p:spTgt spid="26"/>
                                        </p:tgtEl>
                                        <p:attrNameLst>
                                          <p:attrName>style.visibility</p:attrName>
                                        </p:attrNameLst>
                                      </p:cBhvr>
                                      <p:to>
                                        <p:strVal val="visible"/>
                                      </p:to>
                                    </p:set>
                                    <p:animEffect transition="in" filter="fade">
                                      <p:cBhvr>
                                        <p:cTn id="169" dur="1000"/>
                                        <p:tgtEl>
                                          <p:spTgt spid="26"/>
                                        </p:tgtEl>
                                      </p:cBhvr>
                                    </p:animEffect>
                                    <p:anim calcmode="lin" valueType="num">
                                      <p:cBhvr>
                                        <p:cTn id="170" dur="1000" fill="hold"/>
                                        <p:tgtEl>
                                          <p:spTgt spid="26"/>
                                        </p:tgtEl>
                                        <p:attrNameLst>
                                          <p:attrName>ppt_x</p:attrName>
                                        </p:attrNameLst>
                                      </p:cBhvr>
                                      <p:tavLst>
                                        <p:tav tm="0">
                                          <p:val>
                                            <p:strVal val="#ppt_x"/>
                                          </p:val>
                                        </p:tav>
                                        <p:tav tm="100000">
                                          <p:val>
                                            <p:strVal val="#ppt_x"/>
                                          </p:val>
                                        </p:tav>
                                      </p:tavLst>
                                    </p:anim>
                                    <p:anim calcmode="lin" valueType="num">
                                      <p:cBhvr>
                                        <p:cTn id="17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2" presetClass="entr" presetSubtype="0" fill="hold" grpId="0" nodeType="clickEffect">
                                  <p:stCondLst>
                                    <p:cond delay="0"/>
                                  </p:stCondLst>
                                  <p:childTnLst>
                                    <p:set>
                                      <p:cBhvr>
                                        <p:cTn id="175" dur="1" fill="hold">
                                          <p:stCondLst>
                                            <p:cond delay="0"/>
                                          </p:stCondLst>
                                        </p:cTn>
                                        <p:tgtEl>
                                          <p:spTgt spid="27"/>
                                        </p:tgtEl>
                                        <p:attrNameLst>
                                          <p:attrName>style.visibility</p:attrName>
                                        </p:attrNameLst>
                                      </p:cBhvr>
                                      <p:to>
                                        <p:strVal val="visible"/>
                                      </p:to>
                                    </p:set>
                                    <p:animEffect transition="in" filter="fade">
                                      <p:cBhvr>
                                        <p:cTn id="176" dur="1000"/>
                                        <p:tgtEl>
                                          <p:spTgt spid="27"/>
                                        </p:tgtEl>
                                      </p:cBhvr>
                                    </p:animEffect>
                                    <p:anim calcmode="lin" valueType="num">
                                      <p:cBhvr>
                                        <p:cTn id="177" dur="1000" fill="hold"/>
                                        <p:tgtEl>
                                          <p:spTgt spid="27"/>
                                        </p:tgtEl>
                                        <p:attrNameLst>
                                          <p:attrName>ppt_x</p:attrName>
                                        </p:attrNameLst>
                                      </p:cBhvr>
                                      <p:tavLst>
                                        <p:tav tm="0">
                                          <p:val>
                                            <p:strVal val="#ppt_x"/>
                                          </p:val>
                                        </p:tav>
                                        <p:tav tm="100000">
                                          <p:val>
                                            <p:strVal val="#ppt_x"/>
                                          </p:val>
                                        </p:tav>
                                      </p:tavLst>
                                    </p:anim>
                                    <p:anim calcmode="lin" valueType="num">
                                      <p:cBhvr>
                                        <p:cTn id="17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28"/>
                                        </p:tgtEl>
                                        <p:attrNameLst>
                                          <p:attrName>style.visibility</p:attrName>
                                        </p:attrNameLst>
                                      </p:cBhvr>
                                      <p:to>
                                        <p:strVal val="visible"/>
                                      </p:to>
                                    </p:set>
                                    <p:animEffect transition="in" filter="fade">
                                      <p:cBhvr>
                                        <p:cTn id="183" dur="1000"/>
                                        <p:tgtEl>
                                          <p:spTgt spid="28"/>
                                        </p:tgtEl>
                                      </p:cBhvr>
                                    </p:animEffect>
                                    <p:anim calcmode="lin" valueType="num">
                                      <p:cBhvr>
                                        <p:cTn id="184" dur="1000" fill="hold"/>
                                        <p:tgtEl>
                                          <p:spTgt spid="28"/>
                                        </p:tgtEl>
                                        <p:attrNameLst>
                                          <p:attrName>ppt_x</p:attrName>
                                        </p:attrNameLst>
                                      </p:cBhvr>
                                      <p:tavLst>
                                        <p:tav tm="0">
                                          <p:val>
                                            <p:strVal val="#ppt_x"/>
                                          </p:val>
                                        </p:tav>
                                        <p:tav tm="100000">
                                          <p:val>
                                            <p:strVal val="#ppt_x"/>
                                          </p:val>
                                        </p:tav>
                                      </p:tavLst>
                                    </p:anim>
                                    <p:anim calcmode="lin" valueType="num">
                                      <p:cBhvr>
                                        <p:cTn id="18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42" presetClass="entr" presetSubtype="0" fill="hold" grpId="0" nodeType="clickEffect">
                                  <p:stCondLst>
                                    <p:cond delay="0"/>
                                  </p:stCondLst>
                                  <p:childTnLst>
                                    <p:set>
                                      <p:cBhvr>
                                        <p:cTn id="189" dur="1" fill="hold">
                                          <p:stCondLst>
                                            <p:cond delay="0"/>
                                          </p:stCondLst>
                                        </p:cTn>
                                        <p:tgtEl>
                                          <p:spTgt spid="29"/>
                                        </p:tgtEl>
                                        <p:attrNameLst>
                                          <p:attrName>style.visibility</p:attrName>
                                        </p:attrNameLst>
                                      </p:cBhvr>
                                      <p:to>
                                        <p:strVal val="visible"/>
                                      </p:to>
                                    </p:set>
                                    <p:animEffect transition="in" filter="fade">
                                      <p:cBhvr>
                                        <p:cTn id="190" dur="1000"/>
                                        <p:tgtEl>
                                          <p:spTgt spid="29"/>
                                        </p:tgtEl>
                                      </p:cBhvr>
                                    </p:animEffect>
                                    <p:anim calcmode="lin" valueType="num">
                                      <p:cBhvr>
                                        <p:cTn id="191" dur="1000" fill="hold"/>
                                        <p:tgtEl>
                                          <p:spTgt spid="29"/>
                                        </p:tgtEl>
                                        <p:attrNameLst>
                                          <p:attrName>ppt_x</p:attrName>
                                        </p:attrNameLst>
                                      </p:cBhvr>
                                      <p:tavLst>
                                        <p:tav tm="0">
                                          <p:val>
                                            <p:strVal val="#ppt_x"/>
                                          </p:val>
                                        </p:tav>
                                        <p:tav tm="100000">
                                          <p:val>
                                            <p:strVal val="#ppt_x"/>
                                          </p:val>
                                        </p:tav>
                                      </p:tavLst>
                                    </p:anim>
                                    <p:anim calcmode="lin" valueType="num">
                                      <p:cBhvr>
                                        <p:cTn id="19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42" presetClass="entr" presetSubtype="0" fill="hold" grpId="0" nodeType="click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fade">
                                      <p:cBhvr>
                                        <p:cTn id="197" dur="1000"/>
                                        <p:tgtEl>
                                          <p:spTgt spid="30"/>
                                        </p:tgtEl>
                                      </p:cBhvr>
                                    </p:animEffect>
                                    <p:anim calcmode="lin" valueType="num">
                                      <p:cBhvr>
                                        <p:cTn id="198" dur="1000" fill="hold"/>
                                        <p:tgtEl>
                                          <p:spTgt spid="30"/>
                                        </p:tgtEl>
                                        <p:attrNameLst>
                                          <p:attrName>ppt_x</p:attrName>
                                        </p:attrNameLst>
                                      </p:cBhvr>
                                      <p:tavLst>
                                        <p:tav tm="0">
                                          <p:val>
                                            <p:strVal val="#ppt_x"/>
                                          </p:val>
                                        </p:tav>
                                        <p:tav tm="100000">
                                          <p:val>
                                            <p:strVal val="#ppt_x"/>
                                          </p:val>
                                        </p:tav>
                                      </p:tavLst>
                                    </p:anim>
                                    <p:anim calcmode="lin" valueType="num">
                                      <p:cBhvr>
                                        <p:cTn id="19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42" presetClass="entr" presetSubtype="0" fill="hold" grpId="0" nodeType="clickEffect">
                                  <p:stCondLst>
                                    <p:cond delay="0"/>
                                  </p:stCondLst>
                                  <p:childTnLst>
                                    <p:set>
                                      <p:cBhvr>
                                        <p:cTn id="203" dur="1" fill="hold">
                                          <p:stCondLst>
                                            <p:cond delay="0"/>
                                          </p:stCondLst>
                                        </p:cTn>
                                        <p:tgtEl>
                                          <p:spTgt spid="31"/>
                                        </p:tgtEl>
                                        <p:attrNameLst>
                                          <p:attrName>style.visibility</p:attrName>
                                        </p:attrNameLst>
                                      </p:cBhvr>
                                      <p:to>
                                        <p:strVal val="visible"/>
                                      </p:to>
                                    </p:set>
                                    <p:animEffect transition="in" filter="fade">
                                      <p:cBhvr>
                                        <p:cTn id="204" dur="1000"/>
                                        <p:tgtEl>
                                          <p:spTgt spid="31"/>
                                        </p:tgtEl>
                                      </p:cBhvr>
                                    </p:animEffect>
                                    <p:anim calcmode="lin" valueType="num">
                                      <p:cBhvr>
                                        <p:cTn id="205" dur="1000" fill="hold"/>
                                        <p:tgtEl>
                                          <p:spTgt spid="31"/>
                                        </p:tgtEl>
                                        <p:attrNameLst>
                                          <p:attrName>ppt_x</p:attrName>
                                        </p:attrNameLst>
                                      </p:cBhvr>
                                      <p:tavLst>
                                        <p:tav tm="0">
                                          <p:val>
                                            <p:strVal val="#ppt_x"/>
                                          </p:val>
                                        </p:tav>
                                        <p:tav tm="100000">
                                          <p:val>
                                            <p:strVal val="#ppt_x"/>
                                          </p:val>
                                        </p:tav>
                                      </p:tavLst>
                                    </p:anim>
                                    <p:anim calcmode="lin" valueType="num">
                                      <p:cBhvr>
                                        <p:cTn id="20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42" presetClass="entr" presetSubtype="0" fill="hold" grpId="0" nodeType="clickEffect">
                                  <p:stCondLst>
                                    <p:cond delay="0"/>
                                  </p:stCondLst>
                                  <p:childTnLst>
                                    <p:set>
                                      <p:cBhvr>
                                        <p:cTn id="210" dur="1" fill="hold">
                                          <p:stCondLst>
                                            <p:cond delay="0"/>
                                          </p:stCondLst>
                                        </p:cTn>
                                        <p:tgtEl>
                                          <p:spTgt spid="32"/>
                                        </p:tgtEl>
                                        <p:attrNameLst>
                                          <p:attrName>style.visibility</p:attrName>
                                        </p:attrNameLst>
                                      </p:cBhvr>
                                      <p:to>
                                        <p:strVal val="visible"/>
                                      </p:to>
                                    </p:set>
                                    <p:animEffect transition="in" filter="fade">
                                      <p:cBhvr>
                                        <p:cTn id="211" dur="1000"/>
                                        <p:tgtEl>
                                          <p:spTgt spid="32"/>
                                        </p:tgtEl>
                                      </p:cBhvr>
                                    </p:animEffect>
                                    <p:anim calcmode="lin" valueType="num">
                                      <p:cBhvr>
                                        <p:cTn id="212" dur="1000" fill="hold"/>
                                        <p:tgtEl>
                                          <p:spTgt spid="32"/>
                                        </p:tgtEl>
                                        <p:attrNameLst>
                                          <p:attrName>ppt_x</p:attrName>
                                        </p:attrNameLst>
                                      </p:cBhvr>
                                      <p:tavLst>
                                        <p:tav tm="0">
                                          <p:val>
                                            <p:strVal val="#ppt_x"/>
                                          </p:val>
                                        </p:tav>
                                        <p:tav tm="100000">
                                          <p:val>
                                            <p:strVal val="#ppt_x"/>
                                          </p:val>
                                        </p:tav>
                                      </p:tavLst>
                                    </p:anim>
                                    <p:anim calcmode="lin" valueType="num">
                                      <p:cBhvr>
                                        <p:cTn id="21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645" y="748938"/>
            <a:ext cx="10067109" cy="865414"/>
          </a:xfrm>
        </p:spPr>
        <p:txBody>
          <a:bodyPr>
            <a:noAutofit/>
          </a:bodyPr>
          <a:lstStyle/>
          <a:p>
            <a:r>
              <a:rPr lang="en-GB" sz="6000" b="1" u="sng" dirty="0">
                <a:solidFill>
                  <a:schemeClr val="accent1"/>
                </a:solidFill>
              </a:rPr>
              <a:t>Relaxation…</a:t>
            </a:r>
          </a:p>
        </p:txBody>
      </p:sp>
      <p:sp>
        <p:nvSpPr>
          <p:cNvPr id="3" name="Content Placeholder 2"/>
          <p:cNvSpPr>
            <a:spLocks noGrp="1"/>
          </p:cNvSpPr>
          <p:nvPr>
            <p:ph idx="1"/>
          </p:nvPr>
        </p:nvSpPr>
        <p:spPr>
          <a:xfrm>
            <a:off x="883920" y="1614351"/>
            <a:ext cx="6492240" cy="5047705"/>
          </a:xfrm>
        </p:spPr>
        <p:style>
          <a:lnRef idx="2">
            <a:schemeClr val="accent1"/>
          </a:lnRef>
          <a:fillRef idx="1">
            <a:schemeClr val="lt1"/>
          </a:fillRef>
          <a:effectRef idx="0">
            <a:schemeClr val="accent1"/>
          </a:effectRef>
          <a:fontRef idx="minor">
            <a:schemeClr val="dk1"/>
          </a:fontRef>
        </p:style>
        <p:txBody>
          <a:bodyPr/>
          <a:lstStyle/>
          <a:p>
            <a:r>
              <a:rPr lang="en-GB" dirty="0"/>
              <a:t>Slowly stand up</a:t>
            </a:r>
          </a:p>
          <a:p>
            <a:r>
              <a:rPr lang="en-GB" dirty="0"/>
              <a:t>Return to your chair</a:t>
            </a:r>
          </a:p>
          <a:p>
            <a:r>
              <a:rPr lang="en-GB" dirty="0"/>
              <a:t>Imagine you are the artist again</a:t>
            </a:r>
          </a:p>
          <a:p>
            <a:pPr>
              <a:defRPr/>
            </a:pPr>
            <a:r>
              <a:rPr lang="en-GB" dirty="0"/>
              <a:t>Imagine that you are an artist. You have just been away to the beach for inspiration and you are back in the studio.</a:t>
            </a:r>
          </a:p>
          <a:p>
            <a:pPr>
              <a:defRPr/>
            </a:pPr>
            <a:r>
              <a:rPr lang="en-GB" dirty="0"/>
              <a:t>Imagine the easel in front of you and the paintbrush in your hand. You are going to paint from memory the landscape you observed. </a:t>
            </a:r>
          </a:p>
          <a:p>
            <a:pPr>
              <a:defRPr/>
            </a:pPr>
            <a:r>
              <a:rPr lang="en-GB" dirty="0"/>
              <a:t>Your objective is ‘I want to do my best’</a:t>
            </a:r>
          </a:p>
          <a:p>
            <a:pPr>
              <a:defRPr/>
            </a:pPr>
            <a:r>
              <a:rPr lang="en-GB" dirty="0"/>
              <a:t>Your action is ‘I enjoy’</a:t>
            </a:r>
          </a:p>
          <a:p>
            <a:pPr>
              <a:defRPr/>
            </a:pPr>
            <a:r>
              <a:rPr lang="en-GB" dirty="0"/>
              <a:t>What is it like using your imagination and how will you stay focussed?</a:t>
            </a:r>
          </a:p>
          <a:p>
            <a:endParaRPr lang="en-GB" dirty="0"/>
          </a:p>
          <a:p>
            <a:endParaRPr lang="en-GB" dirty="0"/>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Stanislavski’s main theory was naturalism and realistic acting; becoming the character.</a:t>
            </a:r>
          </a:p>
          <a:p>
            <a:pPr>
              <a:buFont typeface="Wingdings" pitchFamily="2" charset="2"/>
              <a:buChar char="ü"/>
            </a:pPr>
            <a:r>
              <a:rPr lang="en-GB" sz="1100" dirty="0"/>
              <a:t>Stanislavski's system was called </a:t>
            </a:r>
            <a:r>
              <a:rPr lang="en-GB" sz="1100" dirty="0">
                <a:solidFill>
                  <a:schemeClr val="accent1"/>
                </a:solidFill>
              </a:rPr>
              <a:t>'method acting'. </a:t>
            </a:r>
            <a:endParaRPr lang="en-GB" sz="1100" dirty="0"/>
          </a:p>
          <a:p>
            <a:pPr>
              <a:buFont typeface="Wingdings" pitchFamily="2" charset="2"/>
              <a:buChar char="ü"/>
            </a:pPr>
            <a:r>
              <a:rPr lang="en-GB" sz="1100" dirty="0"/>
              <a:t>Stanislavski was one of the most influential practitioners of all times. He did not write plays and therefore the question must be raised – were his ideas less informed because of this?</a:t>
            </a:r>
          </a:p>
        </p:txBody>
      </p:sp>
      <p:sp>
        <p:nvSpPr>
          <p:cNvPr id="6" name="Flowchart: Alternate Process 5"/>
          <p:cNvSpPr/>
          <p:nvPr/>
        </p:nvSpPr>
        <p:spPr>
          <a:xfrm>
            <a:off x="7559040" y="836023"/>
            <a:ext cx="4511040" cy="590441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r>
              <a:rPr lang="en-GB" sz="2400" dirty="0"/>
              <a:t>Reflection:</a:t>
            </a:r>
          </a:p>
          <a:p>
            <a:pPr marL="457200" indent="-457200">
              <a:buFont typeface="+mj-lt"/>
              <a:buAutoNum type="arabicPeriod"/>
            </a:pPr>
            <a:endParaRPr lang="en-GB" sz="2400" dirty="0"/>
          </a:p>
          <a:p>
            <a:pPr marL="457200" indent="-457200">
              <a:buFont typeface="+mj-lt"/>
              <a:buAutoNum type="arabicPeriod"/>
            </a:pPr>
            <a:r>
              <a:rPr lang="en-GB" sz="2400" dirty="0"/>
              <a:t>Was there a difference between the first and last time you did the exercise?</a:t>
            </a:r>
          </a:p>
          <a:p>
            <a:pPr marL="457200" indent="-457200">
              <a:buFont typeface="+mj-lt"/>
              <a:buAutoNum type="arabicPeriod"/>
            </a:pPr>
            <a:endParaRPr lang="en-GB" sz="2400" dirty="0"/>
          </a:p>
          <a:p>
            <a:pPr marL="457200" indent="-457200">
              <a:buFont typeface="+mj-lt"/>
              <a:buAutoNum type="arabicPeriod"/>
            </a:pPr>
            <a:r>
              <a:rPr lang="en-GB" sz="2400" dirty="0"/>
              <a:t>If so, what was the difference?</a:t>
            </a:r>
          </a:p>
          <a:p>
            <a:pPr marL="457200" indent="-457200">
              <a:buFont typeface="+mj-lt"/>
              <a:buAutoNum type="arabicPeriod"/>
            </a:pPr>
            <a:endParaRPr lang="en-GB" sz="2400" dirty="0"/>
          </a:p>
          <a:p>
            <a:pPr marL="457200" indent="-457200">
              <a:buFont typeface="+mj-lt"/>
              <a:buAutoNum type="arabicPeriod"/>
            </a:pPr>
            <a:r>
              <a:rPr lang="en-GB" sz="2400" dirty="0"/>
              <a:t>Did the relaxation help you to imagine the activity the second time?</a:t>
            </a:r>
          </a:p>
          <a:p>
            <a:pPr marL="457200" indent="-457200">
              <a:buFont typeface="+mj-lt"/>
              <a:buAutoNum type="arabicPeriod"/>
            </a:pPr>
            <a:endParaRPr lang="en-GB" sz="2400" dirty="0"/>
          </a:p>
          <a:p>
            <a:pPr marL="457200" indent="-457200">
              <a:buFont typeface="+mj-lt"/>
              <a:buAutoNum type="arabicPeriod"/>
            </a:pPr>
            <a:r>
              <a:rPr lang="en-GB" sz="2400" dirty="0"/>
              <a:t>How did the relaxation make you feel?</a:t>
            </a:r>
          </a:p>
          <a:p>
            <a:pPr algn="ctr"/>
            <a:endParaRPr lang="en-GB" dirty="0"/>
          </a:p>
          <a:p>
            <a:pPr algn="ctr"/>
            <a:endParaRPr lang="en-GB" dirty="0"/>
          </a:p>
        </p:txBody>
      </p:sp>
    </p:spTree>
    <p:extLst>
      <p:ext uri="{BB962C8B-B14F-4D97-AF65-F5344CB8AC3E}">
        <p14:creationId xmlns:p14="http://schemas.microsoft.com/office/powerpoint/2010/main" val="1990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1000"/>
                                        <p:tgtEl>
                                          <p:spTgt spid="6">
                                            <p:txEl>
                                              <p:pRg st="4" end="4"/>
                                            </p:txEl>
                                          </p:spTgt>
                                        </p:tgtEl>
                                      </p:cBhvr>
                                    </p:animEffect>
                                    <p:anim calcmode="lin" valueType="num">
                                      <p:cBhvr>
                                        <p:cTn id="5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6">
                                            <p:txEl>
                                              <p:pRg st="6" end="6"/>
                                            </p:txEl>
                                          </p:spTgt>
                                        </p:tgtEl>
                                        <p:attrNameLst>
                                          <p:attrName>style.visibility</p:attrName>
                                        </p:attrNameLst>
                                      </p:cBhvr>
                                      <p:to>
                                        <p:strVal val="visible"/>
                                      </p:to>
                                    </p:set>
                                    <p:animEffect transition="in" filter="fade">
                                      <p:cBhvr>
                                        <p:cTn id="62" dur="1000"/>
                                        <p:tgtEl>
                                          <p:spTgt spid="6">
                                            <p:txEl>
                                              <p:pRg st="6" end="6"/>
                                            </p:txEl>
                                          </p:spTgt>
                                        </p:tgtEl>
                                      </p:cBhvr>
                                    </p:animEffect>
                                    <p:anim calcmode="lin" valueType="num">
                                      <p:cBhvr>
                                        <p:cTn id="6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
                                            <p:txEl>
                                              <p:pRg st="8" end="8"/>
                                            </p:txEl>
                                          </p:spTgt>
                                        </p:tgtEl>
                                        <p:attrNameLst>
                                          <p:attrName>style.visibility</p:attrName>
                                        </p:attrNameLst>
                                      </p:cBhvr>
                                      <p:to>
                                        <p:strVal val="visible"/>
                                      </p:to>
                                    </p:set>
                                    <p:animEffect transition="in" filter="fade">
                                      <p:cBhvr>
                                        <p:cTn id="69" dur="1000"/>
                                        <p:tgtEl>
                                          <p:spTgt spid="6">
                                            <p:txEl>
                                              <p:pRg st="8" end="8"/>
                                            </p:txEl>
                                          </p:spTgt>
                                        </p:tgtEl>
                                      </p:cBhvr>
                                    </p:animEffect>
                                    <p:anim calcmode="lin" valueType="num">
                                      <p:cBhvr>
                                        <p:cTn id="7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
                                            <p:txEl>
                                              <p:pRg st="10" end="10"/>
                                            </p:txEl>
                                          </p:spTgt>
                                        </p:tgtEl>
                                        <p:attrNameLst>
                                          <p:attrName>style.visibility</p:attrName>
                                        </p:attrNameLst>
                                      </p:cBhvr>
                                      <p:to>
                                        <p:strVal val="visible"/>
                                      </p:to>
                                    </p:set>
                                    <p:animEffect transition="in" filter="fade">
                                      <p:cBhvr>
                                        <p:cTn id="76" dur="1000"/>
                                        <p:tgtEl>
                                          <p:spTgt spid="6">
                                            <p:txEl>
                                              <p:pRg st="10" end="10"/>
                                            </p:txEl>
                                          </p:spTgt>
                                        </p:tgtEl>
                                      </p:cBhvr>
                                    </p:animEffect>
                                    <p:anim calcmode="lin" valueType="num">
                                      <p:cBhvr>
                                        <p:cTn id="77"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09897" y="858111"/>
            <a:ext cx="11155680" cy="1170985"/>
          </a:xfrm>
        </p:spPr>
        <p:txBody>
          <a:bodyPr>
            <a:noAutofit/>
          </a:bodyPr>
          <a:lstStyle/>
          <a:p>
            <a:pPr eaLnBrk="1" hangingPunct="1">
              <a:defRPr/>
            </a:pPr>
            <a:r>
              <a:rPr lang="en-GB" sz="5400" b="1" u="sng" dirty="0">
                <a:solidFill>
                  <a:schemeClr val="accent1"/>
                </a:solidFill>
              </a:rPr>
              <a:t>Space Filling/Movement/Observation</a:t>
            </a:r>
            <a:endParaRPr lang="en-US" sz="5400" b="1" u="sng" dirty="0">
              <a:solidFill>
                <a:schemeClr val="accent1"/>
              </a:solidFill>
            </a:endParaRPr>
          </a:p>
        </p:txBody>
      </p:sp>
      <p:sp>
        <p:nvSpPr>
          <p:cNvPr id="7171" name="Rectangle 3"/>
          <p:cNvSpPr>
            <a:spLocks noGrp="1" noChangeArrowheads="1"/>
          </p:cNvSpPr>
          <p:nvPr>
            <p:ph type="body" idx="1"/>
          </p:nvPr>
        </p:nvSpPr>
        <p:spPr>
          <a:xfrm>
            <a:off x="905692" y="1750423"/>
            <a:ext cx="5068388" cy="2743200"/>
          </a:xfrm>
        </p:spPr>
        <p:style>
          <a:lnRef idx="2">
            <a:schemeClr val="accent2"/>
          </a:lnRef>
          <a:fillRef idx="1">
            <a:schemeClr val="lt1"/>
          </a:fillRef>
          <a:effectRef idx="0">
            <a:schemeClr val="accent2"/>
          </a:effectRef>
          <a:fontRef idx="minor">
            <a:schemeClr val="dk1"/>
          </a:fontRef>
        </p:style>
        <p:txBody>
          <a:bodyPr>
            <a:normAutofit/>
          </a:bodyPr>
          <a:lstStyle/>
          <a:p>
            <a:pPr eaLnBrk="1" hangingPunct="1">
              <a:defRPr/>
            </a:pPr>
            <a:r>
              <a:rPr lang="en-GB" sz="2400" dirty="0"/>
              <a:t>Walk around the room finding the space.</a:t>
            </a:r>
          </a:p>
          <a:p>
            <a:pPr eaLnBrk="1" hangingPunct="1">
              <a:defRPr/>
            </a:pPr>
            <a:endParaRPr lang="en-GB" sz="2400" dirty="0"/>
          </a:p>
          <a:p>
            <a:pPr eaLnBrk="1" hangingPunct="1">
              <a:defRPr/>
            </a:pPr>
            <a:r>
              <a:rPr lang="en-GB" sz="2400" dirty="0"/>
              <a:t>DO NOT make physical contact with anyone.</a:t>
            </a:r>
          </a:p>
          <a:p>
            <a:pPr marL="0" indent="0">
              <a:buNone/>
              <a:defRPr/>
            </a:pPr>
            <a:endParaRPr lang="en-GB" dirty="0"/>
          </a:p>
          <a:p>
            <a:pPr marL="0" indent="0">
              <a:buNone/>
              <a:defRPr/>
            </a:pPr>
            <a:endParaRPr lang="en-GB" dirty="0"/>
          </a:p>
          <a:p>
            <a:pPr marL="0" indent="0">
              <a:buNone/>
              <a:defRPr/>
            </a:pPr>
            <a:endParaRPr lang="en-GB" dirty="0"/>
          </a:p>
        </p:txBody>
      </p:sp>
      <p:sp>
        <p:nvSpPr>
          <p:cNvPr id="5" name="Rectangle 4"/>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Stanislavski’s main theory was naturalism and realistic acting; becoming the character.</a:t>
            </a:r>
          </a:p>
          <a:p>
            <a:pPr>
              <a:buFont typeface="Wingdings" pitchFamily="2" charset="2"/>
              <a:buChar char="ü"/>
            </a:pPr>
            <a:r>
              <a:rPr lang="en-GB" sz="1100" dirty="0"/>
              <a:t>Stanislavski's system was called </a:t>
            </a:r>
            <a:r>
              <a:rPr lang="en-GB" sz="1100" dirty="0">
                <a:solidFill>
                  <a:schemeClr val="accent1"/>
                </a:solidFill>
              </a:rPr>
              <a:t>'method acting'. </a:t>
            </a:r>
            <a:endParaRPr lang="en-GB" sz="1100" dirty="0"/>
          </a:p>
          <a:p>
            <a:pPr>
              <a:buFont typeface="Wingdings" pitchFamily="2" charset="2"/>
              <a:buChar char="ü"/>
            </a:pPr>
            <a:r>
              <a:rPr lang="en-GB" sz="1100" dirty="0"/>
              <a:t>Stanislavski was one of the most influential practitioners of all times. He did not write plays and therefore the question must be raised – were his ideas less informed because of this?</a:t>
            </a:r>
          </a:p>
        </p:txBody>
      </p:sp>
      <p:sp>
        <p:nvSpPr>
          <p:cNvPr id="2" name="Rectangle 1"/>
          <p:cNvSpPr/>
          <p:nvPr/>
        </p:nvSpPr>
        <p:spPr>
          <a:xfrm>
            <a:off x="905692" y="4840516"/>
            <a:ext cx="5068388"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GB" sz="2400" dirty="0"/>
              <a:t>Think about:</a:t>
            </a:r>
          </a:p>
          <a:p>
            <a:pPr marL="800100" lvl="1" indent="-342900">
              <a:buFont typeface="Arial" panose="020B0604020202020204" pitchFamily="34" charset="0"/>
              <a:buChar char="•"/>
              <a:defRPr/>
            </a:pPr>
            <a:r>
              <a:rPr lang="en-GB" sz="2400" dirty="0"/>
              <a:t>How easy was it? </a:t>
            </a:r>
          </a:p>
          <a:p>
            <a:pPr marL="800100" lvl="1" indent="-342900">
              <a:buFont typeface="Arial" panose="020B0604020202020204" pitchFamily="34" charset="0"/>
              <a:buChar char="•"/>
              <a:defRPr/>
            </a:pPr>
            <a:r>
              <a:rPr lang="en-GB" sz="2400" dirty="0"/>
              <a:t>How effective were you at filling the gaps?</a:t>
            </a:r>
          </a:p>
          <a:p>
            <a:pPr marL="800100" lvl="1" indent="-342900">
              <a:buFont typeface="Arial" panose="020B0604020202020204" pitchFamily="34" charset="0"/>
              <a:buChar char="•"/>
              <a:defRPr/>
            </a:pPr>
            <a:r>
              <a:rPr lang="en-GB" sz="2400" dirty="0"/>
              <a:t>How did you walk?</a:t>
            </a:r>
          </a:p>
        </p:txBody>
      </p:sp>
      <p:sp>
        <p:nvSpPr>
          <p:cNvPr id="7" name="Rectangle 3"/>
          <p:cNvSpPr txBox="1">
            <a:spLocks noChangeArrowheads="1"/>
          </p:cNvSpPr>
          <p:nvPr/>
        </p:nvSpPr>
        <p:spPr>
          <a:xfrm>
            <a:off x="6209914" y="1863634"/>
            <a:ext cx="5755663" cy="4776715"/>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dk1"/>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dk1"/>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dk1"/>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dk1"/>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dk1"/>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dk1"/>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dk1"/>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dk1"/>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dk1"/>
                </a:solidFill>
                <a:latin typeface="+mn-lt"/>
                <a:ea typeface="+mn-ea"/>
                <a:cs typeface="+mn-cs"/>
              </a:defRPr>
            </a:lvl9pPr>
          </a:lstStyle>
          <a:p>
            <a:pPr>
              <a:defRPr/>
            </a:pPr>
            <a:r>
              <a:rPr lang="en-GB" sz="2800" dirty="0"/>
              <a:t>Pair up</a:t>
            </a:r>
          </a:p>
          <a:p>
            <a:pPr marL="400050" lvl="1" indent="0">
              <a:buFont typeface="Franklin Gothic Book" panose="020B0503020102020204" pitchFamily="34" charset="0"/>
              <a:buNone/>
              <a:defRPr/>
            </a:pPr>
            <a:endParaRPr lang="en-GB" sz="2800" dirty="0"/>
          </a:p>
          <a:p>
            <a:pPr>
              <a:defRPr/>
            </a:pPr>
            <a:r>
              <a:rPr lang="en-GB" sz="2800" dirty="0"/>
              <a:t>Observe each other walking</a:t>
            </a:r>
          </a:p>
          <a:p>
            <a:pPr marL="0" indent="0">
              <a:buNone/>
              <a:defRPr/>
            </a:pPr>
            <a:endParaRPr lang="en-GB" sz="2800" dirty="0"/>
          </a:p>
          <a:p>
            <a:pPr lvl="1" indent="-514350">
              <a:buFont typeface="+mj-lt"/>
              <a:buAutoNum type="arabicPeriod"/>
              <a:defRPr/>
            </a:pPr>
            <a:r>
              <a:rPr lang="en-GB" sz="2800" dirty="0"/>
              <a:t>What are their traits?</a:t>
            </a:r>
          </a:p>
          <a:p>
            <a:pPr lvl="1" indent="-514350">
              <a:buFont typeface="+mj-lt"/>
              <a:buAutoNum type="arabicPeriod"/>
              <a:defRPr/>
            </a:pPr>
            <a:r>
              <a:rPr lang="en-GB" sz="2800" dirty="0"/>
              <a:t>What are they thinking? </a:t>
            </a:r>
          </a:p>
          <a:p>
            <a:pPr lvl="1" indent="-514350">
              <a:buFont typeface="+mj-lt"/>
              <a:buAutoNum type="arabicPeriod"/>
              <a:defRPr/>
            </a:pPr>
            <a:r>
              <a:rPr lang="en-GB" sz="2800" dirty="0"/>
              <a:t>What is their mood?</a:t>
            </a:r>
          </a:p>
          <a:p>
            <a:pPr lvl="1" indent="-514350">
              <a:buFont typeface="+mj-lt"/>
              <a:buAutoNum type="arabicPeriod"/>
              <a:defRPr/>
            </a:pPr>
            <a:endParaRPr lang="en-GB" dirty="0"/>
          </a:p>
          <a:p>
            <a:pPr marL="400050" lvl="1" indent="0" algn="ctr">
              <a:buFont typeface="Franklin Gothic Book" panose="020B0503020102020204" pitchFamily="34" charset="0"/>
              <a:buNone/>
              <a:defRPr/>
            </a:pPr>
            <a:endParaRPr lang="en-GB" dirty="0">
              <a:solidFill>
                <a:srgbClr val="FFFF00"/>
              </a:solidFill>
            </a:endParaRPr>
          </a:p>
          <a:p>
            <a:pPr marL="400050" lvl="1" indent="0" algn="ctr">
              <a:buFont typeface="Franklin Gothic Book" panose="020B0503020102020204" pitchFamily="34" charset="0"/>
              <a:buNone/>
              <a:defRPr/>
            </a:pPr>
            <a:endParaRPr lang="en-GB" dirty="0">
              <a:solidFill>
                <a:srgbClr val="FFFF00"/>
              </a:solidFill>
            </a:endParaRPr>
          </a:p>
        </p:txBody>
      </p:sp>
      <p:sp>
        <p:nvSpPr>
          <p:cNvPr id="3" name="Explosion 2 2"/>
          <p:cNvSpPr/>
          <p:nvPr/>
        </p:nvSpPr>
        <p:spPr>
          <a:xfrm>
            <a:off x="-446568" y="-2126511"/>
            <a:ext cx="14736726" cy="1082394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u="sng" dirty="0">
                <a:solidFill>
                  <a:schemeClr val="tx1"/>
                </a:solidFill>
              </a:rPr>
              <a:t>IMAGINATION</a:t>
            </a:r>
          </a:p>
          <a:p>
            <a:pPr marL="742950" indent="-742950">
              <a:buFont typeface="+mj-lt"/>
              <a:buAutoNum type="arabicPeriod"/>
            </a:pPr>
            <a:endParaRPr lang="en-GB" sz="4000" dirty="0"/>
          </a:p>
          <a:p>
            <a:pPr marL="742950" indent="-742950">
              <a:buFont typeface="+mj-lt"/>
              <a:buAutoNum type="arabicPeriod"/>
              <a:defRPr/>
            </a:pPr>
            <a:r>
              <a:rPr lang="en-GB" sz="3600" dirty="0"/>
              <a:t>Copy your partners walk.</a:t>
            </a:r>
          </a:p>
          <a:p>
            <a:pPr marL="742950" indent="-742950">
              <a:buFont typeface="+mj-lt"/>
              <a:buAutoNum type="arabicPeriod"/>
              <a:defRPr/>
            </a:pPr>
            <a:r>
              <a:rPr lang="en-GB" sz="3600" dirty="0"/>
              <a:t>Focus on re-creating the walk honestly – Do not exaggerate.</a:t>
            </a:r>
          </a:p>
          <a:p>
            <a:pPr marL="742950" indent="-742950">
              <a:buFont typeface="+mj-lt"/>
              <a:buAutoNum type="arabicPeriod"/>
              <a:defRPr/>
            </a:pPr>
            <a:r>
              <a:rPr lang="en-GB" sz="3600" dirty="0"/>
              <a:t>Beginning to create a character and a role.</a:t>
            </a:r>
          </a:p>
          <a:p>
            <a:pPr algn="ctr"/>
            <a:endParaRPr lang="en-GB" dirty="0"/>
          </a:p>
        </p:txBody>
      </p:sp>
      <p:sp>
        <p:nvSpPr>
          <p:cNvPr id="6" name="Flowchart: Punched Tape 5"/>
          <p:cNvSpPr/>
          <p:nvPr/>
        </p:nvSpPr>
        <p:spPr>
          <a:xfrm>
            <a:off x="0" y="-522513"/>
            <a:ext cx="12192000" cy="7380514"/>
          </a:xfrm>
          <a:prstGeom prst="flowChartPunched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4400" dirty="0"/>
              <a:t>NOTE TAKING:</a:t>
            </a:r>
          </a:p>
          <a:p>
            <a:pPr algn="ctr">
              <a:defRPr/>
            </a:pPr>
            <a:r>
              <a:rPr lang="en-US" sz="4400" dirty="0"/>
              <a:t>How did you feel completing that exercise?</a:t>
            </a:r>
          </a:p>
          <a:p>
            <a:pPr algn="ctr">
              <a:defRPr/>
            </a:pPr>
            <a:r>
              <a:rPr lang="en-US" sz="4400" dirty="0"/>
              <a:t>What did you have to do?</a:t>
            </a:r>
          </a:p>
          <a:p>
            <a:pPr algn="ctr">
              <a:defRPr/>
            </a:pPr>
            <a:r>
              <a:rPr lang="en-US" sz="4400" dirty="0"/>
              <a:t>What were the difficulties with that activity, if there were any?</a:t>
            </a:r>
          </a:p>
          <a:p>
            <a:pPr>
              <a:defRPr/>
            </a:pPr>
            <a:endParaRPr lang="en-US" dirty="0"/>
          </a:p>
        </p:txBody>
      </p:sp>
    </p:spTree>
    <p:extLst>
      <p:ext uri="{BB962C8B-B14F-4D97-AF65-F5344CB8AC3E}">
        <p14:creationId xmlns:p14="http://schemas.microsoft.com/office/powerpoint/2010/main" val="250767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fade">
                                      <p:cBhvr>
                                        <p:cTn id="7" dur="1000"/>
                                        <p:tgtEl>
                                          <p:spTgt spid="7171">
                                            <p:bg/>
                                          </p:spTgt>
                                        </p:tgtEl>
                                      </p:cBhvr>
                                    </p:animEffect>
                                    <p:anim calcmode="lin" valueType="num">
                                      <p:cBhvr>
                                        <p:cTn id="8" dur="1000" fill="hold"/>
                                        <p:tgtEl>
                                          <p:spTgt spid="7171">
                                            <p:bg/>
                                          </p:spTgt>
                                        </p:tgtEl>
                                        <p:attrNameLst>
                                          <p:attrName>ppt_x</p:attrName>
                                        </p:attrNameLst>
                                      </p:cBhvr>
                                      <p:tavLst>
                                        <p:tav tm="0">
                                          <p:val>
                                            <p:strVal val="#ppt_x"/>
                                          </p:val>
                                        </p:tav>
                                        <p:tav tm="100000">
                                          <p:val>
                                            <p:strVal val="#ppt_x"/>
                                          </p:val>
                                        </p:tav>
                                      </p:tavLst>
                                    </p:anim>
                                    <p:anim calcmode="lin" valueType="num">
                                      <p:cBhvr>
                                        <p:cTn id="9" dur="1000" fill="hold"/>
                                        <p:tgtEl>
                                          <p:spTgt spid="7171">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71">
                                            <p:txEl>
                                              <p:pRg st="0" end="0"/>
                                            </p:txEl>
                                          </p:spTgt>
                                        </p:tgtEl>
                                        <p:attrNameLst>
                                          <p:attrName>style.visibility</p:attrName>
                                        </p:attrNameLst>
                                      </p:cBhvr>
                                      <p:to>
                                        <p:strVal val="visible"/>
                                      </p:to>
                                    </p:set>
                                    <p:animEffect transition="in" filter="fade">
                                      <p:cBhvr>
                                        <p:cTn id="14" dur="1000"/>
                                        <p:tgtEl>
                                          <p:spTgt spid="7171">
                                            <p:txEl>
                                              <p:pRg st="0" end="0"/>
                                            </p:txEl>
                                          </p:spTgt>
                                        </p:tgtEl>
                                      </p:cBhvr>
                                    </p:animEffect>
                                    <p:anim calcmode="lin" valueType="num">
                                      <p:cBhvr>
                                        <p:cTn id="15"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fade">
                                      <p:cBhvr>
                                        <p:cTn id="21" dur="1000"/>
                                        <p:tgtEl>
                                          <p:spTgt spid="7171">
                                            <p:txEl>
                                              <p:pRg st="2" end="2"/>
                                            </p:txEl>
                                          </p:spTgt>
                                        </p:tgtEl>
                                      </p:cBhvr>
                                    </p:animEffect>
                                    <p:anim calcmode="lin" valueType="num">
                                      <p:cBhvr>
                                        <p:cTn id="22"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P spid="2" grpId="0" animBg="1"/>
      <p:bldP spid="7" grpId="0" animBg="1"/>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638" y="363127"/>
            <a:ext cx="8363272" cy="778098"/>
          </a:xfrm>
        </p:spPr>
        <p:txBody>
          <a:bodyPr>
            <a:noAutofit/>
          </a:bodyPr>
          <a:lstStyle/>
          <a:p>
            <a:pPr algn="l"/>
            <a:r>
              <a:rPr lang="en-GB" sz="5400" b="1" u="sng" dirty="0">
                <a:solidFill>
                  <a:schemeClr val="accent1"/>
                </a:solidFill>
              </a:rPr>
              <a:t>Learning Objectives</a:t>
            </a:r>
          </a:p>
        </p:txBody>
      </p:sp>
      <p:sp>
        <p:nvSpPr>
          <p:cNvPr id="3" name="Content Placeholder 2"/>
          <p:cNvSpPr>
            <a:spLocks noGrp="1"/>
          </p:cNvSpPr>
          <p:nvPr>
            <p:ph idx="1"/>
          </p:nvPr>
        </p:nvSpPr>
        <p:spPr>
          <a:xfrm>
            <a:off x="958645" y="1504334"/>
            <a:ext cx="10899057" cy="5132439"/>
          </a:xfrm>
        </p:spPr>
        <p:txBody>
          <a:bodyPr>
            <a:normAutofit/>
          </a:bodyPr>
          <a:lstStyle/>
          <a:p>
            <a:pPr marL="0" indent="0">
              <a:buNone/>
            </a:pPr>
            <a:r>
              <a:rPr lang="en-GB" sz="2400" dirty="0">
                <a:solidFill>
                  <a:schemeClr val="accent1"/>
                </a:solidFill>
              </a:rPr>
              <a:t>By the end of the lesson you will have learnt:</a:t>
            </a:r>
          </a:p>
          <a:p>
            <a:pPr marL="0" indent="0">
              <a:buNone/>
            </a:pPr>
            <a:endParaRPr lang="en-GB" sz="2400" dirty="0">
              <a:solidFill>
                <a:srgbClr val="7030A0"/>
              </a:solidFill>
            </a:endParaRPr>
          </a:p>
          <a:p>
            <a:pPr>
              <a:buFont typeface="Wingdings" pitchFamily="2" charset="2"/>
              <a:buChar char="ü"/>
            </a:pPr>
            <a:r>
              <a:rPr lang="en-GB" sz="2400" dirty="0"/>
              <a:t>To continue my understanding of Stanislavski’s system</a:t>
            </a:r>
          </a:p>
          <a:p>
            <a:pPr>
              <a:buFont typeface="Wingdings" pitchFamily="2" charset="2"/>
              <a:buChar char="ü"/>
            </a:pPr>
            <a:endParaRPr lang="en-GB" sz="2400" dirty="0"/>
          </a:p>
          <a:p>
            <a:pPr>
              <a:buFont typeface="Wingdings" pitchFamily="2" charset="2"/>
              <a:buChar char="ü"/>
            </a:pPr>
            <a:r>
              <a:rPr lang="en-GB" sz="2400" dirty="0"/>
              <a:t>Recall on my own memories and emotions to develop character.</a:t>
            </a:r>
            <a:endParaRPr lang="en-GB" sz="2400" dirty="0">
              <a:solidFill>
                <a:schemeClr val="accent1"/>
              </a:solidFill>
            </a:endParaRPr>
          </a:p>
          <a:p>
            <a:pPr>
              <a:buFont typeface="Wingdings" pitchFamily="2" charset="2"/>
              <a:buChar char="ü"/>
            </a:pPr>
            <a:endParaRPr lang="en-GB" sz="2400" dirty="0"/>
          </a:p>
          <a:p>
            <a:pPr>
              <a:buFont typeface="Wingdings" pitchFamily="2" charset="2"/>
              <a:buChar char="ü"/>
            </a:pPr>
            <a:r>
              <a:rPr lang="en-GB" sz="2400" dirty="0"/>
              <a:t>Evaluate the effectiveness of Stanislavski’s system.</a:t>
            </a:r>
          </a:p>
        </p:txBody>
      </p:sp>
    </p:spTree>
    <p:extLst>
      <p:ext uri="{BB962C8B-B14F-4D97-AF65-F5344CB8AC3E}">
        <p14:creationId xmlns:p14="http://schemas.microsoft.com/office/powerpoint/2010/main" val="3477970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084" y="894347"/>
            <a:ext cx="9889958" cy="757989"/>
          </a:xfrm>
        </p:spPr>
        <p:txBody>
          <a:bodyPr>
            <a:noAutofit/>
          </a:bodyPr>
          <a:lstStyle/>
          <a:p>
            <a:r>
              <a:rPr lang="en-GB" sz="6000" b="1" u="sng" dirty="0">
                <a:solidFill>
                  <a:schemeClr val="accent1"/>
                </a:solidFill>
              </a:rPr>
              <a:t>Emotion Memory</a:t>
            </a:r>
          </a:p>
        </p:txBody>
      </p:sp>
      <p:sp>
        <p:nvSpPr>
          <p:cNvPr id="3" name="Content Placeholder 2"/>
          <p:cNvSpPr>
            <a:spLocks noGrp="1"/>
          </p:cNvSpPr>
          <p:nvPr>
            <p:ph idx="1"/>
          </p:nvPr>
        </p:nvSpPr>
        <p:spPr>
          <a:xfrm>
            <a:off x="938463" y="1777242"/>
            <a:ext cx="7259053" cy="4880232"/>
          </a:xfrm>
        </p:spPr>
        <p:style>
          <a:lnRef idx="2">
            <a:schemeClr val="accent1"/>
          </a:lnRef>
          <a:fillRef idx="1">
            <a:schemeClr val="lt1"/>
          </a:fillRef>
          <a:effectRef idx="0">
            <a:schemeClr val="accent1"/>
          </a:effectRef>
          <a:fontRef idx="minor">
            <a:schemeClr val="dk1"/>
          </a:fontRef>
        </p:style>
        <p:txBody>
          <a:bodyPr>
            <a:normAutofit/>
          </a:bodyPr>
          <a:lstStyle/>
          <a:p>
            <a:pPr marL="457200" indent="-457200" algn="just">
              <a:buFont typeface="+mj-lt"/>
              <a:buAutoNum type="arabicPeriod"/>
            </a:pPr>
            <a:r>
              <a:rPr lang="en-GB" sz="2400" dirty="0"/>
              <a:t>Think back over a time when you may have felt fear. </a:t>
            </a:r>
            <a:r>
              <a:rPr lang="en-GB" sz="2400" i="1" dirty="0">
                <a:solidFill>
                  <a:schemeClr val="accent1"/>
                </a:solidFill>
              </a:rPr>
              <a:t>(It could have been when you’d done something wrong and thought you’d been found out, or it may have been when you were somewhere where you shouldn’t be!)</a:t>
            </a:r>
          </a:p>
          <a:p>
            <a:pPr marL="457200" indent="-457200" algn="just">
              <a:buFont typeface="+mj-lt"/>
              <a:buAutoNum type="arabicPeriod"/>
            </a:pPr>
            <a:r>
              <a:rPr lang="en-GB" sz="2400" dirty="0"/>
              <a:t>In pairs, describe your memories to each other, try to remember what you were thinking at the time and how you felt about it. </a:t>
            </a:r>
          </a:p>
          <a:p>
            <a:pPr marL="457200" indent="-457200" algn="just">
              <a:buFont typeface="+mj-lt"/>
              <a:buAutoNum type="arabicPeriod"/>
            </a:pPr>
            <a:r>
              <a:rPr lang="en-GB" sz="2400" dirty="0"/>
              <a:t>Don’t choose something too personal. This isn’t about you choosing your most inner thoughts but describing a </a:t>
            </a:r>
            <a:r>
              <a:rPr lang="en-GB" sz="2400" dirty="0">
                <a:solidFill>
                  <a:schemeClr val="accent1"/>
                </a:solidFill>
              </a:rPr>
              <a:t>MEMORY!</a:t>
            </a:r>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To continue my understanding of Stanislavski’s system</a:t>
            </a:r>
          </a:p>
          <a:p>
            <a:pPr>
              <a:buFont typeface="Wingdings" pitchFamily="2" charset="2"/>
              <a:buChar char="ü"/>
            </a:pPr>
            <a:r>
              <a:rPr lang="en-GB" sz="1100" dirty="0"/>
              <a:t>Recall on my own memories and emotions to develop character.</a:t>
            </a:r>
          </a:p>
          <a:p>
            <a:pPr>
              <a:buFont typeface="Wingdings" pitchFamily="2" charset="2"/>
              <a:buChar char="ü"/>
            </a:pPr>
            <a:r>
              <a:rPr lang="en-GB" sz="1100" dirty="0"/>
              <a:t>Evaluate the effectiveness of Stanislavski’s system/</a:t>
            </a:r>
          </a:p>
        </p:txBody>
      </p:sp>
      <p:sp>
        <p:nvSpPr>
          <p:cNvPr id="5" name="Explosion 2 4"/>
          <p:cNvSpPr/>
          <p:nvPr/>
        </p:nvSpPr>
        <p:spPr>
          <a:xfrm>
            <a:off x="7948863" y="192506"/>
            <a:ext cx="5470358" cy="444366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You have 4 minutes to share!!</a:t>
            </a:r>
          </a:p>
        </p:txBody>
      </p:sp>
    </p:spTree>
    <p:extLst>
      <p:ext uri="{BB962C8B-B14F-4D97-AF65-F5344CB8AC3E}">
        <p14:creationId xmlns:p14="http://schemas.microsoft.com/office/powerpoint/2010/main" val="204782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2 5"/>
          <p:cNvSpPr/>
          <p:nvPr/>
        </p:nvSpPr>
        <p:spPr>
          <a:xfrm>
            <a:off x="8063420" y="-1862625"/>
            <a:ext cx="5331738" cy="479774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following extract is taken from A Doll’s House, </a:t>
            </a:r>
            <a:r>
              <a:rPr lang="en-GB" dirty="0" err="1"/>
              <a:t>Henrick</a:t>
            </a:r>
            <a:r>
              <a:rPr lang="en-GB" dirty="0"/>
              <a:t> Ibsen.</a:t>
            </a:r>
          </a:p>
          <a:p>
            <a:pPr algn="ctr"/>
            <a:r>
              <a:rPr lang="en-GB" dirty="0"/>
              <a:t>Read in pairs &amp; discuss!</a:t>
            </a:r>
          </a:p>
        </p:txBody>
      </p:sp>
      <p:sp>
        <p:nvSpPr>
          <p:cNvPr id="4" name="Title 1"/>
          <p:cNvSpPr txBox="1">
            <a:spLocks/>
          </p:cNvSpPr>
          <p:nvPr/>
        </p:nvSpPr>
        <p:spPr>
          <a:xfrm>
            <a:off x="666255" y="719865"/>
            <a:ext cx="11012905" cy="902369"/>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b="1" u="sng" dirty="0">
                <a:solidFill>
                  <a:schemeClr val="accent1"/>
                </a:solidFill>
              </a:rPr>
              <a:t>Emotion Memory – Using Script</a:t>
            </a:r>
          </a:p>
        </p:txBody>
      </p:sp>
      <p:sp>
        <p:nvSpPr>
          <p:cNvPr id="5" name="Rectangle 4"/>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To continue my understanding of Stanislavski’s system</a:t>
            </a:r>
          </a:p>
          <a:p>
            <a:pPr>
              <a:buFont typeface="Wingdings" pitchFamily="2" charset="2"/>
              <a:buChar char="ü"/>
            </a:pPr>
            <a:r>
              <a:rPr lang="en-GB" sz="1100" dirty="0"/>
              <a:t>Recall on my own memories and emotions to develop character.</a:t>
            </a:r>
          </a:p>
          <a:p>
            <a:pPr>
              <a:buFont typeface="Wingdings" pitchFamily="2" charset="2"/>
              <a:buChar char="ü"/>
            </a:pPr>
            <a:r>
              <a:rPr lang="en-GB" sz="1100" dirty="0"/>
              <a:t>Evaluate the effectiveness of Stanislavski’s system/</a:t>
            </a:r>
          </a:p>
        </p:txBody>
      </p:sp>
      <p:sp>
        <p:nvSpPr>
          <p:cNvPr id="3" name="Content Placeholder 2"/>
          <p:cNvSpPr>
            <a:spLocks noGrp="1"/>
          </p:cNvSpPr>
          <p:nvPr>
            <p:ph idx="1"/>
          </p:nvPr>
        </p:nvSpPr>
        <p:spPr>
          <a:xfrm>
            <a:off x="870797" y="1381312"/>
            <a:ext cx="11144740" cy="5308246"/>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buNone/>
            </a:pPr>
            <a:r>
              <a:rPr lang="en-GB" sz="2100" i="1" dirty="0"/>
              <a:t>Nora</a:t>
            </a:r>
            <a:r>
              <a:rPr lang="en-GB" sz="2100" dirty="0"/>
              <a:t>		In the letterbox! </a:t>
            </a:r>
            <a:r>
              <a:rPr lang="en-GB" sz="2100" i="1" dirty="0"/>
              <a:t>(she creeps stealthily across to the hall door) </a:t>
            </a:r>
            <a:r>
              <a:rPr lang="en-GB" sz="2100" dirty="0"/>
              <a:t>There it is! </a:t>
            </a:r>
            <a:r>
              <a:rPr lang="en-GB" sz="2100" dirty="0" err="1"/>
              <a:t>Torvald</a:t>
            </a:r>
            <a:r>
              <a:rPr lang="en-GB" sz="2100" dirty="0"/>
              <a:t>, 			</a:t>
            </a:r>
            <a:r>
              <a:rPr lang="en-GB" sz="2100" dirty="0" err="1"/>
              <a:t>Torvald</a:t>
            </a:r>
            <a:r>
              <a:rPr lang="en-GB" sz="2100" dirty="0"/>
              <a:t>! It’s </a:t>
            </a:r>
            <a:r>
              <a:rPr lang="en-GB" sz="2100" dirty="0" err="1"/>
              <a:t>hopless</a:t>
            </a:r>
            <a:r>
              <a:rPr lang="en-GB" sz="2100" dirty="0"/>
              <a:t> now!</a:t>
            </a:r>
          </a:p>
          <a:p>
            <a:pPr marL="0" indent="0">
              <a:buNone/>
            </a:pPr>
            <a:r>
              <a:rPr lang="en-GB" sz="2100" i="1" dirty="0"/>
              <a:t>Mrs </a:t>
            </a:r>
            <a:r>
              <a:rPr lang="en-GB" sz="2100" i="1" dirty="0" err="1"/>
              <a:t>Linde</a:t>
            </a:r>
            <a:r>
              <a:rPr lang="en-GB" sz="2100" i="1" dirty="0"/>
              <a:t>	(comes into the room, left, carrying a costume)</a:t>
            </a:r>
            <a:r>
              <a:rPr lang="en-GB" sz="2100" dirty="0"/>
              <a:t> There, I think that’s everything. Shall 		we try it on?</a:t>
            </a:r>
          </a:p>
          <a:p>
            <a:pPr marL="0" indent="0">
              <a:buNone/>
            </a:pPr>
            <a:r>
              <a:rPr lang="en-GB" sz="2100" i="1" dirty="0"/>
              <a:t>Nora</a:t>
            </a:r>
            <a:r>
              <a:rPr lang="en-GB" sz="2100" dirty="0"/>
              <a:t>		</a:t>
            </a:r>
            <a:r>
              <a:rPr lang="en-GB" sz="2100" i="1" dirty="0"/>
              <a:t>(in a low, hoarse whisper) </a:t>
            </a:r>
            <a:r>
              <a:rPr lang="en-GB" sz="2100" dirty="0"/>
              <a:t>Kristine, come here.</a:t>
            </a:r>
          </a:p>
          <a:p>
            <a:pPr marL="0" indent="0">
              <a:buNone/>
            </a:pPr>
            <a:r>
              <a:rPr lang="en-GB" sz="2100" i="1" dirty="0"/>
              <a:t>Mrs </a:t>
            </a:r>
            <a:r>
              <a:rPr lang="en-GB" sz="2100" i="1" dirty="0" err="1"/>
              <a:t>Linde</a:t>
            </a:r>
            <a:r>
              <a:rPr lang="en-GB" sz="2100" dirty="0"/>
              <a:t>	</a:t>
            </a:r>
            <a:r>
              <a:rPr lang="en-GB" sz="2100" i="1" dirty="0"/>
              <a:t>(throws the dress down on the sofa) </a:t>
            </a:r>
            <a:r>
              <a:rPr lang="en-GB" sz="2100" dirty="0"/>
              <a:t>What’s wrong with you? You look upset.</a:t>
            </a:r>
          </a:p>
          <a:p>
            <a:pPr marL="0" indent="0">
              <a:buNone/>
            </a:pPr>
            <a:r>
              <a:rPr lang="en-GB" sz="2100" i="1" dirty="0"/>
              <a:t>Nora</a:t>
            </a:r>
            <a:r>
              <a:rPr lang="en-GB" sz="2100" dirty="0"/>
              <a:t>		Come here. Do you see that letter? There, look! Through the glass in the letter box.</a:t>
            </a:r>
          </a:p>
          <a:p>
            <a:pPr marL="0" indent="0">
              <a:buNone/>
            </a:pPr>
            <a:r>
              <a:rPr lang="en-GB" sz="2100" i="1" dirty="0"/>
              <a:t>Mrs </a:t>
            </a:r>
            <a:r>
              <a:rPr lang="en-GB" sz="2100" i="1" dirty="0" err="1"/>
              <a:t>Linde</a:t>
            </a:r>
            <a:r>
              <a:rPr lang="en-GB" sz="2100" dirty="0"/>
              <a:t>	Yes, yes I can see it.</a:t>
            </a:r>
          </a:p>
          <a:p>
            <a:pPr marL="0" indent="0">
              <a:buNone/>
            </a:pPr>
            <a:r>
              <a:rPr lang="en-GB" sz="2100" i="1" dirty="0"/>
              <a:t>Nora</a:t>
            </a:r>
            <a:r>
              <a:rPr lang="en-GB" sz="2100" dirty="0"/>
              <a:t>		It’s a letter from </a:t>
            </a:r>
            <a:r>
              <a:rPr lang="en-GB" sz="2100" dirty="0" err="1"/>
              <a:t>Krogstad</a:t>
            </a:r>
            <a:r>
              <a:rPr lang="en-GB" sz="2100" dirty="0"/>
              <a:t>. </a:t>
            </a:r>
          </a:p>
          <a:p>
            <a:pPr marL="0" indent="0">
              <a:buNone/>
            </a:pPr>
            <a:r>
              <a:rPr lang="en-GB" sz="2100" i="1" dirty="0"/>
              <a:t>Mrs </a:t>
            </a:r>
            <a:r>
              <a:rPr lang="en-GB" sz="2100" i="1" dirty="0" err="1"/>
              <a:t>Linde</a:t>
            </a:r>
            <a:r>
              <a:rPr lang="en-GB" sz="2100" dirty="0"/>
              <a:t>	Nora! It was </a:t>
            </a:r>
            <a:r>
              <a:rPr lang="en-GB" sz="2100" dirty="0" err="1"/>
              <a:t>Krogstad</a:t>
            </a:r>
            <a:r>
              <a:rPr lang="en-GB" sz="2100" dirty="0"/>
              <a:t> who lent you the money!</a:t>
            </a:r>
          </a:p>
          <a:p>
            <a:pPr marL="0" indent="0">
              <a:buNone/>
            </a:pPr>
            <a:r>
              <a:rPr lang="en-GB" sz="2100" i="1" dirty="0"/>
              <a:t>Nora</a:t>
            </a:r>
            <a:r>
              <a:rPr lang="en-GB" sz="2100" dirty="0"/>
              <a:t>		Yes. And now </a:t>
            </a:r>
            <a:r>
              <a:rPr lang="en-GB" sz="2100" dirty="0" err="1"/>
              <a:t>Torvald</a:t>
            </a:r>
            <a:r>
              <a:rPr lang="en-GB" sz="2100" dirty="0"/>
              <a:t> will get to know everything.</a:t>
            </a:r>
          </a:p>
          <a:p>
            <a:pPr marL="0" indent="0">
              <a:buNone/>
            </a:pPr>
            <a:r>
              <a:rPr lang="en-GB" sz="2100" i="1" dirty="0"/>
              <a:t>Mrs </a:t>
            </a:r>
            <a:r>
              <a:rPr lang="en-GB" sz="2100" i="1" dirty="0" err="1"/>
              <a:t>Linde</a:t>
            </a:r>
            <a:r>
              <a:rPr lang="en-GB" sz="2100" dirty="0"/>
              <a:t>	Believe me, Nora, it’s best for you both.</a:t>
            </a:r>
          </a:p>
          <a:p>
            <a:pPr marL="0" indent="0">
              <a:buNone/>
            </a:pPr>
            <a:r>
              <a:rPr lang="en-GB" sz="2100" i="1" dirty="0"/>
              <a:t>Nora	</a:t>
            </a:r>
            <a:r>
              <a:rPr lang="en-GB" sz="2100" dirty="0"/>
              <a:t>	But there’s more to it than that. I forged a signature…</a:t>
            </a:r>
          </a:p>
          <a:p>
            <a:pPr marL="0" indent="0">
              <a:buNone/>
            </a:pPr>
            <a:r>
              <a:rPr lang="en-GB" sz="2100" i="1" dirty="0"/>
              <a:t>Mrs </a:t>
            </a:r>
            <a:r>
              <a:rPr lang="en-GB" sz="2100" i="1" dirty="0" err="1"/>
              <a:t>Linde</a:t>
            </a:r>
            <a:r>
              <a:rPr lang="en-GB" sz="2100" i="1" dirty="0"/>
              <a:t>	</a:t>
            </a:r>
            <a:r>
              <a:rPr lang="en-GB" sz="2100" dirty="0"/>
              <a:t>Heavens above!</a:t>
            </a:r>
          </a:p>
          <a:p>
            <a:pPr marL="0" indent="0">
              <a:buNone/>
            </a:pPr>
            <a:endParaRPr lang="en-GB" dirty="0"/>
          </a:p>
          <a:p>
            <a:pPr marL="0" indent="0">
              <a:buNone/>
            </a:pPr>
            <a:endParaRPr lang="en-GB" dirty="0"/>
          </a:p>
        </p:txBody>
      </p:sp>
      <p:sp>
        <p:nvSpPr>
          <p:cNvPr id="7" name="Flowchart: Delay 6"/>
          <p:cNvSpPr/>
          <p:nvPr/>
        </p:nvSpPr>
        <p:spPr>
          <a:xfrm>
            <a:off x="2920182" y="1391508"/>
            <a:ext cx="9271818" cy="5287853"/>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What do you think is happening in this extract?</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err="1"/>
              <a:t>Krogstad</a:t>
            </a:r>
            <a:r>
              <a:rPr lang="en-GB" sz="2400" dirty="0"/>
              <a:t> has left a letter addressed to Nora’s husband in the locked letter box.</a:t>
            </a:r>
          </a:p>
          <a:p>
            <a:pPr marL="342900" indent="-342900">
              <a:buFont typeface="Wingdings" panose="05000000000000000000" pitchFamily="2" charset="2"/>
              <a:buChar char="ü"/>
            </a:pPr>
            <a:r>
              <a:rPr lang="en-GB" sz="2400" dirty="0"/>
              <a:t>Information damaging to Nora is in the letter, and only her husband has a key.</a:t>
            </a:r>
          </a:p>
          <a:p>
            <a:pPr marL="342900" indent="-342900">
              <a:buFont typeface="Wingdings" panose="05000000000000000000" pitchFamily="2" charset="2"/>
              <a:buChar char="ü"/>
            </a:pPr>
            <a:r>
              <a:rPr lang="en-GB" sz="2400" dirty="0"/>
              <a:t>Nora knows that when her husband opens the letter box, he will find the letter and discover that Nora had borrowed money by forging the signature of her father!</a:t>
            </a:r>
          </a:p>
        </p:txBody>
      </p:sp>
    </p:spTree>
    <p:extLst>
      <p:ext uri="{BB962C8B-B14F-4D97-AF65-F5344CB8AC3E}">
        <p14:creationId xmlns:p14="http://schemas.microsoft.com/office/powerpoint/2010/main" val="28495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500" fill="hold"/>
                                        <p:tgtEl>
                                          <p:spTgt spid="7"/>
                                        </p:tgtEl>
                                        <p:attrNameLst>
                                          <p:attrName>ppt_x</p:attrName>
                                        </p:attrNameLst>
                                      </p:cBhvr>
                                      <p:tavLst>
                                        <p:tav tm="0">
                                          <p:val>
                                            <p:strVal val="#ppt_x"/>
                                          </p:val>
                                        </p:tav>
                                        <p:tav tm="100000">
                                          <p:val>
                                            <p:strVal val="#ppt_x"/>
                                          </p:val>
                                        </p:tav>
                                      </p:tavLst>
                                    </p:anim>
                                    <p:anim calcmode="lin" valueType="num">
                                      <p:cBhvr additive="base">
                                        <p:cTn id="7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7">
                                            <p:txEl>
                                              <p:pRg st="2" end="2"/>
                                            </p:txEl>
                                          </p:spTgt>
                                        </p:tgtEl>
                                        <p:attrNameLst>
                                          <p:attrName>style.visibility</p:attrName>
                                        </p:attrNameLst>
                                      </p:cBhvr>
                                      <p:to>
                                        <p:strVal val="visible"/>
                                      </p:to>
                                    </p:set>
                                    <p:anim calcmode="lin" valueType="num">
                                      <p:cBhvr additive="base">
                                        <p:cTn id="7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7">
                                            <p:txEl>
                                              <p:pRg st="3" end="3"/>
                                            </p:txEl>
                                          </p:spTgt>
                                        </p:tgtEl>
                                        <p:attrNameLst>
                                          <p:attrName>style.visibility</p:attrName>
                                        </p:attrNameLst>
                                      </p:cBhvr>
                                      <p:to>
                                        <p:strVal val="visible"/>
                                      </p:to>
                                    </p:set>
                                    <p:anim calcmode="lin" valueType="num">
                                      <p:cBhvr additive="base">
                                        <p:cTn id="8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7">
                                            <p:txEl>
                                              <p:pRg st="4" end="4"/>
                                            </p:txEl>
                                          </p:spTgt>
                                        </p:tgtEl>
                                        <p:attrNameLst>
                                          <p:attrName>style.visibility</p:attrName>
                                        </p:attrNameLst>
                                      </p:cBhvr>
                                      <p:to>
                                        <p:strVal val="visible"/>
                                      </p:to>
                                    </p:set>
                                    <p:anim calcmode="lin" valueType="num">
                                      <p:cBhvr additive="base">
                                        <p:cTn id="9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7">
                                            <p:txEl>
                                              <p:pRg st="0" end="0"/>
                                            </p:txEl>
                                          </p:spTgt>
                                        </p:tgtEl>
                                        <p:attrNameLst>
                                          <p:attrName>style.visibility</p:attrName>
                                        </p:attrNameLst>
                                      </p:cBhvr>
                                      <p:to>
                                        <p:strVal val="visible"/>
                                      </p:to>
                                    </p:set>
                                    <p:anim calcmode="lin" valueType="num">
                                      <p:cBhvr additive="base">
                                        <p:cTn id="9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525" y="320040"/>
            <a:ext cx="10032275" cy="1025434"/>
          </a:xfrm>
        </p:spPr>
        <p:txBody>
          <a:bodyPr>
            <a:normAutofit/>
          </a:bodyPr>
          <a:lstStyle/>
          <a:p>
            <a:r>
              <a:rPr lang="en-GB" sz="5400" b="1" u="sng" dirty="0"/>
              <a:t>Learning Outcomes</a:t>
            </a:r>
          </a:p>
        </p:txBody>
      </p:sp>
      <p:sp>
        <p:nvSpPr>
          <p:cNvPr id="3" name="Content Placeholder 2"/>
          <p:cNvSpPr>
            <a:spLocks noGrp="1"/>
          </p:cNvSpPr>
          <p:nvPr>
            <p:ph idx="1"/>
          </p:nvPr>
        </p:nvSpPr>
        <p:spPr>
          <a:xfrm>
            <a:off x="940525" y="1711234"/>
            <a:ext cx="10959737" cy="4859383"/>
          </a:xfrm>
        </p:spPr>
        <p:txBody>
          <a:bodyPr>
            <a:normAutofit lnSpcReduction="10000"/>
          </a:bodyPr>
          <a:lstStyle/>
          <a:p>
            <a:pPr marL="0" indent="0">
              <a:buNone/>
            </a:pPr>
            <a:r>
              <a:rPr lang="en-GB" sz="2800" b="1" i="1" dirty="0"/>
              <a:t>By the end of this lesson I will have:</a:t>
            </a:r>
          </a:p>
          <a:p>
            <a:pPr>
              <a:buFont typeface="Wingdings" panose="05000000000000000000" pitchFamily="2" charset="2"/>
              <a:buChar char="§"/>
            </a:pPr>
            <a:endParaRPr lang="en-GB" sz="3200" b="1" dirty="0"/>
          </a:p>
          <a:p>
            <a:pPr marL="0" indent="0">
              <a:buNone/>
            </a:pPr>
            <a:r>
              <a:rPr lang="en-GB" sz="3200" b="1" dirty="0">
                <a:solidFill>
                  <a:srgbClr val="FF0000"/>
                </a:solidFill>
              </a:rPr>
              <a:t>All: Understood the course content and outline.</a:t>
            </a:r>
          </a:p>
          <a:p>
            <a:pPr>
              <a:buFont typeface="Wingdings" panose="05000000000000000000" pitchFamily="2" charset="2"/>
              <a:buChar char="§"/>
            </a:pPr>
            <a:endParaRPr lang="en-GB" sz="3200" b="1" dirty="0"/>
          </a:p>
          <a:p>
            <a:pPr marL="0" indent="0" algn="just">
              <a:buNone/>
              <a:defRPr/>
            </a:pPr>
            <a:r>
              <a:rPr lang="en-US" sz="3200" b="1" dirty="0">
                <a:solidFill>
                  <a:schemeClr val="accent6"/>
                </a:solidFill>
              </a:rPr>
              <a:t>Most: Understand various view points that theatre is a vehicle for promoting issues in today’s society.</a:t>
            </a:r>
          </a:p>
          <a:p>
            <a:pPr algn="just">
              <a:buFont typeface="Wingdings" panose="05000000000000000000" pitchFamily="2" charset="2"/>
              <a:buChar char="§"/>
              <a:defRPr/>
            </a:pPr>
            <a:endParaRPr lang="en-US" sz="3200" b="1" dirty="0"/>
          </a:p>
          <a:p>
            <a:pPr marL="0" indent="0" algn="just">
              <a:buNone/>
              <a:defRPr/>
            </a:pPr>
            <a:r>
              <a:rPr lang="en-US" sz="3200" b="1" dirty="0">
                <a:solidFill>
                  <a:srgbClr val="00B050"/>
                </a:solidFill>
              </a:rPr>
              <a:t>Some: That theatre is a catalyst for engaging and prompting a reaction.</a:t>
            </a:r>
          </a:p>
          <a:p>
            <a:pPr>
              <a:buFont typeface="Wingdings" panose="05000000000000000000" pitchFamily="2" charset="2"/>
              <a:buChar char="ü"/>
            </a:pPr>
            <a:endParaRPr lang="en-GB" dirty="0"/>
          </a:p>
        </p:txBody>
      </p:sp>
    </p:spTree>
    <p:extLst>
      <p:ext uri="{BB962C8B-B14F-4D97-AF65-F5344CB8AC3E}">
        <p14:creationId xmlns:p14="http://schemas.microsoft.com/office/powerpoint/2010/main" val="1263983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14" y="781664"/>
            <a:ext cx="9955161" cy="918087"/>
          </a:xfrm>
        </p:spPr>
        <p:txBody>
          <a:bodyPr>
            <a:normAutofit/>
          </a:bodyPr>
          <a:lstStyle/>
          <a:p>
            <a:r>
              <a:rPr lang="en-GB" sz="5400" b="1" u="sng" dirty="0">
                <a:solidFill>
                  <a:schemeClr val="accent1"/>
                </a:solidFill>
              </a:rPr>
              <a:t>Draw on your own emotions…</a:t>
            </a:r>
          </a:p>
        </p:txBody>
      </p:sp>
      <p:sp>
        <p:nvSpPr>
          <p:cNvPr id="3" name="Content Placeholder 2"/>
          <p:cNvSpPr>
            <a:spLocks noGrp="1"/>
          </p:cNvSpPr>
          <p:nvPr>
            <p:ph idx="1"/>
          </p:nvPr>
        </p:nvSpPr>
        <p:spPr>
          <a:xfrm>
            <a:off x="1032387" y="1961536"/>
            <a:ext cx="4866968" cy="427703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GB" sz="2400" dirty="0"/>
              <a:t>Continuing in pairs</a:t>
            </a:r>
          </a:p>
          <a:p>
            <a:r>
              <a:rPr lang="en-GB" sz="2400" dirty="0"/>
              <a:t>Improvise the scene.</a:t>
            </a:r>
          </a:p>
          <a:p>
            <a:r>
              <a:rPr lang="en-GB" sz="2400" dirty="0"/>
              <a:t>Drawing on your own memories of fear to understand how Nora felt within these circumstances.</a:t>
            </a:r>
          </a:p>
          <a:p>
            <a:r>
              <a:rPr lang="en-GB" sz="2400" dirty="0"/>
              <a:t>Use the feeling from your memories as in a way into how Nora may have been feeling.</a:t>
            </a:r>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To continue my understanding of Stanislavski’s system</a:t>
            </a:r>
          </a:p>
          <a:p>
            <a:pPr>
              <a:buFont typeface="Wingdings" pitchFamily="2" charset="2"/>
              <a:buChar char="ü"/>
            </a:pPr>
            <a:r>
              <a:rPr lang="en-GB" sz="1100" dirty="0"/>
              <a:t>Recall on my own memories and emotions to develop character.</a:t>
            </a:r>
          </a:p>
          <a:p>
            <a:pPr>
              <a:buFont typeface="Wingdings" pitchFamily="2" charset="2"/>
              <a:buChar char="ü"/>
            </a:pPr>
            <a:r>
              <a:rPr lang="en-GB" sz="1100" dirty="0"/>
              <a:t>Evaluate the effectiveness of Stanislavski’s system/</a:t>
            </a:r>
          </a:p>
        </p:txBody>
      </p:sp>
      <p:sp>
        <p:nvSpPr>
          <p:cNvPr id="5" name="Content Placeholder 2"/>
          <p:cNvSpPr txBox="1">
            <a:spLocks/>
          </p:cNvSpPr>
          <p:nvPr/>
        </p:nvSpPr>
        <p:spPr>
          <a:xfrm>
            <a:off x="6169741" y="1699750"/>
            <a:ext cx="5820697" cy="50107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fontScale="925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lt1"/>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lt1"/>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lt1"/>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lt1"/>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lt1"/>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lt1"/>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lt1"/>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lt1"/>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lt1"/>
                </a:solidFill>
                <a:latin typeface="+mn-lt"/>
                <a:ea typeface="+mn-ea"/>
                <a:cs typeface="+mn-cs"/>
              </a:defRPr>
            </a:lvl9pPr>
          </a:lstStyle>
          <a:p>
            <a:pPr marL="0" indent="0">
              <a:buNone/>
            </a:pPr>
            <a:r>
              <a:rPr lang="en-GB" sz="3000" b="1" u="sng" dirty="0"/>
              <a:t>Perform &amp; Evaluate</a:t>
            </a:r>
          </a:p>
          <a:p>
            <a:pPr marL="0" indent="0">
              <a:buNone/>
            </a:pPr>
            <a:endParaRPr lang="en-GB" sz="2400" dirty="0"/>
          </a:p>
          <a:p>
            <a:pPr marL="457200" indent="-457200">
              <a:buFont typeface="+mj-lt"/>
              <a:buAutoNum type="arabicPeriod"/>
            </a:pPr>
            <a:r>
              <a:rPr lang="en-GB" sz="2400" dirty="0"/>
              <a:t>What did you observe in their performance? </a:t>
            </a:r>
          </a:p>
          <a:p>
            <a:pPr marL="457200" indent="-457200">
              <a:buFont typeface="+mj-lt"/>
              <a:buAutoNum type="arabicPeriod"/>
            </a:pPr>
            <a:endParaRPr lang="en-GB" sz="2400" dirty="0"/>
          </a:p>
          <a:p>
            <a:pPr marL="457200" indent="-457200">
              <a:buFont typeface="+mj-lt"/>
              <a:buAutoNum type="arabicPeriod"/>
            </a:pPr>
            <a:r>
              <a:rPr lang="en-GB" sz="2400" dirty="0"/>
              <a:t>Could you tell that the emotions were real? How?</a:t>
            </a:r>
          </a:p>
          <a:p>
            <a:pPr marL="457200" indent="-457200">
              <a:buFont typeface="+mj-lt"/>
              <a:buAutoNum type="arabicPeriod"/>
            </a:pPr>
            <a:endParaRPr lang="en-GB" sz="2400" dirty="0"/>
          </a:p>
          <a:p>
            <a:pPr marL="457200" indent="-457200">
              <a:buFont typeface="+mj-lt"/>
              <a:buAutoNum type="arabicPeriod"/>
            </a:pPr>
            <a:r>
              <a:rPr lang="en-GB" sz="2400" dirty="0"/>
              <a:t>How did you feel using your own emotions to embody the character of Nora?</a:t>
            </a:r>
          </a:p>
          <a:p>
            <a:pPr marL="457200" indent="-457200">
              <a:buFont typeface="+mj-lt"/>
              <a:buAutoNum type="arabicPeriod"/>
            </a:pPr>
            <a:endParaRPr lang="en-GB" sz="2400" dirty="0"/>
          </a:p>
          <a:p>
            <a:pPr marL="457200" indent="-457200">
              <a:buFont typeface="+mj-lt"/>
              <a:buAutoNum type="arabicPeriod"/>
            </a:pPr>
            <a:r>
              <a:rPr lang="en-GB" sz="2400" dirty="0"/>
              <a:t>Do you think this was an effective tool to emotionally connect with the character?</a:t>
            </a:r>
          </a:p>
          <a:p>
            <a:pPr marL="0" indent="0">
              <a:buNone/>
            </a:pPr>
            <a:endParaRPr lang="en-GB" sz="2400" dirty="0"/>
          </a:p>
        </p:txBody>
      </p:sp>
      <p:sp>
        <p:nvSpPr>
          <p:cNvPr id="6" name="7-Point Star 5"/>
          <p:cNvSpPr/>
          <p:nvPr/>
        </p:nvSpPr>
        <p:spPr>
          <a:xfrm>
            <a:off x="1944328" y="-339213"/>
            <a:ext cx="8450826" cy="7462684"/>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4400" b="1" i="1" u="sng" dirty="0"/>
              <a:t>Hot Seating</a:t>
            </a:r>
          </a:p>
          <a:p>
            <a:pPr algn="ctr"/>
            <a:endParaRPr lang="en-GB" dirty="0"/>
          </a:p>
          <a:p>
            <a:pPr algn="ctr"/>
            <a:r>
              <a:rPr lang="en-GB" sz="2000" dirty="0"/>
              <a:t>Now that you have some understanding of your character, either Nora or Mrs </a:t>
            </a:r>
            <a:r>
              <a:rPr lang="en-GB" sz="2000" dirty="0" err="1"/>
              <a:t>Linde</a:t>
            </a:r>
            <a:r>
              <a:rPr lang="en-GB" sz="2000" dirty="0"/>
              <a:t> we are going to Hot Seat them individually.</a:t>
            </a:r>
          </a:p>
          <a:p>
            <a:pPr algn="ctr"/>
            <a:endParaRPr lang="en-GB" sz="2000" dirty="0"/>
          </a:p>
          <a:p>
            <a:pPr algn="ctr"/>
            <a:r>
              <a:rPr lang="en-GB" sz="2000" dirty="0"/>
              <a:t>Use the emotion of fear, for Nora.</a:t>
            </a:r>
          </a:p>
          <a:p>
            <a:pPr algn="ctr"/>
            <a:r>
              <a:rPr lang="en-GB" sz="2000" dirty="0"/>
              <a:t>Think about how you could bring in your own emotion for Mrs </a:t>
            </a:r>
            <a:r>
              <a:rPr lang="en-GB" sz="2000" dirty="0" err="1"/>
              <a:t>Linde</a:t>
            </a:r>
            <a:r>
              <a:rPr lang="en-GB" sz="2000" dirty="0"/>
              <a:t>. What would it be and why?</a:t>
            </a:r>
          </a:p>
        </p:txBody>
      </p:sp>
    </p:spTree>
    <p:extLst>
      <p:ext uri="{BB962C8B-B14F-4D97-AF65-F5344CB8AC3E}">
        <p14:creationId xmlns:p14="http://schemas.microsoft.com/office/powerpoint/2010/main" val="6895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711" y="976496"/>
            <a:ext cx="5102553" cy="1485900"/>
          </a:xfrm>
        </p:spPr>
        <p:style>
          <a:lnRef idx="2">
            <a:schemeClr val="accent2"/>
          </a:lnRef>
          <a:fillRef idx="1">
            <a:schemeClr val="lt1"/>
          </a:fillRef>
          <a:effectRef idx="0">
            <a:schemeClr val="accent2"/>
          </a:effectRef>
          <a:fontRef idx="minor">
            <a:schemeClr val="dk1"/>
          </a:fontRef>
        </p:style>
        <p:txBody>
          <a:bodyPr>
            <a:noAutofit/>
          </a:bodyPr>
          <a:lstStyle/>
          <a:p>
            <a:pPr algn="ctr"/>
            <a:r>
              <a:rPr lang="en-GB" sz="5400" dirty="0"/>
              <a:t>Given Circumstance</a:t>
            </a:r>
          </a:p>
        </p:txBody>
      </p:sp>
      <p:sp>
        <p:nvSpPr>
          <p:cNvPr id="3" name="Content Placeholder 2"/>
          <p:cNvSpPr>
            <a:spLocks noGrp="1"/>
          </p:cNvSpPr>
          <p:nvPr>
            <p:ph sz="half" idx="1"/>
          </p:nvPr>
        </p:nvSpPr>
        <p:spPr>
          <a:xfrm>
            <a:off x="1170038" y="2669452"/>
            <a:ext cx="4447786" cy="3581401"/>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endParaRPr lang="en-GB" sz="3200" dirty="0"/>
          </a:p>
          <a:p>
            <a:pPr marL="0" indent="0" algn="ctr">
              <a:buNone/>
            </a:pPr>
            <a:r>
              <a:rPr lang="en-GB" sz="3200" dirty="0"/>
              <a:t>What we, as the character want to achieve within a given set of circumstances.</a:t>
            </a:r>
          </a:p>
        </p:txBody>
      </p:sp>
      <p:sp>
        <p:nvSpPr>
          <p:cNvPr id="4" name="Content Placeholder 3"/>
          <p:cNvSpPr>
            <a:spLocks noGrp="1"/>
          </p:cNvSpPr>
          <p:nvPr>
            <p:ph sz="half" idx="2"/>
          </p:nvPr>
        </p:nvSpPr>
        <p:spPr>
          <a:xfrm>
            <a:off x="6553712" y="2669452"/>
            <a:ext cx="5102553" cy="3581401"/>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en-GB" sz="3200" dirty="0"/>
          </a:p>
          <a:p>
            <a:pPr marL="0" indent="0" algn="ctr">
              <a:buNone/>
            </a:pPr>
            <a:endParaRPr lang="en-GB" sz="3200" dirty="0"/>
          </a:p>
          <a:p>
            <a:pPr marL="0" indent="0" algn="ctr">
              <a:buNone/>
            </a:pPr>
            <a:r>
              <a:rPr lang="en-GB" sz="3200" dirty="0"/>
              <a:t>The situation the character is in within a particular bit of the play/performance.</a:t>
            </a:r>
          </a:p>
        </p:txBody>
      </p:sp>
      <p:sp>
        <p:nvSpPr>
          <p:cNvPr id="5" name="Title 1"/>
          <p:cNvSpPr txBox="1">
            <a:spLocks/>
          </p:cNvSpPr>
          <p:nvPr/>
        </p:nvSpPr>
        <p:spPr>
          <a:xfrm>
            <a:off x="1170038" y="976496"/>
            <a:ext cx="4447786" cy="14859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GB" sz="5400" dirty="0"/>
              <a:t>Objective</a:t>
            </a:r>
          </a:p>
        </p:txBody>
      </p:sp>
      <p:sp>
        <p:nvSpPr>
          <p:cNvPr id="6" name="Rectangle 5"/>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To continue my understanding of Stanislavski’s system</a:t>
            </a:r>
          </a:p>
          <a:p>
            <a:pPr>
              <a:buFont typeface="Wingdings" pitchFamily="2" charset="2"/>
              <a:buChar char="ü"/>
            </a:pPr>
            <a:r>
              <a:rPr lang="en-GB" sz="1100" dirty="0"/>
              <a:t>Recall on my own memories and emotions to develop character.</a:t>
            </a:r>
          </a:p>
          <a:p>
            <a:pPr>
              <a:buFont typeface="Wingdings" pitchFamily="2" charset="2"/>
              <a:buChar char="ü"/>
            </a:pPr>
            <a:r>
              <a:rPr lang="en-GB" sz="1100" dirty="0"/>
              <a:t>Evaluate the effectiveness of Stanislavski’s system/</a:t>
            </a:r>
          </a:p>
        </p:txBody>
      </p:sp>
      <p:sp>
        <p:nvSpPr>
          <p:cNvPr id="8" name="Up Arrow 7"/>
          <p:cNvSpPr/>
          <p:nvPr/>
        </p:nvSpPr>
        <p:spPr>
          <a:xfrm>
            <a:off x="3016946" y="1719446"/>
            <a:ext cx="753970" cy="15399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Up Arrow 8"/>
          <p:cNvSpPr/>
          <p:nvPr/>
        </p:nvSpPr>
        <p:spPr>
          <a:xfrm>
            <a:off x="8728002" y="2434759"/>
            <a:ext cx="753970" cy="1539948"/>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6064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665" y="870154"/>
            <a:ext cx="9955161" cy="859094"/>
          </a:xfrm>
        </p:spPr>
        <p:txBody>
          <a:bodyPr>
            <a:normAutofit fontScale="90000"/>
          </a:bodyPr>
          <a:lstStyle/>
          <a:p>
            <a:r>
              <a:rPr lang="en-GB" sz="6000" b="1" u="sng" dirty="0">
                <a:solidFill>
                  <a:schemeClr val="accent1"/>
                </a:solidFill>
              </a:rPr>
              <a:t>Objectives</a:t>
            </a:r>
          </a:p>
        </p:txBody>
      </p:sp>
      <p:sp>
        <p:nvSpPr>
          <p:cNvPr id="3" name="Content Placeholder 2"/>
          <p:cNvSpPr>
            <a:spLocks noGrp="1"/>
          </p:cNvSpPr>
          <p:nvPr>
            <p:ph idx="1"/>
          </p:nvPr>
        </p:nvSpPr>
        <p:spPr>
          <a:xfrm>
            <a:off x="4085304" y="825301"/>
            <a:ext cx="6922421" cy="1548581"/>
          </a:xfrm>
        </p:spPr>
        <p:style>
          <a:lnRef idx="2">
            <a:schemeClr val="accent4"/>
          </a:lnRef>
          <a:fillRef idx="1">
            <a:schemeClr val="lt1"/>
          </a:fillRef>
          <a:effectRef idx="0">
            <a:schemeClr val="accent4"/>
          </a:effectRef>
          <a:fontRef idx="minor">
            <a:schemeClr val="dk1"/>
          </a:fontRef>
        </p:style>
        <p:txBody>
          <a:bodyPr/>
          <a:lstStyle/>
          <a:p>
            <a:r>
              <a:rPr lang="en-GB" dirty="0"/>
              <a:t>In pairs – A &amp; B</a:t>
            </a:r>
          </a:p>
          <a:p>
            <a:r>
              <a:rPr lang="en-GB" dirty="0"/>
              <a:t>Use 4 chairs to represent a taxi and start the improvisations with the driver already sitting in the front of the cab.</a:t>
            </a:r>
          </a:p>
          <a:p>
            <a:endParaRPr lang="en-GB" dirty="0"/>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To continue my understanding of Stanislavski’s system</a:t>
            </a:r>
          </a:p>
          <a:p>
            <a:pPr>
              <a:buFont typeface="Wingdings" pitchFamily="2" charset="2"/>
              <a:buChar char="ü"/>
            </a:pPr>
            <a:r>
              <a:rPr lang="en-GB" sz="1100" dirty="0"/>
              <a:t>Recall on my own memories and emotions to develop character.</a:t>
            </a:r>
          </a:p>
          <a:p>
            <a:pPr>
              <a:buFont typeface="Wingdings" pitchFamily="2" charset="2"/>
              <a:buChar char="ü"/>
            </a:pPr>
            <a:r>
              <a:rPr lang="en-GB" sz="1100" dirty="0"/>
              <a:t>Evaluate the effectiveness of Stanislavski’s system/</a:t>
            </a:r>
          </a:p>
        </p:txBody>
      </p:sp>
      <p:sp>
        <p:nvSpPr>
          <p:cNvPr id="5" name="Rectangle 4"/>
          <p:cNvSpPr/>
          <p:nvPr/>
        </p:nvSpPr>
        <p:spPr>
          <a:xfrm>
            <a:off x="781665" y="2462212"/>
            <a:ext cx="5279922"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b="1" dirty="0"/>
              <a:t>Student A:</a:t>
            </a:r>
            <a:endParaRPr lang="en-GB" sz="2000" dirty="0"/>
          </a:p>
          <a:p>
            <a:pPr marL="342900" indent="-342900">
              <a:buFont typeface="+mj-lt"/>
              <a:buAutoNum type="arabicPeriod"/>
            </a:pPr>
            <a:r>
              <a:rPr lang="en-GB" sz="2000" dirty="0"/>
              <a:t>You are the taxi driver, it is midday, and you’ve been working since 7 o’clock this morning.</a:t>
            </a:r>
          </a:p>
          <a:p>
            <a:pPr marL="342900" indent="-342900">
              <a:buFont typeface="+mj-lt"/>
              <a:buAutoNum type="arabicPeriod"/>
            </a:pPr>
            <a:r>
              <a:rPr lang="en-GB" sz="2000" dirty="0"/>
              <a:t>You are waiting outside Liverpool Street station. You generally ask a few questions of people in your cab, to get a conversation going; it usually helps to pass the time.</a:t>
            </a:r>
          </a:p>
          <a:p>
            <a:pPr marL="342900" indent="-342900">
              <a:buFont typeface="+mj-lt"/>
              <a:buAutoNum type="arabicPeriod"/>
            </a:pPr>
            <a:r>
              <a:rPr lang="en-GB" sz="2000" b="1" dirty="0"/>
              <a:t>Your objective is: ‘I want to belong’.</a:t>
            </a:r>
            <a:endParaRPr lang="en-GB" sz="2000" dirty="0"/>
          </a:p>
        </p:txBody>
      </p:sp>
      <p:sp>
        <p:nvSpPr>
          <p:cNvPr id="6" name="Rectangle 5"/>
          <p:cNvSpPr/>
          <p:nvPr/>
        </p:nvSpPr>
        <p:spPr>
          <a:xfrm>
            <a:off x="6346722" y="2494682"/>
            <a:ext cx="5751871" cy="280076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b="1" dirty="0"/>
              <a:t>Student B:</a:t>
            </a:r>
            <a:endParaRPr lang="en-GB" sz="2000" dirty="0"/>
          </a:p>
          <a:p>
            <a:pPr marL="342900" indent="-342900">
              <a:buFont typeface="+mj-lt"/>
              <a:buAutoNum type="arabicPeriod"/>
            </a:pPr>
            <a:r>
              <a:rPr lang="en-GB" sz="2000" dirty="0"/>
              <a:t>You will choose a given circumstance and an objective from the scenarios </a:t>
            </a:r>
          </a:p>
          <a:p>
            <a:pPr marL="342900" indent="-342900">
              <a:buFont typeface="+mj-lt"/>
              <a:buAutoNum type="arabicPeriod"/>
            </a:pPr>
            <a:r>
              <a:rPr lang="en-GB" sz="2000" dirty="0"/>
              <a:t>You will hail the taxi and get in.</a:t>
            </a:r>
          </a:p>
          <a:p>
            <a:pPr marL="342900" indent="-342900">
              <a:buFont typeface="+mj-lt"/>
              <a:buAutoNum type="arabicPeriod"/>
            </a:pPr>
            <a:r>
              <a:rPr lang="en-GB" sz="2000" dirty="0"/>
              <a:t>Use the given circumstance to feed into your objective and imagine how you are going to achieve your objective.</a:t>
            </a:r>
          </a:p>
          <a:p>
            <a:endParaRPr lang="en-GB" dirty="0"/>
          </a:p>
          <a:p>
            <a:endParaRPr lang="en-GB" dirty="0"/>
          </a:p>
        </p:txBody>
      </p:sp>
      <p:sp>
        <p:nvSpPr>
          <p:cNvPr id="7" name="Double Wave 6"/>
          <p:cNvSpPr/>
          <p:nvPr/>
        </p:nvSpPr>
        <p:spPr>
          <a:xfrm>
            <a:off x="3421626" y="5262979"/>
            <a:ext cx="6096000" cy="1595021"/>
          </a:xfrm>
          <a:prstGeom prst="doubleWave">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r>
              <a:rPr lang="en-GB" dirty="0"/>
              <a:t>You will do this exercise three times, each with a different given circumstance and objective, so that you can start to see how having a different objective affects the outcome of the improvisation</a:t>
            </a:r>
          </a:p>
        </p:txBody>
      </p:sp>
      <p:sp>
        <p:nvSpPr>
          <p:cNvPr id="8" name="Flowchart: Alternate Process 7"/>
          <p:cNvSpPr/>
          <p:nvPr/>
        </p:nvSpPr>
        <p:spPr>
          <a:xfrm>
            <a:off x="258098" y="139532"/>
            <a:ext cx="4513006" cy="38935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Scenario 1:</a:t>
            </a:r>
          </a:p>
          <a:p>
            <a:pPr algn="ctr"/>
            <a:endParaRPr lang="en-GB" b="1" dirty="0"/>
          </a:p>
          <a:p>
            <a:pPr algn="ctr"/>
            <a:r>
              <a:rPr lang="en-GB" i="1" dirty="0"/>
              <a:t>Your train was delayed and you are already 5 minutes late for your job interview. This is your first interview since leaving university, and you have been getting more and more worked up on the train. You had planned to take a bus to the interview but now decide to hail a cab. You are now really nervous and stressed &amp; need to calm down.</a:t>
            </a:r>
          </a:p>
          <a:p>
            <a:pPr algn="ctr"/>
            <a:endParaRPr lang="en-GB" dirty="0"/>
          </a:p>
          <a:p>
            <a:pPr algn="ctr"/>
            <a:r>
              <a:rPr lang="en-GB" b="1" dirty="0"/>
              <a:t>OBJECTIVE: I want to calm myself down.</a:t>
            </a:r>
          </a:p>
        </p:txBody>
      </p:sp>
      <p:sp>
        <p:nvSpPr>
          <p:cNvPr id="9" name="Flowchart: Alternate Process 8"/>
          <p:cNvSpPr/>
          <p:nvPr/>
        </p:nvSpPr>
        <p:spPr>
          <a:xfrm>
            <a:off x="7591015" y="52527"/>
            <a:ext cx="4513006" cy="3893574"/>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Scenario 2:</a:t>
            </a:r>
          </a:p>
          <a:p>
            <a:pPr algn="ctr"/>
            <a:endParaRPr lang="en-GB" i="1" dirty="0"/>
          </a:p>
          <a:p>
            <a:pPr algn="ctr"/>
            <a:r>
              <a:rPr lang="en-GB" i="1" dirty="0"/>
              <a:t>You are an American businesses man and have arrived at Bangkok International Airport. You have to get to </a:t>
            </a:r>
            <a:r>
              <a:rPr lang="en-GB" i="1" dirty="0" err="1"/>
              <a:t>Phom</a:t>
            </a:r>
            <a:r>
              <a:rPr lang="en-GB" i="1" dirty="0"/>
              <a:t> Prong for a meeting. You have no idea where you are going so you have decided to get a taxi. This is your first time in Thailand. </a:t>
            </a:r>
          </a:p>
          <a:p>
            <a:pPr algn="ctr"/>
            <a:endParaRPr lang="en-GB" b="1" dirty="0"/>
          </a:p>
          <a:p>
            <a:pPr algn="ctr"/>
            <a:r>
              <a:rPr lang="en-GB" b="1" dirty="0"/>
              <a:t>OBJECTIVE: I want to orientate.</a:t>
            </a:r>
          </a:p>
        </p:txBody>
      </p:sp>
      <p:sp>
        <p:nvSpPr>
          <p:cNvPr id="10" name="Flowchart: Alternate Process 9"/>
          <p:cNvSpPr/>
          <p:nvPr/>
        </p:nvSpPr>
        <p:spPr>
          <a:xfrm>
            <a:off x="3834709" y="3127116"/>
            <a:ext cx="4513006" cy="3893574"/>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t>Scenario 3:</a:t>
            </a:r>
          </a:p>
          <a:p>
            <a:pPr algn="ctr"/>
            <a:endParaRPr lang="en-GB" i="1" dirty="0"/>
          </a:p>
          <a:p>
            <a:pPr algn="ctr"/>
            <a:r>
              <a:rPr lang="en-GB" i="1" dirty="0"/>
              <a:t>You want to be a singer; you left school last year after your GCSE’s to concentrate on singing. You have just auditioned for a local celebrity singing manager Michael Goldman and he said you were ‘special’. You have phoned everyone you know and now are desperate to tell the cab driver all about today.</a:t>
            </a:r>
          </a:p>
          <a:p>
            <a:pPr algn="ctr"/>
            <a:endParaRPr lang="en-GB" b="1" dirty="0"/>
          </a:p>
          <a:p>
            <a:pPr algn="ctr"/>
            <a:r>
              <a:rPr lang="en-GB" b="1" dirty="0"/>
              <a:t>OBJECTIVE: I want to share my good news.</a:t>
            </a:r>
          </a:p>
        </p:txBody>
      </p:sp>
      <p:sp>
        <p:nvSpPr>
          <p:cNvPr id="11" name="Cloud Callout 10"/>
          <p:cNvSpPr/>
          <p:nvPr/>
        </p:nvSpPr>
        <p:spPr>
          <a:xfrm>
            <a:off x="1248440" y="206337"/>
            <a:ext cx="8952271" cy="555888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457200" indent="-457200">
              <a:buFont typeface="+mj-lt"/>
              <a:buAutoNum type="arabicPeriod"/>
            </a:pPr>
            <a:r>
              <a:rPr lang="en-GB" sz="2400" b="1" dirty="0">
                <a:solidFill>
                  <a:schemeClr val="tx1"/>
                </a:solidFill>
              </a:rPr>
              <a:t>What was the purpose of this activity?</a:t>
            </a:r>
          </a:p>
          <a:p>
            <a:pPr marL="457200" indent="-457200">
              <a:buFont typeface="+mj-lt"/>
              <a:buAutoNum type="arabicPeriod"/>
            </a:pPr>
            <a:endParaRPr lang="en-GB" sz="2400" b="1" dirty="0">
              <a:solidFill>
                <a:schemeClr val="tx1"/>
              </a:solidFill>
            </a:endParaRPr>
          </a:p>
          <a:p>
            <a:pPr marL="457200" indent="-457200">
              <a:buFont typeface="+mj-lt"/>
              <a:buAutoNum type="arabicPeriod"/>
            </a:pPr>
            <a:r>
              <a:rPr lang="en-GB" sz="2400" b="1" dirty="0">
                <a:solidFill>
                  <a:schemeClr val="tx1"/>
                </a:solidFill>
              </a:rPr>
              <a:t>What has it made you understand about a character’s objective?</a:t>
            </a:r>
          </a:p>
          <a:p>
            <a:pPr marL="457200" indent="-457200">
              <a:buFont typeface="+mj-lt"/>
              <a:buAutoNum type="arabicPeriod"/>
            </a:pPr>
            <a:endParaRPr lang="en-GB" sz="2400" b="1" dirty="0">
              <a:solidFill>
                <a:schemeClr val="tx1"/>
              </a:solidFill>
            </a:endParaRPr>
          </a:p>
          <a:p>
            <a:pPr marL="457200" indent="-457200">
              <a:buFont typeface="+mj-lt"/>
              <a:buAutoNum type="arabicPeriod"/>
            </a:pPr>
            <a:r>
              <a:rPr lang="en-GB" sz="2400" b="1" dirty="0">
                <a:solidFill>
                  <a:schemeClr val="tx1"/>
                </a:solidFill>
              </a:rPr>
              <a:t>What has it allowed you to understand about the given circumstance?</a:t>
            </a:r>
          </a:p>
        </p:txBody>
      </p:sp>
    </p:spTree>
    <p:extLst>
      <p:ext uri="{BB962C8B-B14F-4D97-AF65-F5344CB8AC3E}">
        <p14:creationId xmlns:p14="http://schemas.microsoft.com/office/powerpoint/2010/main" val="382759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407" y="771865"/>
            <a:ext cx="9999406" cy="755855"/>
          </a:xfrm>
        </p:spPr>
        <p:txBody>
          <a:bodyPr>
            <a:noAutofit/>
          </a:bodyPr>
          <a:lstStyle/>
          <a:p>
            <a:r>
              <a:rPr lang="en-GB" sz="6000" b="1" u="sng" dirty="0">
                <a:solidFill>
                  <a:schemeClr val="accent1"/>
                </a:solidFill>
              </a:rPr>
              <a:t>Truth &amp; Belief</a:t>
            </a:r>
          </a:p>
        </p:txBody>
      </p:sp>
      <p:sp>
        <p:nvSpPr>
          <p:cNvPr id="3" name="Content Placeholder 2"/>
          <p:cNvSpPr>
            <a:spLocks noGrp="1"/>
          </p:cNvSpPr>
          <p:nvPr>
            <p:ph idx="1"/>
          </p:nvPr>
        </p:nvSpPr>
        <p:spPr>
          <a:xfrm>
            <a:off x="855407" y="1527720"/>
            <a:ext cx="5589638" cy="5168048"/>
          </a:xfrm>
        </p:spPr>
        <p:style>
          <a:lnRef idx="2">
            <a:schemeClr val="accent2"/>
          </a:lnRef>
          <a:fillRef idx="1">
            <a:schemeClr val="lt1"/>
          </a:fillRef>
          <a:effectRef idx="0">
            <a:schemeClr val="accent2"/>
          </a:effectRef>
          <a:fontRef idx="minor">
            <a:schemeClr val="dk1"/>
          </a:fontRef>
        </p:style>
        <p:txBody>
          <a:bodyPr>
            <a:normAutofit fontScale="92500"/>
          </a:bodyPr>
          <a:lstStyle/>
          <a:p>
            <a:pPr marL="0" indent="0">
              <a:buNone/>
            </a:pPr>
            <a:r>
              <a:rPr lang="en-GB" sz="2400" b="1" u="sng" dirty="0"/>
              <a:t>Activity 1:</a:t>
            </a:r>
          </a:p>
          <a:p>
            <a:pPr marL="457200" lvl="0" indent="-457200">
              <a:buFont typeface="+mj-lt"/>
              <a:buAutoNum type="arabicPeriod"/>
            </a:pPr>
            <a:r>
              <a:rPr lang="en-GB" sz="2400" dirty="0"/>
              <a:t>In partners, A and B. </a:t>
            </a:r>
          </a:p>
          <a:p>
            <a:pPr marL="457200" lvl="0" indent="-457200">
              <a:buFont typeface="+mj-lt"/>
              <a:buAutoNum type="arabicPeriod"/>
            </a:pPr>
            <a:r>
              <a:rPr lang="en-GB" sz="2400" dirty="0"/>
              <a:t>A has to tell B a story about themselves- it needs to be a story that others in the class do not know about!! </a:t>
            </a:r>
          </a:p>
          <a:p>
            <a:pPr marL="457200" lvl="0" indent="-457200">
              <a:buFont typeface="+mj-lt"/>
              <a:buAutoNum type="arabicPeriod"/>
            </a:pPr>
            <a:r>
              <a:rPr lang="en-GB" sz="2400" dirty="0"/>
              <a:t>B has to learn that story, and re-tell it as their own. </a:t>
            </a:r>
          </a:p>
          <a:p>
            <a:pPr marL="457200" lvl="0" indent="-457200">
              <a:buFont typeface="+mj-lt"/>
              <a:buAutoNum type="arabicPeriod"/>
            </a:pPr>
            <a:r>
              <a:rPr lang="en-GB" sz="2400" dirty="0"/>
              <a:t>A and B have to both tell that story to the class, and others have to guess whose story it actually is. </a:t>
            </a:r>
          </a:p>
          <a:p>
            <a:pPr marL="457200" lvl="0" indent="-457200">
              <a:buFont typeface="+mj-lt"/>
              <a:buAutoNum type="arabicPeriod"/>
            </a:pPr>
            <a:r>
              <a:rPr lang="en-GB" sz="2400" dirty="0"/>
              <a:t>Discuss what made each person sound ‘truthful’ and why we did/did not ‘believe’ them.</a:t>
            </a:r>
          </a:p>
          <a:p>
            <a:pPr marL="0" indent="0">
              <a:buNone/>
            </a:pPr>
            <a:endParaRPr lang="en-GB" dirty="0"/>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To continue my understanding of Stanislavski’s system</a:t>
            </a:r>
          </a:p>
          <a:p>
            <a:pPr>
              <a:buFont typeface="Wingdings" pitchFamily="2" charset="2"/>
              <a:buChar char="ü"/>
            </a:pPr>
            <a:r>
              <a:rPr lang="en-GB" sz="1100" dirty="0"/>
              <a:t>Recall on my own memories and emotions to develop character.</a:t>
            </a:r>
          </a:p>
          <a:p>
            <a:pPr>
              <a:buFont typeface="Wingdings" pitchFamily="2" charset="2"/>
              <a:buChar char="ü"/>
            </a:pPr>
            <a:r>
              <a:rPr lang="en-GB" sz="1100" dirty="0"/>
              <a:t>Evaluate the effectiveness of Stanislavski’s system/</a:t>
            </a:r>
          </a:p>
        </p:txBody>
      </p:sp>
      <p:sp>
        <p:nvSpPr>
          <p:cNvPr id="7" name="Rectangle 6"/>
          <p:cNvSpPr/>
          <p:nvPr/>
        </p:nvSpPr>
        <p:spPr>
          <a:xfrm>
            <a:off x="6847375" y="384720"/>
            <a:ext cx="5151335" cy="618630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GB" sz="2200" b="1" u="sng" dirty="0"/>
              <a:t>Activity 2: </a:t>
            </a:r>
          </a:p>
          <a:p>
            <a:pPr marL="457200" lvl="0" indent="-457200">
              <a:buFont typeface="+mj-lt"/>
              <a:buAutoNum type="arabicPeriod"/>
            </a:pPr>
            <a:endParaRPr lang="en-GB" sz="2200" dirty="0"/>
          </a:p>
          <a:p>
            <a:pPr marL="457200" lvl="0" indent="-457200">
              <a:buFont typeface="+mj-lt"/>
              <a:buAutoNum type="arabicPeriod"/>
            </a:pPr>
            <a:r>
              <a:rPr lang="en-GB" sz="2200" dirty="0"/>
              <a:t>I have placed 1000 Baht in the room. </a:t>
            </a:r>
          </a:p>
          <a:p>
            <a:pPr marL="457200" lvl="0" indent="-457200">
              <a:buFont typeface="+mj-lt"/>
              <a:buAutoNum type="arabicPeriod"/>
            </a:pPr>
            <a:endParaRPr lang="en-GB" sz="2200" dirty="0"/>
          </a:p>
          <a:p>
            <a:pPr marL="457200" lvl="0" indent="-457200">
              <a:buFont typeface="+mj-lt"/>
              <a:buAutoNum type="arabicPeriod"/>
            </a:pPr>
            <a:r>
              <a:rPr lang="en-GB" sz="2200" dirty="0"/>
              <a:t>It is your job to go and find it!! </a:t>
            </a:r>
          </a:p>
          <a:p>
            <a:pPr marL="457200" lvl="0" indent="-457200">
              <a:buFont typeface="+mj-lt"/>
              <a:buAutoNum type="arabicPeriod"/>
            </a:pPr>
            <a:endParaRPr lang="en-GB" sz="2200" dirty="0"/>
          </a:p>
          <a:p>
            <a:pPr marL="457200" lvl="0" indent="-457200">
              <a:buFont typeface="+mj-lt"/>
              <a:buAutoNum type="arabicPeriod"/>
            </a:pPr>
            <a:r>
              <a:rPr lang="en-GB" sz="2200" dirty="0"/>
              <a:t>If found you get to keep it!!!!!</a:t>
            </a:r>
          </a:p>
          <a:p>
            <a:pPr marL="457200" lvl="0" indent="-457200">
              <a:buFont typeface="+mj-lt"/>
              <a:buAutoNum type="arabicPeriod"/>
            </a:pPr>
            <a:endParaRPr lang="en-GB" sz="2200" dirty="0"/>
          </a:p>
          <a:p>
            <a:pPr marL="457200" lvl="0" indent="-457200">
              <a:buFont typeface="+mj-lt"/>
              <a:buAutoNum type="arabicPeriod"/>
            </a:pPr>
            <a:r>
              <a:rPr lang="en-GB" sz="2200" dirty="0"/>
              <a:t>Now you must repeat the exercise, but without the money. </a:t>
            </a:r>
          </a:p>
          <a:p>
            <a:pPr marL="457200" lvl="0" indent="-457200">
              <a:buFont typeface="+mj-lt"/>
              <a:buAutoNum type="arabicPeriod"/>
            </a:pPr>
            <a:endParaRPr lang="en-GB" sz="2200" dirty="0"/>
          </a:p>
          <a:p>
            <a:pPr marL="457200" lvl="0" indent="-457200">
              <a:buFont typeface="+mj-lt"/>
              <a:buAutoNum type="arabicPeriod"/>
            </a:pPr>
            <a:r>
              <a:rPr lang="en-GB" sz="2200" dirty="0"/>
              <a:t>How different was it to recreate the same atmosphere in the room without a reason for doing it? </a:t>
            </a:r>
          </a:p>
          <a:p>
            <a:pPr marL="457200" lvl="0" indent="-457200">
              <a:buFont typeface="+mj-lt"/>
              <a:buAutoNum type="arabicPeriod"/>
            </a:pPr>
            <a:endParaRPr lang="en-GB" sz="2200" dirty="0"/>
          </a:p>
          <a:p>
            <a:pPr lvl="0" algn="ctr"/>
            <a:r>
              <a:rPr lang="en-GB" sz="2200" b="1" dirty="0">
                <a:solidFill>
                  <a:schemeClr val="accent1"/>
                </a:solidFill>
              </a:rPr>
              <a:t>Need the character’s motivation, linked with imagination, in order to create truth and belief onstage.</a:t>
            </a:r>
            <a:endParaRPr lang="en-GB" sz="2200" b="1" dirty="0">
              <a:solidFill>
                <a:schemeClr val="accent1"/>
              </a:solidFill>
              <a:effectLst/>
            </a:endParaRPr>
          </a:p>
        </p:txBody>
      </p:sp>
    </p:spTree>
    <p:extLst>
      <p:ext uri="{BB962C8B-B14F-4D97-AF65-F5344CB8AC3E}">
        <p14:creationId xmlns:p14="http://schemas.microsoft.com/office/powerpoint/2010/main" val="9563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 calcmode="lin" valueType="num">
                                      <p:cBhvr additive="base">
                                        <p:cTn id="2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animEffect transition="in" filter="fade">
                                      <p:cBhvr>
                                        <p:cTn id="29" dur="500"/>
                                        <p:tgtEl>
                                          <p:spTgt spid="7">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10" end="10"/>
                                            </p:txEl>
                                          </p:spTgt>
                                        </p:tgtEl>
                                        <p:attrNameLst>
                                          <p:attrName>style.visibility</p:attrName>
                                        </p:attrNameLst>
                                      </p:cBhvr>
                                      <p:to>
                                        <p:strVal val="visible"/>
                                      </p:to>
                                    </p:set>
                                    <p:animEffect transition="in" filter="fade">
                                      <p:cBhvr>
                                        <p:cTn id="34" dur="500"/>
                                        <p:tgtEl>
                                          <p:spTgt spid="7">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12" end="12"/>
                                            </p:txEl>
                                          </p:spTgt>
                                        </p:tgtEl>
                                        <p:attrNameLst>
                                          <p:attrName>style.visibility</p:attrName>
                                        </p:attrNameLst>
                                      </p:cBhvr>
                                      <p:to>
                                        <p:strVal val="visible"/>
                                      </p:to>
                                    </p:set>
                                    <p:anim calcmode="lin" valueType="num">
                                      <p:cBhvr additive="base">
                                        <p:cTn id="39"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651" y="1002889"/>
            <a:ext cx="9851923" cy="829597"/>
          </a:xfrm>
        </p:spPr>
        <p:txBody>
          <a:bodyPr>
            <a:normAutofit/>
          </a:bodyPr>
          <a:lstStyle/>
          <a:p>
            <a:r>
              <a:rPr lang="en-GB" sz="5400" b="1" u="sng" dirty="0">
                <a:solidFill>
                  <a:schemeClr val="accent1"/>
                </a:solidFill>
              </a:rPr>
              <a:t>Magic If – </a:t>
            </a:r>
            <a:r>
              <a:rPr lang="en-GB" sz="5400" b="1" i="1" u="sng" dirty="0">
                <a:solidFill>
                  <a:schemeClr val="accent1"/>
                </a:solidFill>
              </a:rPr>
              <a:t>what if?</a:t>
            </a:r>
          </a:p>
        </p:txBody>
      </p:sp>
      <p:sp>
        <p:nvSpPr>
          <p:cNvPr id="4" name="Rectangle 3"/>
          <p:cNvSpPr>
            <a:spLocks noGrp="1" noChangeArrowheads="1"/>
          </p:cNvSpPr>
          <p:nvPr>
            <p:ph idx="1"/>
          </p:nvPr>
        </p:nvSpPr>
        <p:spPr>
          <a:xfrm>
            <a:off x="1076632" y="1961535"/>
            <a:ext cx="10205884" cy="4571999"/>
          </a:xfrm>
        </p:spPr>
        <p:style>
          <a:lnRef idx="2">
            <a:schemeClr val="accent1"/>
          </a:lnRef>
          <a:fillRef idx="1">
            <a:schemeClr val="lt1"/>
          </a:fillRef>
          <a:effectRef idx="0">
            <a:schemeClr val="accent1"/>
          </a:effectRef>
          <a:fontRef idx="minor">
            <a:schemeClr val="dk1"/>
          </a:fontRef>
        </p:style>
        <p:txBody>
          <a:bodyPr>
            <a:noAutofit/>
          </a:bodyPr>
          <a:lstStyle/>
          <a:p>
            <a:pPr marL="0" indent="0">
              <a:buNone/>
              <a:defRPr/>
            </a:pPr>
            <a:r>
              <a:rPr lang="en-GB" sz="2800" b="1" dirty="0"/>
              <a:t>1 volunteer to act as though they are walking down the street.  </a:t>
            </a:r>
          </a:p>
          <a:p>
            <a:pPr marL="0" indent="0">
              <a:buNone/>
              <a:defRPr/>
            </a:pPr>
            <a:endParaRPr lang="en-GB" sz="2800" b="1" dirty="0"/>
          </a:p>
          <a:p>
            <a:pPr marL="0" indent="0">
              <a:buNone/>
              <a:defRPr/>
            </a:pPr>
            <a:r>
              <a:rPr lang="en-GB" sz="2800" b="1" dirty="0"/>
              <a:t>Others to ask... “What if...” </a:t>
            </a:r>
          </a:p>
          <a:p>
            <a:pPr marL="400050" lvl="1" indent="0">
              <a:buNone/>
              <a:defRPr/>
            </a:pPr>
            <a:r>
              <a:rPr lang="en-GB" sz="2800" b="1" dirty="0"/>
              <a:t>“What if you were attacked by an old lady”.  </a:t>
            </a:r>
          </a:p>
          <a:p>
            <a:pPr marL="400050" lvl="1" indent="0">
              <a:buNone/>
              <a:defRPr/>
            </a:pPr>
            <a:endParaRPr lang="en-GB" sz="2800" b="1" dirty="0"/>
          </a:p>
          <a:p>
            <a:pPr marL="400050" lvl="1" indent="0">
              <a:buNone/>
              <a:defRPr/>
            </a:pPr>
            <a:endParaRPr lang="en-GB" sz="2800" b="1" dirty="0"/>
          </a:p>
          <a:p>
            <a:pPr marL="400050" lvl="1" indent="0" algn="ctr">
              <a:buNone/>
              <a:defRPr/>
            </a:pPr>
            <a:r>
              <a:rPr lang="en-GB" sz="2800" b="1" dirty="0"/>
              <a:t>REALISTIC AS POSSIBLE!!!</a:t>
            </a:r>
            <a:endParaRPr lang="en-GB" sz="2800" dirty="0"/>
          </a:p>
        </p:txBody>
      </p:sp>
      <p:sp>
        <p:nvSpPr>
          <p:cNvPr id="5" name="Rectangle 4"/>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To continue my understanding of Stanislavski’s system</a:t>
            </a:r>
          </a:p>
          <a:p>
            <a:pPr>
              <a:buFont typeface="Wingdings" pitchFamily="2" charset="2"/>
              <a:buChar char="ü"/>
            </a:pPr>
            <a:r>
              <a:rPr lang="en-GB" sz="1100" dirty="0"/>
              <a:t>Recall on my own memories and emotions to develop character.</a:t>
            </a:r>
          </a:p>
          <a:p>
            <a:pPr>
              <a:buFont typeface="Wingdings" pitchFamily="2" charset="2"/>
              <a:buChar char="ü"/>
            </a:pPr>
            <a:r>
              <a:rPr lang="en-GB" sz="1100" dirty="0"/>
              <a:t>Evaluate the effectiveness of Stanislavski’s system/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7173" y="0"/>
            <a:ext cx="1833973" cy="1833973"/>
          </a:xfrm>
          <a:prstGeom prst="rect">
            <a:avLst/>
          </a:prstGeom>
        </p:spPr>
      </p:pic>
    </p:spTree>
    <p:extLst>
      <p:ext uri="{BB962C8B-B14F-4D97-AF65-F5344CB8AC3E}">
        <p14:creationId xmlns:p14="http://schemas.microsoft.com/office/powerpoint/2010/main" val="1180903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406" y="769441"/>
            <a:ext cx="10117394" cy="844345"/>
          </a:xfrm>
        </p:spPr>
        <p:txBody>
          <a:bodyPr>
            <a:noAutofit/>
          </a:bodyPr>
          <a:lstStyle/>
          <a:p>
            <a:r>
              <a:rPr lang="en-GB" sz="6000" b="1" u="sng" dirty="0">
                <a:solidFill>
                  <a:schemeClr val="accent1"/>
                </a:solidFill>
              </a:rPr>
              <a:t>Magic If</a:t>
            </a:r>
          </a:p>
        </p:txBody>
      </p:sp>
      <p:sp>
        <p:nvSpPr>
          <p:cNvPr id="3" name="Content Placeholder 2"/>
          <p:cNvSpPr>
            <a:spLocks noGrp="1"/>
          </p:cNvSpPr>
          <p:nvPr>
            <p:ph idx="1"/>
          </p:nvPr>
        </p:nvSpPr>
        <p:spPr>
          <a:xfrm>
            <a:off x="855406" y="1613786"/>
            <a:ext cx="11336594" cy="4919749"/>
          </a:xfrm>
        </p:spPr>
        <p:style>
          <a:lnRef idx="2">
            <a:schemeClr val="accent1"/>
          </a:lnRef>
          <a:fillRef idx="1">
            <a:schemeClr val="lt1"/>
          </a:fillRef>
          <a:effectRef idx="0">
            <a:schemeClr val="accent1"/>
          </a:effectRef>
          <a:fontRef idx="minor">
            <a:schemeClr val="dk1"/>
          </a:fontRef>
        </p:style>
        <p:txBody>
          <a:bodyPr>
            <a:normAutofit lnSpcReduction="10000"/>
          </a:bodyPr>
          <a:lstStyle/>
          <a:p>
            <a:pPr lvl="0"/>
            <a:r>
              <a:rPr lang="en-GB" sz="2400" dirty="0"/>
              <a:t>Sit on a chair in your own in the space.</a:t>
            </a:r>
          </a:p>
          <a:p>
            <a:pPr lvl="0"/>
            <a:r>
              <a:rPr lang="en-GB" sz="2400" dirty="0"/>
              <a:t>React ‘naturally’ to the situations that are called out. </a:t>
            </a:r>
          </a:p>
          <a:p>
            <a:pPr lvl="1">
              <a:buFont typeface="Wingdings" panose="05000000000000000000" pitchFamily="2" charset="2"/>
              <a:buChar char="§"/>
            </a:pPr>
            <a:r>
              <a:rPr lang="en-GB" sz="2400" dirty="0"/>
              <a:t>You are on a rollercoaster riding to the top;</a:t>
            </a:r>
          </a:p>
          <a:p>
            <a:pPr lvl="2">
              <a:buFont typeface="Wingdings" panose="05000000000000000000" pitchFamily="2" charset="2"/>
              <a:buChar char="§"/>
            </a:pPr>
            <a:r>
              <a:rPr lang="en-GB" sz="2200" i="1" dirty="0">
                <a:solidFill>
                  <a:schemeClr val="accent1"/>
                </a:solidFill>
              </a:rPr>
              <a:t>what if you let go?</a:t>
            </a:r>
          </a:p>
          <a:p>
            <a:pPr lvl="1">
              <a:buFont typeface="Wingdings" panose="05000000000000000000" pitchFamily="2" charset="2"/>
              <a:buChar char="§"/>
            </a:pPr>
            <a:r>
              <a:rPr lang="en-GB" sz="2400" dirty="0"/>
              <a:t>You are in an interview room for a job you really want/not bothered about;</a:t>
            </a:r>
          </a:p>
          <a:p>
            <a:pPr lvl="2">
              <a:buFont typeface="Wingdings" panose="05000000000000000000" pitchFamily="2" charset="2"/>
              <a:buChar char="§"/>
            </a:pPr>
            <a:r>
              <a:rPr lang="en-GB" sz="2200" i="1" dirty="0">
                <a:solidFill>
                  <a:schemeClr val="accent1"/>
                </a:solidFill>
              </a:rPr>
              <a:t>what if they offer you the job there and then?</a:t>
            </a:r>
          </a:p>
          <a:p>
            <a:pPr lvl="1">
              <a:buFont typeface="Wingdings" panose="05000000000000000000" pitchFamily="2" charset="2"/>
              <a:buChar char="§"/>
            </a:pPr>
            <a:r>
              <a:rPr lang="en-GB" sz="2400" dirty="0"/>
              <a:t>You are waiting for test results;</a:t>
            </a:r>
          </a:p>
          <a:p>
            <a:pPr lvl="2">
              <a:buFont typeface="Wingdings" panose="05000000000000000000" pitchFamily="2" charset="2"/>
              <a:buChar char="§"/>
            </a:pPr>
            <a:r>
              <a:rPr lang="en-GB" sz="2200" i="1" dirty="0">
                <a:solidFill>
                  <a:schemeClr val="accent1"/>
                </a:solidFill>
              </a:rPr>
              <a:t>what if it’s bad news?</a:t>
            </a:r>
          </a:p>
          <a:p>
            <a:pPr lvl="1">
              <a:buFont typeface="Wingdings" panose="05000000000000000000" pitchFamily="2" charset="2"/>
              <a:buChar char="§"/>
            </a:pPr>
            <a:r>
              <a:rPr lang="en-GB" sz="2400" dirty="0"/>
              <a:t>You are sitting in the park eating your lunch; </a:t>
            </a:r>
          </a:p>
          <a:p>
            <a:pPr lvl="2">
              <a:buFont typeface="Wingdings" panose="05000000000000000000" pitchFamily="2" charset="2"/>
              <a:buChar char="§"/>
            </a:pPr>
            <a:r>
              <a:rPr lang="en-GB" sz="2200" i="1" dirty="0">
                <a:solidFill>
                  <a:schemeClr val="accent1"/>
                </a:solidFill>
              </a:rPr>
              <a:t>what if someone comes along and steals it?</a:t>
            </a:r>
          </a:p>
          <a:p>
            <a:pPr lvl="1">
              <a:buFont typeface="Wingdings" panose="05000000000000000000" pitchFamily="2" charset="2"/>
              <a:buChar char="§"/>
            </a:pPr>
            <a:r>
              <a:rPr lang="en-GB" sz="2400" dirty="0"/>
              <a:t>You sit on the chair, and there is something sticky on it;</a:t>
            </a:r>
          </a:p>
          <a:p>
            <a:pPr lvl="2">
              <a:buFont typeface="Wingdings" panose="05000000000000000000" pitchFamily="2" charset="2"/>
              <a:buChar char="§"/>
            </a:pPr>
            <a:r>
              <a:rPr lang="en-GB" sz="2200" i="1" dirty="0">
                <a:solidFill>
                  <a:schemeClr val="accent1"/>
                </a:solidFill>
              </a:rPr>
              <a:t>what if it wont come off?</a:t>
            </a:r>
          </a:p>
          <a:p>
            <a:endParaRPr lang="en-GB" dirty="0"/>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itchFamily="2" charset="2"/>
              <a:buChar char="ü"/>
            </a:pPr>
            <a:r>
              <a:rPr lang="en-GB" sz="1100" dirty="0"/>
              <a:t>To continue my understanding of Stanislavski’s system</a:t>
            </a:r>
          </a:p>
          <a:p>
            <a:pPr>
              <a:buFont typeface="Wingdings" pitchFamily="2" charset="2"/>
              <a:buChar char="ü"/>
            </a:pPr>
            <a:r>
              <a:rPr lang="en-GB" sz="1100" dirty="0"/>
              <a:t>Recall on my own memories and emotions to develop character.</a:t>
            </a:r>
          </a:p>
          <a:p>
            <a:pPr>
              <a:buFont typeface="Wingdings" pitchFamily="2" charset="2"/>
              <a:buChar char="ü"/>
            </a:pPr>
            <a:r>
              <a:rPr lang="en-GB" sz="1100" dirty="0"/>
              <a:t>Evaluate the effectiveness of Stanislavski’s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1465" y="0"/>
            <a:ext cx="2539682" cy="2539682"/>
          </a:xfrm>
          <a:prstGeom prst="rect">
            <a:avLst/>
          </a:prstGeom>
        </p:spPr>
      </p:pic>
    </p:spTree>
    <p:extLst>
      <p:ext uri="{BB962C8B-B14F-4D97-AF65-F5344CB8AC3E}">
        <p14:creationId xmlns:p14="http://schemas.microsoft.com/office/powerpoint/2010/main" val="83143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121" y="265471"/>
            <a:ext cx="9612971" cy="1086432"/>
          </a:xfrm>
        </p:spPr>
        <p:txBody>
          <a:bodyPr/>
          <a:lstStyle/>
          <a:p>
            <a:r>
              <a:rPr lang="en-GB" b="1" u="sng" dirty="0"/>
              <a:t>Stanislavski Recap</a:t>
            </a:r>
          </a:p>
        </p:txBody>
      </p:sp>
      <p:sp>
        <p:nvSpPr>
          <p:cNvPr id="3" name="Text Placeholder 2"/>
          <p:cNvSpPr>
            <a:spLocks noGrp="1"/>
          </p:cNvSpPr>
          <p:nvPr>
            <p:ph type="body" idx="1"/>
          </p:nvPr>
        </p:nvSpPr>
        <p:spPr>
          <a:xfrm>
            <a:off x="322573" y="1351903"/>
            <a:ext cx="10458498" cy="4267232"/>
          </a:xfrm>
        </p:spPr>
        <p:txBody>
          <a:bodyPr>
            <a:noAutofit/>
          </a:bodyPr>
          <a:lstStyle/>
          <a:p>
            <a:pPr marL="457200" indent="-457200" algn="l">
              <a:buFont typeface="+mj-lt"/>
              <a:buAutoNum type="arabicPeriod"/>
            </a:pPr>
            <a:r>
              <a:rPr lang="en-GB" sz="2800" dirty="0"/>
              <a:t>Who was Konstantin Stanislavski?</a:t>
            </a:r>
          </a:p>
          <a:p>
            <a:pPr marL="457200" indent="-457200" algn="l">
              <a:buFont typeface="+mj-lt"/>
              <a:buAutoNum type="arabicPeriod"/>
            </a:pPr>
            <a:endParaRPr lang="en-GB" sz="2800" dirty="0"/>
          </a:p>
          <a:p>
            <a:pPr marL="457200" indent="-457200" algn="l">
              <a:buFont typeface="+mj-lt"/>
              <a:buAutoNum type="arabicPeriod"/>
            </a:pPr>
            <a:r>
              <a:rPr lang="en-GB" sz="2800" dirty="0"/>
              <a:t>What did he believe about theatre?</a:t>
            </a:r>
          </a:p>
          <a:p>
            <a:pPr marL="457200" indent="-457200" algn="l">
              <a:buFont typeface="+mj-lt"/>
              <a:buAutoNum type="arabicPeriod"/>
            </a:pPr>
            <a:endParaRPr lang="en-GB" sz="2800" dirty="0"/>
          </a:p>
          <a:p>
            <a:pPr marL="457200" indent="-457200" algn="l">
              <a:buFont typeface="+mj-lt"/>
              <a:buAutoNum type="arabicPeriod"/>
            </a:pPr>
            <a:r>
              <a:rPr lang="en-GB" sz="2800" dirty="0"/>
              <a:t>As an actor what main skills and or techniques did Stanislavski want his actors to do?</a:t>
            </a:r>
          </a:p>
          <a:p>
            <a:pPr marL="457200" indent="-457200" algn="l">
              <a:buFont typeface="+mj-lt"/>
              <a:buAutoNum type="arabicPeriod"/>
            </a:pPr>
            <a:endParaRPr lang="en-GB" sz="2800" dirty="0"/>
          </a:p>
          <a:p>
            <a:pPr marL="457200" indent="-457200" algn="l">
              <a:buFont typeface="+mj-lt"/>
              <a:buAutoNum type="arabicPeriod"/>
            </a:pPr>
            <a:r>
              <a:rPr lang="en-GB" sz="2800" dirty="0"/>
              <a:t>How and when would you use Stanislavski’s system in your own practical work?</a:t>
            </a:r>
          </a:p>
        </p:txBody>
      </p:sp>
    </p:spTree>
    <p:extLst>
      <p:ext uri="{BB962C8B-B14F-4D97-AF65-F5344CB8AC3E}">
        <p14:creationId xmlns:p14="http://schemas.microsoft.com/office/powerpoint/2010/main" val="2844209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5821" y="142531"/>
            <a:ext cx="7975453"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a:ln w="11430"/>
                <a:solidFill>
                  <a:schemeClr val="accent2">
                    <a:lumMod val="60000"/>
                    <a:lumOff val="40000"/>
                  </a:schemeClr>
                </a:solidFill>
                <a:effectLst>
                  <a:outerShdw blurRad="50800" dist="39000" dir="5460000" algn="tl">
                    <a:srgbClr val="000000">
                      <a:alpha val="38000"/>
                    </a:srgbClr>
                  </a:outerShdw>
                </a:effectLst>
              </a:rPr>
              <a:t>BERTOLT BRECHT</a:t>
            </a:r>
          </a:p>
        </p:txBody>
      </p:sp>
      <p:sp>
        <p:nvSpPr>
          <p:cNvPr id="5" name="TextBox 4"/>
          <p:cNvSpPr txBox="1"/>
          <p:nvPr/>
        </p:nvSpPr>
        <p:spPr>
          <a:xfrm rot="20559586">
            <a:off x="1484555" y="1510229"/>
            <a:ext cx="2684189" cy="584775"/>
          </a:xfrm>
          <a:prstGeom prst="rect">
            <a:avLst/>
          </a:prstGeom>
          <a:noFill/>
        </p:spPr>
        <p:txBody>
          <a:bodyPr wrap="square" rtlCol="0">
            <a:spAutoFit/>
          </a:bodyPr>
          <a:lstStyle/>
          <a:p>
            <a:r>
              <a:rPr lang="en-GB" sz="3200" dirty="0">
                <a:solidFill>
                  <a:schemeClr val="accent3">
                    <a:lumMod val="40000"/>
                    <a:lumOff val="60000"/>
                  </a:schemeClr>
                </a:solidFill>
              </a:rPr>
              <a:t>Placards</a:t>
            </a:r>
          </a:p>
        </p:txBody>
      </p:sp>
      <p:sp>
        <p:nvSpPr>
          <p:cNvPr id="6" name="TextBox 5"/>
          <p:cNvSpPr txBox="1"/>
          <p:nvPr/>
        </p:nvSpPr>
        <p:spPr>
          <a:xfrm rot="1283440">
            <a:off x="8674341" y="4068769"/>
            <a:ext cx="2581635" cy="1077218"/>
          </a:xfrm>
          <a:prstGeom prst="rect">
            <a:avLst/>
          </a:prstGeom>
          <a:noFill/>
        </p:spPr>
        <p:txBody>
          <a:bodyPr wrap="square" rtlCol="0">
            <a:spAutoFit/>
          </a:bodyPr>
          <a:lstStyle/>
          <a:p>
            <a:pPr algn="ctr"/>
            <a:r>
              <a:rPr lang="en-GB" sz="3200" dirty="0">
                <a:solidFill>
                  <a:schemeClr val="accent6"/>
                </a:solidFill>
              </a:rPr>
              <a:t>Gestus</a:t>
            </a:r>
          </a:p>
          <a:p>
            <a:pPr algn="ctr"/>
            <a:r>
              <a:rPr lang="en-GB" sz="3200" dirty="0">
                <a:solidFill>
                  <a:schemeClr val="accent6"/>
                </a:solidFill>
              </a:rPr>
              <a:t>Song</a:t>
            </a:r>
          </a:p>
        </p:txBody>
      </p:sp>
      <p:sp>
        <p:nvSpPr>
          <p:cNvPr id="7" name="TextBox 6"/>
          <p:cNvSpPr txBox="1"/>
          <p:nvPr/>
        </p:nvSpPr>
        <p:spPr>
          <a:xfrm rot="592046">
            <a:off x="2221026" y="2758694"/>
            <a:ext cx="2016224" cy="1200329"/>
          </a:xfrm>
          <a:prstGeom prst="rect">
            <a:avLst/>
          </a:prstGeom>
          <a:noFill/>
        </p:spPr>
        <p:txBody>
          <a:bodyPr wrap="square" rtlCol="0">
            <a:spAutoFit/>
          </a:bodyPr>
          <a:lstStyle/>
          <a:p>
            <a:pPr algn="ctr"/>
            <a:r>
              <a:rPr lang="en-GB" sz="2400" dirty="0">
                <a:solidFill>
                  <a:schemeClr val="bg1"/>
                </a:solidFill>
              </a:rPr>
              <a:t>Live Instruments used on stage</a:t>
            </a:r>
          </a:p>
        </p:txBody>
      </p:sp>
      <p:sp>
        <p:nvSpPr>
          <p:cNvPr id="8" name="TextBox 7"/>
          <p:cNvSpPr txBox="1"/>
          <p:nvPr/>
        </p:nvSpPr>
        <p:spPr>
          <a:xfrm rot="21313159">
            <a:off x="5476516" y="4266305"/>
            <a:ext cx="2556590" cy="1077218"/>
          </a:xfrm>
          <a:prstGeom prst="rect">
            <a:avLst/>
          </a:prstGeom>
          <a:noFill/>
        </p:spPr>
        <p:txBody>
          <a:bodyPr wrap="square" rtlCol="0">
            <a:spAutoFit/>
          </a:bodyPr>
          <a:lstStyle/>
          <a:p>
            <a:pPr algn="ctr"/>
            <a:r>
              <a:rPr lang="en-GB" sz="3200" dirty="0">
                <a:solidFill>
                  <a:schemeClr val="accent5">
                    <a:lumMod val="40000"/>
                    <a:lumOff val="60000"/>
                  </a:schemeClr>
                </a:solidFill>
              </a:rPr>
              <a:t>Minimalistic Set</a:t>
            </a:r>
          </a:p>
        </p:txBody>
      </p:sp>
      <p:sp>
        <p:nvSpPr>
          <p:cNvPr id="11" name="TextBox 10"/>
          <p:cNvSpPr txBox="1"/>
          <p:nvPr/>
        </p:nvSpPr>
        <p:spPr>
          <a:xfrm rot="19907310">
            <a:off x="3411962" y="1779329"/>
            <a:ext cx="3090806" cy="1077218"/>
          </a:xfrm>
          <a:prstGeom prst="rect">
            <a:avLst/>
          </a:prstGeom>
          <a:noFill/>
        </p:spPr>
        <p:txBody>
          <a:bodyPr wrap="square" rtlCol="0">
            <a:spAutoFit/>
          </a:bodyPr>
          <a:lstStyle/>
          <a:p>
            <a:pPr algn="ctr"/>
            <a:r>
              <a:rPr lang="en-GB" sz="3200" dirty="0">
                <a:solidFill>
                  <a:schemeClr val="accent4"/>
                </a:solidFill>
              </a:rPr>
              <a:t>Alienation</a:t>
            </a:r>
          </a:p>
          <a:p>
            <a:pPr algn="ctr"/>
            <a:r>
              <a:rPr lang="en-GB" sz="3200" dirty="0">
                <a:solidFill>
                  <a:schemeClr val="accent4"/>
                </a:solidFill>
              </a:rPr>
              <a:t>Affect</a:t>
            </a:r>
          </a:p>
        </p:txBody>
      </p:sp>
      <p:pic>
        <p:nvPicPr>
          <p:cNvPr id="1026" name="Picture 2" descr="http://79.170.44.80/sceneproductions.co.uk/wp-content/uploads/2012/01/Pic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404" y="4173331"/>
            <a:ext cx="2968209" cy="169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lmplus.org/04/brec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509" y="1825327"/>
            <a:ext cx="5137855"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068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420" y="280219"/>
            <a:ext cx="9792929" cy="800100"/>
          </a:xfrm>
        </p:spPr>
        <p:txBody>
          <a:bodyPr>
            <a:noAutofit/>
          </a:bodyPr>
          <a:lstStyle/>
          <a:p>
            <a:r>
              <a:rPr lang="en-GB" sz="5400" b="1" i="1" dirty="0">
                <a:solidFill>
                  <a:schemeClr val="accent1"/>
                </a:solidFill>
              </a:rPr>
              <a:t>Learning Objectives</a:t>
            </a:r>
          </a:p>
        </p:txBody>
      </p:sp>
      <p:sp>
        <p:nvSpPr>
          <p:cNvPr id="3" name="Content Placeholder 2"/>
          <p:cNvSpPr>
            <a:spLocks noGrp="1"/>
          </p:cNvSpPr>
          <p:nvPr>
            <p:ph idx="1"/>
          </p:nvPr>
        </p:nvSpPr>
        <p:spPr>
          <a:xfrm>
            <a:off x="914400" y="1489586"/>
            <a:ext cx="10987548" cy="4955459"/>
          </a:xfrm>
        </p:spPr>
        <p:txBody>
          <a:bodyPr>
            <a:normAutofit/>
          </a:bodyPr>
          <a:lstStyle/>
          <a:p>
            <a:pPr marL="0" indent="0">
              <a:buNone/>
            </a:pPr>
            <a:r>
              <a:rPr lang="en-GB" sz="2800" dirty="0">
                <a:solidFill>
                  <a:schemeClr val="accent1"/>
                </a:solidFill>
              </a:rPr>
              <a:t>By the end of the lesson you will have learnt:</a:t>
            </a:r>
          </a:p>
          <a:p>
            <a:pPr marL="0" indent="0">
              <a:buNone/>
            </a:pPr>
            <a:endParaRPr lang="en-GB" sz="2800" dirty="0">
              <a:solidFill>
                <a:srgbClr val="7030A0"/>
              </a:solidFill>
            </a:endParaRPr>
          </a:p>
          <a:p>
            <a:pPr>
              <a:buFont typeface="Wingdings" panose="05000000000000000000" pitchFamily="2" charset="2"/>
              <a:buChar char="ü"/>
            </a:pPr>
            <a:r>
              <a:rPr lang="en-GB" sz="2800" dirty="0"/>
              <a:t>Understand how to use Brecht’s theories to adapt the meaning of performance.</a:t>
            </a:r>
          </a:p>
          <a:p>
            <a:pPr>
              <a:buFont typeface="Wingdings" panose="05000000000000000000" pitchFamily="2" charset="2"/>
              <a:buChar char="ü"/>
            </a:pPr>
            <a:endParaRPr lang="en-GB" sz="2800" dirty="0"/>
          </a:p>
          <a:p>
            <a:pPr>
              <a:buFont typeface="Wingdings" panose="05000000000000000000" pitchFamily="2" charset="2"/>
              <a:buChar char="ü"/>
            </a:pPr>
            <a:r>
              <a:rPr lang="en-GB" sz="2800" dirty="0"/>
              <a:t>Explore through the use of improvisation how to experiment with Brechtian techniques.</a:t>
            </a:r>
          </a:p>
          <a:p>
            <a:pPr>
              <a:buFont typeface="Wingdings" panose="05000000000000000000" pitchFamily="2" charset="2"/>
              <a:buChar char="ü"/>
            </a:pPr>
            <a:endParaRPr lang="en-GB" sz="2800" dirty="0"/>
          </a:p>
          <a:p>
            <a:pPr>
              <a:buFont typeface="Wingdings" panose="05000000000000000000" pitchFamily="2" charset="2"/>
              <a:buChar char="ü"/>
            </a:pPr>
            <a:r>
              <a:rPr lang="en-GB" sz="2800" dirty="0"/>
              <a:t>Evaluate the differences between Stanislavski and Brecht.</a:t>
            </a:r>
          </a:p>
          <a:p>
            <a:endParaRPr lang="en-GB" dirty="0"/>
          </a:p>
        </p:txBody>
      </p:sp>
    </p:spTree>
    <p:extLst>
      <p:ext uri="{BB962C8B-B14F-4D97-AF65-F5344CB8AC3E}">
        <p14:creationId xmlns:p14="http://schemas.microsoft.com/office/powerpoint/2010/main" val="1310401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7098" y="1710813"/>
            <a:ext cx="4785779" cy="4984954"/>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just">
              <a:buFont typeface="Wingdings" pitchFamily="2" charset="2"/>
              <a:buChar char="ü"/>
            </a:pPr>
            <a:r>
              <a:rPr lang="en-GB" sz="2400" dirty="0"/>
              <a:t>Bertolt Brecht 1898 - 1956</a:t>
            </a:r>
          </a:p>
          <a:p>
            <a:pPr algn="just">
              <a:buFont typeface="Wingdings" pitchFamily="2" charset="2"/>
              <a:buChar char="ü"/>
            </a:pPr>
            <a:endParaRPr lang="en-GB" sz="2400" dirty="0"/>
          </a:p>
          <a:p>
            <a:pPr algn="just">
              <a:buFont typeface="Wingdings" pitchFamily="2" charset="2"/>
              <a:buChar char="ü"/>
            </a:pPr>
            <a:r>
              <a:rPr lang="en-GB" sz="2400" dirty="0"/>
              <a:t>German Theatre Practitioner and Playwright. </a:t>
            </a:r>
          </a:p>
          <a:p>
            <a:pPr algn="just">
              <a:buFont typeface="Wingdings" pitchFamily="2" charset="2"/>
              <a:buChar char="ü"/>
            </a:pPr>
            <a:endParaRPr lang="en-GB" sz="2400" dirty="0"/>
          </a:p>
          <a:p>
            <a:pPr algn="just">
              <a:buFont typeface="Wingdings" pitchFamily="2" charset="2"/>
              <a:buChar char="ü"/>
            </a:pPr>
            <a:r>
              <a:rPr lang="en-GB" sz="2400" dirty="0"/>
              <a:t>He developed a style of theatre called </a:t>
            </a:r>
            <a:r>
              <a:rPr lang="en-GB" sz="2400" b="1" i="1" dirty="0"/>
              <a:t>EPIC THEATRE </a:t>
            </a:r>
          </a:p>
          <a:p>
            <a:pPr algn="just">
              <a:buFont typeface="Wingdings" pitchFamily="2" charset="2"/>
              <a:buChar char="ü"/>
            </a:pPr>
            <a:endParaRPr lang="en-GB" sz="2400" b="1" i="1" dirty="0"/>
          </a:p>
          <a:p>
            <a:pPr algn="just">
              <a:buFont typeface="Wingdings" pitchFamily="2" charset="2"/>
              <a:buChar char="ü"/>
            </a:pPr>
            <a:r>
              <a:rPr lang="en-GB" sz="2400" dirty="0"/>
              <a:t>He disliked Stanislavski’s naturalistic approach to the theatre as it did not provoke thought and suggest change</a:t>
            </a:r>
          </a:p>
          <a:p>
            <a:pPr algn="just">
              <a:buFont typeface="Wingdings" pitchFamily="2" charset="2"/>
              <a:buChar char="ü"/>
            </a:pPr>
            <a:endParaRPr lang="en-GB" sz="2400" dirty="0"/>
          </a:p>
          <a:p>
            <a:pPr algn="just">
              <a:buFont typeface="Wingdings" pitchFamily="2" charset="2"/>
              <a:buChar char="ü"/>
            </a:pPr>
            <a:r>
              <a:rPr lang="en-GB" sz="2400" dirty="0"/>
              <a:t>Brecht wanted the audience to start thinking of solutions to the problems in their society.</a:t>
            </a:r>
          </a:p>
          <a:p>
            <a:pPr>
              <a:buFont typeface="Wingdings" pitchFamily="2" charset="2"/>
              <a:buChar char="ü"/>
            </a:pPr>
            <a:endParaRPr lang="en-GB" sz="1300" dirty="0"/>
          </a:p>
          <a:p>
            <a:pPr marL="0" indent="0">
              <a:buNone/>
            </a:pPr>
            <a:endParaRPr lang="en-GB" sz="2400" dirty="0"/>
          </a:p>
          <a:p>
            <a:pPr marL="0" indent="0">
              <a:buNone/>
            </a:pPr>
            <a:endParaRPr lang="en-GB" sz="2400" dirty="0"/>
          </a:p>
        </p:txBody>
      </p:sp>
      <p:sp>
        <p:nvSpPr>
          <p:cNvPr id="2" name="Rectangle 1"/>
          <p:cNvSpPr/>
          <p:nvPr/>
        </p:nvSpPr>
        <p:spPr>
          <a:xfrm>
            <a:off x="737932" y="695150"/>
            <a:ext cx="9594163" cy="1015663"/>
          </a:xfrm>
          <a:prstGeom prst="rect">
            <a:avLst/>
          </a:prstGeom>
        </p:spPr>
        <p:txBody>
          <a:bodyPr wrap="square">
            <a:spAutoFit/>
          </a:bodyPr>
          <a:lstStyle/>
          <a:p>
            <a:r>
              <a:rPr lang="en-US" sz="6000" b="1" u="sng" dirty="0" err="1">
                <a:ln w="11430"/>
                <a:solidFill>
                  <a:schemeClr val="accent1"/>
                </a:solidFill>
              </a:rPr>
              <a:t>Bertolt</a:t>
            </a:r>
            <a:r>
              <a:rPr lang="en-US" sz="6000" b="1" u="sng" dirty="0">
                <a:ln w="11430"/>
                <a:solidFill>
                  <a:schemeClr val="accent1"/>
                </a:solidFill>
              </a:rPr>
              <a:t> Brecht</a:t>
            </a:r>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anose="05000000000000000000" pitchFamily="2" charset="2"/>
              <a:buChar char="ü"/>
            </a:pPr>
            <a:r>
              <a:rPr lang="en-GB" sz="1100" dirty="0"/>
              <a:t>Understand how to use Brecht’s theories to adapt the meaning of performance.</a:t>
            </a:r>
          </a:p>
          <a:p>
            <a:pPr>
              <a:buFont typeface="Wingdings" panose="05000000000000000000" pitchFamily="2" charset="2"/>
              <a:buChar char="ü"/>
            </a:pPr>
            <a:r>
              <a:rPr lang="en-GB" sz="1100" dirty="0"/>
              <a:t>Explore through the use of improvisation how to experiment with Brechtian techniques.</a:t>
            </a:r>
          </a:p>
          <a:p>
            <a:pPr>
              <a:buFont typeface="Wingdings" panose="05000000000000000000" pitchFamily="2" charset="2"/>
              <a:buChar char="ü"/>
            </a:pPr>
            <a:r>
              <a:rPr lang="en-GB" sz="1100" dirty="0"/>
              <a:t>Evaluate the differences between Stanislavski and Brecht.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1382">
            <a:off x="11039997" y="-181971"/>
            <a:ext cx="1082216" cy="1329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5862043" y="1179871"/>
            <a:ext cx="6209953" cy="5632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Wingdings" pitchFamily="2" charset="2"/>
              <a:buChar char="ü"/>
            </a:pPr>
            <a:r>
              <a:rPr lang="en-GB" sz="2000" dirty="0"/>
              <a:t>Brecht alienated the audience by using the </a:t>
            </a:r>
            <a:r>
              <a:rPr lang="en-GB" sz="2000" b="1" dirty="0" err="1">
                <a:solidFill>
                  <a:srgbClr val="0070C0"/>
                </a:solidFill>
              </a:rPr>
              <a:t>Verfremdungseffkt</a:t>
            </a:r>
            <a:r>
              <a:rPr lang="en-GB" sz="2000" b="1" dirty="0">
                <a:solidFill>
                  <a:srgbClr val="0070C0"/>
                </a:solidFill>
              </a:rPr>
              <a:t>. </a:t>
            </a:r>
          </a:p>
          <a:p>
            <a:pPr algn="just"/>
            <a:endParaRPr lang="en-GB" sz="2000" dirty="0"/>
          </a:p>
          <a:p>
            <a:pPr algn="just">
              <a:buFont typeface="Wingdings" pitchFamily="2" charset="2"/>
              <a:buChar char="ü"/>
            </a:pPr>
            <a:r>
              <a:rPr lang="en-GB" sz="2000" dirty="0"/>
              <a:t>Brecht didn’t want them to feel any emotion.</a:t>
            </a:r>
          </a:p>
          <a:p>
            <a:pPr algn="just">
              <a:buFont typeface="Wingdings" pitchFamily="2" charset="2"/>
              <a:buChar char="ü"/>
            </a:pPr>
            <a:endParaRPr lang="en-GB" sz="2000" dirty="0"/>
          </a:p>
          <a:p>
            <a:pPr algn="just">
              <a:buFont typeface="Wingdings" pitchFamily="2" charset="2"/>
              <a:buChar char="ü"/>
            </a:pPr>
            <a:r>
              <a:rPr lang="en-GB" sz="2000" dirty="0"/>
              <a:t>1933 forced to exile and escape Nazi’s because of his political plays.</a:t>
            </a:r>
          </a:p>
          <a:p>
            <a:pPr algn="just">
              <a:buFont typeface="Wingdings" pitchFamily="2" charset="2"/>
              <a:buChar char="ü"/>
            </a:pPr>
            <a:endParaRPr lang="en-GB" sz="2000" dirty="0"/>
          </a:p>
          <a:p>
            <a:pPr algn="just">
              <a:buFont typeface="Wingdings" pitchFamily="2" charset="2"/>
              <a:buChar char="ü"/>
            </a:pPr>
            <a:r>
              <a:rPr lang="en-GB" sz="2000" dirty="0"/>
              <a:t>Brecht’s primary aim: creating a political theatre that communicates and educates its audience.</a:t>
            </a:r>
          </a:p>
          <a:p>
            <a:pPr algn="just">
              <a:buFont typeface="Wingdings" pitchFamily="2" charset="2"/>
              <a:buChar char="ü"/>
            </a:pPr>
            <a:endParaRPr lang="en-GB" sz="2000" dirty="0"/>
          </a:p>
          <a:p>
            <a:pPr algn="just">
              <a:buFont typeface="Wingdings" pitchFamily="2" charset="2"/>
              <a:buChar char="ü"/>
            </a:pPr>
            <a:r>
              <a:rPr lang="en-GB" sz="2000" dirty="0"/>
              <a:t>Brecht’s work and ideas were deeply influenced by the social, political and cultural events that surrounded him. </a:t>
            </a:r>
          </a:p>
          <a:p>
            <a:pPr algn="just">
              <a:buFont typeface="Wingdings" pitchFamily="2" charset="2"/>
              <a:buChar char="ü"/>
            </a:pPr>
            <a:endParaRPr lang="en-GB" sz="2000" dirty="0"/>
          </a:p>
          <a:p>
            <a:pPr algn="just">
              <a:buFont typeface="Wingdings" pitchFamily="2" charset="2"/>
              <a:buChar char="ü"/>
            </a:pPr>
            <a:r>
              <a:rPr lang="en-GB" sz="2000" dirty="0"/>
              <a:t>The majority of actors that Brecht would have used when working on his plays would have been trained using Stanislavski’s system.</a:t>
            </a:r>
          </a:p>
        </p:txBody>
      </p:sp>
    </p:spTree>
    <p:extLst>
      <p:ext uri="{BB962C8B-B14F-4D97-AF65-F5344CB8AC3E}">
        <p14:creationId xmlns:p14="http://schemas.microsoft.com/office/powerpoint/2010/main" val="420038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6" end="6"/>
                                            </p:txEl>
                                          </p:spTgt>
                                        </p:tgtEl>
                                        <p:attrNameLst>
                                          <p:attrName>style.visibility</p:attrName>
                                        </p:attrNameLst>
                                      </p:cBhvr>
                                      <p:to>
                                        <p:strVal val="visible"/>
                                      </p:to>
                                    </p:set>
                                    <p:animEffect transition="in" filter="fade">
                                      <p:cBhvr>
                                        <p:cTn id="52" dur="500"/>
                                        <p:tgtEl>
                                          <p:spTgt spid="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500"/>
                                        <p:tgtEl>
                                          <p:spTgt spid="6">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fade">
                                      <p:cBhvr>
                                        <p:cTn id="6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13" y="723981"/>
            <a:ext cx="9862457" cy="992777"/>
          </a:xfrm>
        </p:spPr>
        <p:txBody>
          <a:bodyPr>
            <a:normAutofit/>
          </a:bodyPr>
          <a:lstStyle/>
          <a:p>
            <a:r>
              <a:rPr lang="en-GB" sz="5400" b="1" u="sng" dirty="0"/>
              <a:t>Course Outline</a:t>
            </a:r>
          </a:p>
        </p:txBody>
      </p:sp>
      <p:sp>
        <p:nvSpPr>
          <p:cNvPr id="3" name="Content Placeholder 2"/>
          <p:cNvSpPr>
            <a:spLocks noGrp="1"/>
          </p:cNvSpPr>
          <p:nvPr>
            <p:ph idx="1"/>
          </p:nvPr>
        </p:nvSpPr>
        <p:spPr>
          <a:xfrm>
            <a:off x="979713" y="1609742"/>
            <a:ext cx="11212287" cy="640080"/>
          </a:xfrm>
        </p:spPr>
        <p:txBody>
          <a:bodyPr/>
          <a:lstStyle/>
          <a:p>
            <a:r>
              <a:rPr lang="en-GB" dirty="0"/>
              <a:t>The A-Level is split into </a:t>
            </a:r>
            <a:r>
              <a:rPr lang="en-GB" b="1" i="1" dirty="0">
                <a:solidFill>
                  <a:srgbClr val="7030A0"/>
                </a:solidFill>
              </a:rPr>
              <a:t>3 Components </a:t>
            </a:r>
            <a:r>
              <a:rPr lang="en-GB" dirty="0"/>
              <a:t>over 2 years. </a:t>
            </a:r>
          </a:p>
        </p:txBody>
      </p:sp>
      <p:sp>
        <p:nvSpPr>
          <p:cNvPr id="4" name="Rectangle 3"/>
          <p:cNvSpPr/>
          <p:nvPr/>
        </p:nvSpPr>
        <p:spPr>
          <a:xfrm>
            <a:off x="735873" y="0"/>
            <a:ext cx="9143999" cy="830997"/>
          </a:xfrm>
          <a:prstGeom prst="rect">
            <a:avLst/>
          </a:prstGeom>
        </p:spPr>
        <p:txBody>
          <a:bodyPr wrap="square">
            <a:spAutoFit/>
          </a:bodyPr>
          <a:lstStyle/>
          <a:p>
            <a:r>
              <a:rPr lang="en-GB" sz="1600" b="1" dirty="0">
                <a:solidFill>
                  <a:srgbClr val="FF0000"/>
                </a:solidFill>
              </a:rPr>
              <a:t>All: Understood the course content and outline.</a:t>
            </a:r>
          </a:p>
          <a:p>
            <a:pPr algn="just">
              <a:defRPr/>
            </a:pPr>
            <a:r>
              <a:rPr lang="en-US" sz="1600" b="1" dirty="0">
                <a:solidFill>
                  <a:schemeClr val="accent6"/>
                </a:solidFill>
              </a:rPr>
              <a:t>Most: Understand various view points that theatre is a vehicle for promoting issues in today’s society.</a:t>
            </a:r>
          </a:p>
          <a:p>
            <a:pPr algn="just">
              <a:defRPr/>
            </a:pPr>
            <a:r>
              <a:rPr lang="en-US" sz="1600" b="1" dirty="0">
                <a:solidFill>
                  <a:srgbClr val="00B050"/>
                </a:solidFill>
              </a:rPr>
              <a:t>Some: That theatre is a catalyst for engaging and prompting a reaction.</a:t>
            </a:r>
          </a:p>
        </p:txBody>
      </p:sp>
      <p:graphicFrame>
        <p:nvGraphicFramePr>
          <p:cNvPr id="5" name="Table 4"/>
          <p:cNvGraphicFramePr>
            <a:graphicFrameLocks noGrp="1"/>
          </p:cNvGraphicFramePr>
          <p:nvPr>
            <p:extLst>
              <p:ext uri="{D42A27DB-BD31-4B8C-83A1-F6EECF244321}">
                <p14:modId xmlns:p14="http://schemas.microsoft.com/office/powerpoint/2010/main" val="1662750537"/>
              </p:ext>
            </p:extLst>
          </p:nvPr>
        </p:nvGraphicFramePr>
        <p:xfrm>
          <a:off x="858982" y="2078203"/>
          <a:ext cx="5293624" cy="4570792"/>
        </p:xfrm>
        <a:graphic>
          <a:graphicData uri="http://schemas.openxmlformats.org/drawingml/2006/table">
            <a:tbl>
              <a:tblPr firstRow="1" bandRow="1">
                <a:tableStyleId>{5C22544A-7EE6-4342-B048-85BDC9FD1C3A}</a:tableStyleId>
              </a:tblPr>
              <a:tblGrid>
                <a:gridCol w="5293624">
                  <a:extLst>
                    <a:ext uri="{9D8B030D-6E8A-4147-A177-3AD203B41FA5}">
                      <a16:colId xmlns:a16="http://schemas.microsoft.com/office/drawing/2014/main" val="3093333999"/>
                    </a:ext>
                  </a:extLst>
                </a:gridCol>
              </a:tblGrid>
              <a:tr h="470562">
                <a:tc>
                  <a:txBody>
                    <a:bodyPr/>
                    <a:lstStyle/>
                    <a:p>
                      <a:r>
                        <a:rPr lang="en-GB" dirty="0"/>
                        <a:t>Component 1: Devising</a:t>
                      </a:r>
                    </a:p>
                  </a:txBody>
                  <a:tcPr/>
                </a:tc>
                <a:extLst>
                  <a:ext uri="{0D108BD9-81ED-4DB2-BD59-A6C34878D82A}">
                    <a16:rowId xmlns:a16="http://schemas.microsoft.com/office/drawing/2014/main" val="4262736695"/>
                  </a:ext>
                </a:extLst>
              </a:tr>
              <a:tr h="1176407">
                <a:tc>
                  <a:txBody>
                    <a:bodyPr/>
                    <a:lstStyle/>
                    <a:p>
                      <a:r>
                        <a:rPr lang="en-GB" b="1" i="1" dirty="0"/>
                        <a:t>Coursework:</a:t>
                      </a:r>
                    </a:p>
                    <a:p>
                      <a:pPr marL="285750" indent="-285750">
                        <a:buFont typeface="Arial" panose="020B0604020202020204" pitchFamily="34" charset="0"/>
                        <a:buChar char="•"/>
                      </a:pPr>
                      <a:r>
                        <a:rPr lang="en-GB" dirty="0"/>
                        <a:t>40%</a:t>
                      </a:r>
                      <a:r>
                        <a:rPr lang="en-GB" baseline="0" dirty="0"/>
                        <a:t> of the qualification</a:t>
                      </a:r>
                    </a:p>
                    <a:p>
                      <a:pPr marL="285750" indent="-285750">
                        <a:buFont typeface="Arial" panose="020B0604020202020204" pitchFamily="34" charset="0"/>
                        <a:buChar char="•"/>
                      </a:pPr>
                      <a:r>
                        <a:rPr lang="en-GB" baseline="0" dirty="0"/>
                        <a:t>80 marks</a:t>
                      </a:r>
                      <a:endParaRPr lang="en-GB" dirty="0"/>
                    </a:p>
                  </a:txBody>
                  <a:tcPr/>
                </a:tc>
                <a:extLst>
                  <a:ext uri="{0D108BD9-81ED-4DB2-BD59-A6C34878D82A}">
                    <a16:rowId xmlns:a16="http://schemas.microsoft.com/office/drawing/2014/main" val="1108024287"/>
                  </a:ext>
                </a:extLst>
              </a:tr>
              <a:tr h="1529329">
                <a:tc>
                  <a:txBody>
                    <a:bodyPr/>
                    <a:lstStyle/>
                    <a:p>
                      <a:r>
                        <a:rPr lang="en-GB" b="1" i="1" dirty="0"/>
                        <a:t>Content overview:</a:t>
                      </a:r>
                    </a:p>
                    <a:p>
                      <a:pPr marL="285750" indent="-285750">
                        <a:buFont typeface="Arial" panose="020B0604020202020204" pitchFamily="34" charset="0"/>
                        <a:buChar char="•"/>
                      </a:pPr>
                      <a:r>
                        <a:rPr lang="en-GB" dirty="0"/>
                        <a:t>Devise</a:t>
                      </a:r>
                      <a:r>
                        <a:rPr lang="en-GB" baseline="0" dirty="0"/>
                        <a:t> an original performance piece</a:t>
                      </a:r>
                    </a:p>
                    <a:p>
                      <a:pPr marL="285750" indent="-285750">
                        <a:buFont typeface="Arial" panose="020B0604020202020204" pitchFamily="34" charset="0"/>
                        <a:buChar char="•"/>
                      </a:pPr>
                      <a:r>
                        <a:rPr lang="en-GB" baseline="0" dirty="0"/>
                        <a:t>Use one key extract from a performance text and a theatre practitioner as stimuli</a:t>
                      </a:r>
                    </a:p>
                    <a:p>
                      <a:pPr marL="0" indent="0">
                        <a:buFont typeface="Arial" panose="020B0604020202020204" pitchFamily="34" charset="0"/>
                        <a:buNone/>
                      </a:pPr>
                      <a:endParaRPr lang="en-GB" dirty="0"/>
                    </a:p>
                  </a:txBody>
                  <a:tcPr/>
                </a:tc>
                <a:extLst>
                  <a:ext uri="{0D108BD9-81ED-4DB2-BD59-A6C34878D82A}">
                    <a16:rowId xmlns:a16="http://schemas.microsoft.com/office/drawing/2014/main" val="3307187543"/>
                  </a:ext>
                </a:extLst>
              </a:tr>
              <a:tr h="1394494">
                <a:tc>
                  <a:txBody>
                    <a:bodyPr/>
                    <a:lstStyle/>
                    <a:p>
                      <a:r>
                        <a:rPr lang="en-GB" b="1" i="1" dirty="0"/>
                        <a:t>Assessment:</a:t>
                      </a:r>
                    </a:p>
                    <a:p>
                      <a:pPr marL="285750" indent="-285750">
                        <a:buFont typeface="Arial" panose="020B0604020202020204" pitchFamily="34" charset="0"/>
                        <a:buChar char="•"/>
                      </a:pPr>
                      <a:r>
                        <a:rPr lang="en-GB" dirty="0"/>
                        <a:t>Written portfolio – 2500</a:t>
                      </a:r>
                      <a:r>
                        <a:rPr lang="en-GB" baseline="0" dirty="0"/>
                        <a:t> – 3000</a:t>
                      </a:r>
                    </a:p>
                    <a:p>
                      <a:pPr marL="285750" indent="-285750">
                        <a:buFont typeface="Arial" panose="020B0604020202020204" pitchFamily="34" charset="0"/>
                        <a:buChar char="•"/>
                      </a:pPr>
                      <a:r>
                        <a:rPr lang="en-GB" baseline="0" dirty="0"/>
                        <a:t>Devised performance </a:t>
                      </a:r>
                      <a:endParaRPr lang="en-GB" dirty="0"/>
                    </a:p>
                  </a:txBody>
                  <a:tcPr/>
                </a:tc>
                <a:extLst>
                  <a:ext uri="{0D108BD9-81ED-4DB2-BD59-A6C34878D82A}">
                    <a16:rowId xmlns:a16="http://schemas.microsoft.com/office/drawing/2014/main" val="103190595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29650504"/>
              </p:ext>
            </p:extLst>
          </p:nvPr>
        </p:nvGraphicFramePr>
        <p:xfrm>
          <a:off x="6470073" y="2078203"/>
          <a:ext cx="5377937" cy="4570792"/>
        </p:xfrm>
        <a:graphic>
          <a:graphicData uri="http://schemas.openxmlformats.org/drawingml/2006/table">
            <a:tbl>
              <a:tblPr firstRow="1" bandRow="1">
                <a:tableStyleId>{F5AB1C69-6EDB-4FF4-983F-18BD219EF322}</a:tableStyleId>
              </a:tblPr>
              <a:tblGrid>
                <a:gridCol w="5377937">
                  <a:extLst>
                    <a:ext uri="{9D8B030D-6E8A-4147-A177-3AD203B41FA5}">
                      <a16:colId xmlns:a16="http://schemas.microsoft.com/office/drawing/2014/main" val="3093333999"/>
                    </a:ext>
                  </a:extLst>
                </a:gridCol>
              </a:tblGrid>
              <a:tr h="470562">
                <a:tc>
                  <a:txBody>
                    <a:bodyPr/>
                    <a:lstStyle/>
                    <a:p>
                      <a:r>
                        <a:rPr lang="en-GB" dirty="0"/>
                        <a:t>Component</a:t>
                      </a:r>
                      <a:r>
                        <a:rPr lang="en-GB" baseline="0" dirty="0"/>
                        <a:t> 2: Text in Performance</a:t>
                      </a:r>
                      <a:endParaRPr lang="en-GB" dirty="0"/>
                    </a:p>
                  </a:txBody>
                  <a:tcPr/>
                </a:tc>
                <a:extLst>
                  <a:ext uri="{0D108BD9-81ED-4DB2-BD59-A6C34878D82A}">
                    <a16:rowId xmlns:a16="http://schemas.microsoft.com/office/drawing/2014/main" val="4262736695"/>
                  </a:ext>
                </a:extLst>
              </a:tr>
              <a:tr h="1176407">
                <a:tc>
                  <a:txBody>
                    <a:bodyPr/>
                    <a:lstStyle/>
                    <a:p>
                      <a:r>
                        <a:rPr lang="en-GB" b="1" i="1" dirty="0"/>
                        <a:t>Coursework:</a:t>
                      </a:r>
                    </a:p>
                    <a:p>
                      <a:pPr marL="285750" indent="-285750">
                        <a:buFont typeface="Arial" panose="020B0604020202020204" pitchFamily="34" charset="0"/>
                        <a:buChar char="•"/>
                      </a:pPr>
                      <a:r>
                        <a:rPr lang="en-GB" dirty="0"/>
                        <a:t>20%</a:t>
                      </a:r>
                      <a:r>
                        <a:rPr lang="en-GB" baseline="0" dirty="0"/>
                        <a:t> of the qualification</a:t>
                      </a:r>
                    </a:p>
                    <a:p>
                      <a:pPr marL="285750" indent="-285750">
                        <a:buFont typeface="Arial" panose="020B0604020202020204" pitchFamily="34" charset="0"/>
                        <a:buChar char="•"/>
                      </a:pPr>
                      <a:r>
                        <a:rPr lang="en-GB" baseline="0" dirty="0"/>
                        <a:t>60 marks</a:t>
                      </a:r>
                      <a:endParaRPr lang="en-GB" dirty="0"/>
                    </a:p>
                  </a:txBody>
                  <a:tcPr/>
                </a:tc>
                <a:extLst>
                  <a:ext uri="{0D108BD9-81ED-4DB2-BD59-A6C34878D82A}">
                    <a16:rowId xmlns:a16="http://schemas.microsoft.com/office/drawing/2014/main" val="1108024287"/>
                  </a:ext>
                </a:extLst>
              </a:tr>
              <a:tr h="1529329">
                <a:tc>
                  <a:txBody>
                    <a:bodyPr/>
                    <a:lstStyle/>
                    <a:p>
                      <a:r>
                        <a:rPr lang="en-GB" b="1" i="1" u="none" dirty="0"/>
                        <a:t>Content overview:</a:t>
                      </a:r>
                    </a:p>
                    <a:p>
                      <a:pPr marL="285750" indent="-285750">
                        <a:buFont typeface="Arial" panose="020B0604020202020204" pitchFamily="34" charset="0"/>
                        <a:buChar char="•"/>
                      </a:pPr>
                      <a:r>
                        <a:rPr lang="en-GB" dirty="0"/>
                        <a:t>A group performance of one key extract from a performance text.</a:t>
                      </a:r>
                    </a:p>
                    <a:p>
                      <a:pPr marL="285750" indent="-285750">
                        <a:buFont typeface="Arial" panose="020B0604020202020204" pitchFamily="34" charset="0"/>
                        <a:buChar char="•"/>
                      </a:pPr>
                      <a:r>
                        <a:rPr lang="en-GB" dirty="0"/>
                        <a:t>A monologue/duologue</a:t>
                      </a:r>
                      <a:r>
                        <a:rPr lang="en-GB" baseline="0" dirty="0"/>
                        <a:t> performance from one key extract from a different performance text.</a:t>
                      </a:r>
                      <a:endParaRPr lang="en-GB" dirty="0"/>
                    </a:p>
                  </a:txBody>
                  <a:tcPr/>
                </a:tc>
                <a:extLst>
                  <a:ext uri="{0D108BD9-81ED-4DB2-BD59-A6C34878D82A}">
                    <a16:rowId xmlns:a16="http://schemas.microsoft.com/office/drawing/2014/main" val="3307187543"/>
                  </a:ext>
                </a:extLst>
              </a:tr>
              <a:tr h="1394494">
                <a:tc>
                  <a:txBody>
                    <a:bodyPr/>
                    <a:lstStyle/>
                    <a:p>
                      <a:r>
                        <a:rPr lang="en-GB" b="1" i="1" dirty="0"/>
                        <a:t>Assessment:</a:t>
                      </a:r>
                    </a:p>
                    <a:p>
                      <a:pPr marL="285750" indent="-285750">
                        <a:buFont typeface="Arial" panose="020B0604020202020204" pitchFamily="34" charset="0"/>
                        <a:buChar char="•"/>
                      </a:pPr>
                      <a:r>
                        <a:rPr lang="en-GB" b="0" i="0" dirty="0"/>
                        <a:t>Externally</a:t>
                      </a:r>
                      <a:r>
                        <a:rPr lang="en-GB" b="0" i="0" baseline="0" dirty="0"/>
                        <a:t> assessed by a visiting examiner</a:t>
                      </a:r>
                    </a:p>
                    <a:p>
                      <a:pPr marL="285750" indent="-285750">
                        <a:buFont typeface="Arial" panose="020B0604020202020204" pitchFamily="34" charset="0"/>
                        <a:buChar char="•"/>
                      </a:pPr>
                      <a:r>
                        <a:rPr lang="en-GB" b="0" i="0" baseline="0" dirty="0"/>
                        <a:t>Group performance worth: 36 marks</a:t>
                      </a:r>
                    </a:p>
                    <a:p>
                      <a:pPr marL="285750" indent="-285750">
                        <a:buFont typeface="Arial" panose="020B0604020202020204" pitchFamily="34" charset="0"/>
                        <a:buChar char="•"/>
                      </a:pPr>
                      <a:r>
                        <a:rPr lang="en-GB" b="0" i="0" baseline="0" dirty="0"/>
                        <a:t>Monologue/Duologue worth: 24 marks</a:t>
                      </a:r>
                      <a:endParaRPr lang="en-GB" b="0" i="0" dirty="0"/>
                    </a:p>
                  </a:txBody>
                  <a:tcPr/>
                </a:tc>
                <a:extLst>
                  <a:ext uri="{0D108BD9-81ED-4DB2-BD59-A6C34878D82A}">
                    <a16:rowId xmlns:a16="http://schemas.microsoft.com/office/drawing/2014/main" val="1031905958"/>
                  </a:ext>
                </a:extLst>
              </a:tr>
            </a:tbl>
          </a:graphicData>
        </a:graphic>
      </p:graphicFrame>
    </p:spTree>
    <p:extLst>
      <p:ext uri="{BB962C8B-B14F-4D97-AF65-F5344CB8AC3E}">
        <p14:creationId xmlns:p14="http://schemas.microsoft.com/office/powerpoint/2010/main" val="5700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43872" y="2132856"/>
            <a:ext cx="2376264" cy="2088232"/>
          </a:xfrm>
          <a:prstGeom prst="rect">
            <a:avLst/>
          </a:prstGeom>
          <a:effectLst>
            <a:innerShdw blurRad="63500" dist="50800" dir="13500000">
              <a:prstClr val="black">
                <a:alpha val="50000"/>
              </a:prstClr>
            </a:inn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u="sng" dirty="0"/>
              <a:t>What Actors Would Do…</a:t>
            </a:r>
          </a:p>
        </p:txBody>
      </p:sp>
      <p:sp>
        <p:nvSpPr>
          <p:cNvPr id="5" name="Cloud 4"/>
          <p:cNvSpPr/>
          <p:nvPr/>
        </p:nvSpPr>
        <p:spPr>
          <a:xfrm>
            <a:off x="6528048" y="3717032"/>
            <a:ext cx="4680520" cy="3816424"/>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GB" sz="2400" dirty="0"/>
              <a:t>BREAKING THE FORTH WALL</a:t>
            </a:r>
          </a:p>
          <a:p>
            <a:pPr algn="ctr"/>
            <a:endParaRPr lang="en-GB" dirty="0"/>
          </a:p>
        </p:txBody>
      </p:sp>
      <p:sp>
        <p:nvSpPr>
          <p:cNvPr id="6" name="Explosion 2 5"/>
          <p:cNvSpPr/>
          <p:nvPr/>
        </p:nvSpPr>
        <p:spPr>
          <a:xfrm>
            <a:off x="407368" y="2564904"/>
            <a:ext cx="5509120" cy="4824536"/>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GB" sz="2400" dirty="0"/>
              <a:t>THIRD PERSON</a:t>
            </a:r>
          </a:p>
          <a:p>
            <a:pPr lvl="0" algn="ctr"/>
            <a:endParaRPr lang="en-GB" sz="2400" dirty="0"/>
          </a:p>
          <a:p>
            <a:pPr lvl="0" algn="ctr"/>
            <a:r>
              <a:rPr lang="en-GB" sz="2400" dirty="0"/>
              <a:t>STAGE DIRECTIONS</a:t>
            </a:r>
          </a:p>
          <a:p>
            <a:pPr algn="ctr"/>
            <a:endParaRPr lang="en-GB" dirty="0"/>
          </a:p>
        </p:txBody>
      </p:sp>
      <p:sp>
        <p:nvSpPr>
          <p:cNvPr id="7" name="Flowchart: Punched Tape 6"/>
          <p:cNvSpPr/>
          <p:nvPr/>
        </p:nvSpPr>
        <p:spPr>
          <a:xfrm>
            <a:off x="1381012" y="-88126"/>
            <a:ext cx="4544368" cy="2653030"/>
          </a:xfrm>
          <a:prstGeom prst="flowChartPunchedTap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GB" sz="2400" dirty="0"/>
              <a:t>MULTIPLE PROPS</a:t>
            </a:r>
          </a:p>
          <a:p>
            <a:pPr lvl="0" algn="ctr"/>
            <a:endParaRPr lang="en-GB" sz="2400" dirty="0"/>
          </a:p>
          <a:p>
            <a:pPr lvl="0" algn="ctr"/>
            <a:r>
              <a:rPr lang="en-GB" sz="2400" dirty="0"/>
              <a:t>PLACARDS</a:t>
            </a:r>
          </a:p>
          <a:p>
            <a:pPr algn="ctr"/>
            <a:endParaRPr lang="en-GB" dirty="0"/>
          </a:p>
        </p:txBody>
      </p:sp>
      <p:sp>
        <p:nvSpPr>
          <p:cNvPr id="8" name="Flowchart: Sequential Access Storage 7"/>
          <p:cNvSpPr/>
          <p:nvPr/>
        </p:nvSpPr>
        <p:spPr>
          <a:xfrm>
            <a:off x="6528048" y="-459432"/>
            <a:ext cx="4896544" cy="3744416"/>
          </a:xfrm>
          <a:prstGeom prst="flowChartMagneticTap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800" dirty="0"/>
              <a:t>OVER EXAGGERATION</a:t>
            </a:r>
          </a:p>
        </p:txBody>
      </p:sp>
    </p:spTree>
    <p:extLst>
      <p:ext uri="{BB962C8B-B14F-4D97-AF65-F5344CB8AC3E}">
        <p14:creationId xmlns:p14="http://schemas.microsoft.com/office/powerpoint/2010/main" val="361299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909" y="761334"/>
            <a:ext cx="8426245" cy="1008472"/>
          </a:xfrm>
        </p:spPr>
        <p:txBody>
          <a:bodyPr>
            <a:normAutofit/>
          </a:bodyPr>
          <a:lstStyle/>
          <a:p>
            <a:r>
              <a:rPr lang="en-GB" sz="6000" b="1" u="sng" dirty="0">
                <a:solidFill>
                  <a:schemeClr val="accent1"/>
                </a:solidFill>
              </a:rPr>
              <a:t>EPIC THEATRE</a:t>
            </a:r>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anose="05000000000000000000" pitchFamily="2" charset="2"/>
              <a:buChar char="ü"/>
            </a:pPr>
            <a:r>
              <a:rPr lang="en-GB" sz="1100" dirty="0"/>
              <a:t>Understand how to use Brecht’s theories to adapt the meaning of performance.</a:t>
            </a:r>
          </a:p>
          <a:p>
            <a:pPr>
              <a:buFont typeface="Wingdings" panose="05000000000000000000" pitchFamily="2" charset="2"/>
              <a:buChar char="ü"/>
            </a:pPr>
            <a:r>
              <a:rPr lang="en-GB" sz="1100" dirty="0"/>
              <a:t>Explore through the use of improvisation how to experiment with Brechtian techniques.</a:t>
            </a:r>
          </a:p>
          <a:p>
            <a:pPr>
              <a:buFont typeface="Wingdings" panose="05000000000000000000" pitchFamily="2" charset="2"/>
              <a:buChar char="ü"/>
            </a:pPr>
            <a:r>
              <a:rPr lang="en-GB" sz="1100" dirty="0"/>
              <a:t>Evaluate the differences between Stanislavski and Brecht.</a:t>
            </a:r>
          </a:p>
        </p:txBody>
      </p:sp>
      <p:sp>
        <p:nvSpPr>
          <p:cNvPr id="5" name="Rectangle 4"/>
          <p:cNvSpPr/>
          <p:nvPr/>
        </p:nvSpPr>
        <p:spPr>
          <a:xfrm>
            <a:off x="953729" y="1737252"/>
            <a:ext cx="6096000" cy="92333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285750" indent="-285750">
              <a:buFont typeface="Arial" panose="020B0604020202020204" pitchFamily="34" charset="0"/>
              <a:buChar char="•"/>
            </a:pPr>
            <a:r>
              <a:rPr lang="en-GB" dirty="0"/>
              <a:t>Focuses upon socio-political issues</a:t>
            </a:r>
          </a:p>
          <a:p>
            <a:pPr marL="285750" indent="-285750">
              <a:buFont typeface="Arial" panose="020B0604020202020204" pitchFamily="34" charset="0"/>
              <a:buChar char="•"/>
            </a:pPr>
            <a:r>
              <a:rPr lang="en-GB" dirty="0"/>
              <a:t>Present an argument and make the audience think rather than just simply be entertainment</a:t>
            </a:r>
          </a:p>
        </p:txBody>
      </p:sp>
      <p:sp>
        <p:nvSpPr>
          <p:cNvPr id="6" name="Rectangle 5"/>
          <p:cNvSpPr/>
          <p:nvPr/>
        </p:nvSpPr>
        <p:spPr>
          <a:xfrm>
            <a:off x="1710812" y="2907186"/>
            <a:ext cx="6656437" cy="178510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2000" dirty="0"/>
              <a:t>Brecht believed that within Epic Theatre:</a:t>
            </a:r>
          </a:p>
          <a:p>
            <a:pPr marL="285750" lvl="0" indent="-285750">
              <a:buFont typeface="Arial" panose="020B0604020202020204" pitchFamily="34" charset="0"/>
              <a:buChar char="•"/>
            </a:pPr>
            <a:r>
              <a:rPr lang="en-GB" dirty="0"/>
              <a:t>The message should be clear and the audience must be critically aware</a:t>
            </a:r>
          </a:p>
          <a:p>
            <a:pPr marL="285750" lvl="0" indent="-285750">
              <a:buFont typeface="Arial" panose="020B0604020202020204" pitchFamily="34" charset="0"/>
              <a:buChar char="•"/>
            </a:pPr>
            <a:r>
              <a:rPr lang="en-GB" dirty="0"/>
              <a:t>It should be un-emotional</a:t>
            </a:r>
          </a:p>
          <a:p>
            <a:pPr marL="285750" lvl="0" indent="-285750">
              <a:buFont typeface="Arial" panose="020B0604020202020204" pitchFamily="34" charset="0"/>
              <a:buChar char="•"/>
            </a:pPr>
            <a:r>
              <a:rPr lang="en-GB" dirty="0"/>
              <a:t>We should never pretend that the cast and director are unaware of what is about to happen</a:t>
            </a:r>
          </a:p>
        </p:txBody>
      </p:sp>
      <p:sp>
        <p:nvSpPr>
          <p:cNvPr id="7" name="Rectangle 6"/>
          <p:cNvSpPr/>
          <p:nvPr/>
        </p:nvSpPr>
        <p:spPr>
          <a:xfrm>
            <a:off x="825909" y="4891067"/>
            <a:ext cx="6096000" cy="1754326"/>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r>
              <a:rPr lang="en-GB" b="1" dirty="0"/>
              <a:t>WHY?</a:t>
            </a:r>
            <a:endParaRPr lang="en-GB" dirty="0"/>
          </a:p>
          <a:p>
            <a:pPr marL="285750" indent="-285750">
              <a:buFont typeface="Arial" panose="020B0604020202020204" pitchFamily="34" charset="0"/>
              <a:buChar char="•"/>
            </a:pPr>
            <a:r>
              <a:rPr lang="en-GB" dirty="0"/>
              <a:t>He wanted his audience to “change the world”. He believed that all too often audiences “hang up their brains with their hats in the cloakroom”</a:t>
            </a:r>
          </a:p>
          <a:p>
            <a:pPr marL="285750" indent="-285750">
              <a:buFont typeface="Arial" panose="020B0604020202020204" pitchFamily="34" charset="0"/>
              <a:buChar char="•"/>
            </a:pPr>
            <a:r>
              <a:rPr lang="en-GB" dirty="0"/>
              <a:t>Epic Theatre was didactic. This means it was based on morals and made the audience think.</a:t>
            </a:r>
          </a:p>
        </p:txBody>
      </p:sp>
      <p:sp>
        <p:nvSpPr>
          <p:cNvPr id="9" name="Explosion 2 8"/>
          <p:cNvSpPr/>
          <p:nvPr/>
        </p:nvSpPr>
        <p:spPr>
          <a:xfrm rot="21325305">
            <a:off x="7254971" y="-221226"/>
            <a:ext cx="5073446" cy="3436375"/>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1" u="sng" dirty="0"/>
              <a:t>Political</a:t>
            </a:r>
          </a:p>
          <a:p>
            <a:pPr algn="ctr"/>
            <a:r>
              <a:rPr lang="en-GB" dirty="0"/>
              <a:t>Relates to the government of public affairs and the running of the state.</a:t>
            </a:r>
          </a:p>
        </p:txBody>
      </p:sp>
      <p:sp>
        <p:nvSpPr>
          <p:cNvPr id="10" name="Explosion 2 9"/>
          <p:cNvSpPr/>
          <p:nvPr/>
        </p:nvSpPr>
        <p:spPr>
          <a:xfrm rot="1261562">
            <a:off x="7254971" y="3754776"/>
            <a:ext cx="5073446" cy="3436375"/>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u="sng" dirty="0"/>
              <a:t>Social</a:t>
            </a:r>
          </a:p>
          <a:p>
            <a:pPr algn="ctr"/>
            <a:r>
              <a:rPr lang="en-GB" dirty="0"/>
              <a:t>Concerns the relationship between people and communities within a country.</a:t>
            </a:r>
          </a:p>
        </p:txBody>
      </p:sp>
    </p:spTree>
    <p:extLst>
      <p:ext uri="{BB962C8B-B14F-4D97-AF65-F5344CB8AC3E}">
        <p14:creationId xmlns:p14="http://schemas.microsoft.com/office/powerpoint/2010/main" val="34982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ardrop 3"/>
          <p:cNvSpPr/>
          <p:nvPr/>
        </p:nvSpPr>
        <p:spPr>
          <a:xfrm>
            <a:off x="3719736" y="1628800"/>
            <a:ext cx="4104456" cy="3456384"/>
          </a:xfrm>
          <a:prstGeom prst="teardrop">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4400" b="1" dirty="0"/>
              <a:t>GESTUS?</a:t>
            </a:r>
          </a:p>
        </p:txBody>
      </p:sp>
      <p:sp>
        <p:nvSpPr>
          <p:cNvPr id="5" name="Rectangle 4"/>
          <p:cNvSpPr/>
          <p:nvPr/>
        </p:nvSpPr>
        <p:spPr>
          <a:xfrm>
            <a:off x="1153847" y="1198683"/>
            <a:ext cx="2304256" cy="193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GB" sz="2400" dirty="0"/>
              <a:t>Brecht was famous for a particular style of acting called GESTUS. </a:t>
            </a:r>
          </a:p>
        </p:txBody>
      </p:sp>
      <p:sp>
        <p:nvSpPr>
          <p:cNvPr id="6" name="Rectangle 5"/>
          <p:cNvSpPr/>
          <p:nvPr/>
        </p:nvSpPr>
        <p:spPr>
          <a:xfrm>
            <a:off x="2881304" y="5488394"/>
            <a:ext cx="7344816"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2400" dirty="0"/>
              <a:t>The combination of gesture and facial expression and body language is deliberately used to create meaning and communicate a message to the audience. </a:t>
            </a:r>
          </a:p>
        </p:txBody>
      </p:sp>
      <p:sp>
        <p:nvSpPr>
          <p:cNvPr id="7" name="Rectangle 6"/>
          <p:cNvSpPr/>
          <p:nvPr/>
        </p:nvSpPr>
        <p:spPr>
          <a:xfrm>
            <a:off x="8575887" y="467570"/>
            <a:ext cx="2616282"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GB" sz="2400" dirty="0"/>
              <a:t>The actor carefully uses GESTUS to provoke debate and educate the audience</a:t>
            </a:r>
            <a:r>
              <a:rPr lang="en-GB" dirty="0"/>
              <a:t>.</a:t>
            </a:r>
          </a:p>
        </p:txBody>
      </p:sp>
      <p:sp>
        <p:nvSpPr>
          <p:cNvPr id="8" name="Rectangle 7"/>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anose="05000000000000000000" pitchFamily="2" charset="2"/>
              <a:buChar char="ü"/>
            </a:pPr>
            <a:r>
              <a:rPr lang="en-GB" sz="1100" dirty="0"/>
              <a:t>Understand how to use Brecht’s theories to adapt the meaning of performance.</a:t>
            </a:r>
          </a:p>
          <a:p>
            <a:pPr>
              <a:buFont typeface="Wingdings" panose="05000000000000000000" pitchFamily="2" charset="2"/>
              <a:buChar char="ü"/>
            </a:pPr>
            <a:r>
              <a:rPr lang="en-GB" sz="1100" dirty="0"/>
              <a:t>Explore through the use of improvisation how to experiment with Brechtian techniques.</a:t>
            </a:r>
          </a:p>
          <a:p>
            <a:pPr>
              <a:buFont typeface="Wingdings" panose="05000000000000000000" pitchFamily="2" charset="2"/>
              <a:buChar char="ü"/>
            </a:pPr>
            <a:r>
              <a:rPr lang="en-GB" sz="1100" dirty="0"/>
              <a:t>Evaluate the differences between Stanislavski and Brecht.</a:t>
            </a:r>
          </a:p>
        </p:txBody>
      </p:sp>
    </p:spTree>
    <p:extLst>
      <p:ext uri="{BB962C8B-B14F-4D97-AF65-F5344CB8AC3E}">
        <p14:creationId xmlns:p14="http://schemas.microsoft.com/office/powerpoint/2010/main" val="237296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903" y="769441"/>
            <a:ext cx="9822426" cy="696861"/>
          </a:xfrm>
        </p:spPr>
        <p:txBody>
          <a:bodyPr>
            <a:noAutofit/>
          </a:bodyPr>
          <a:lstStyle/>
          <a:p>
            <a:r>
              <a:rPr lang="en-GB" sz="4800" b="1" u="sng" dirty="0">
                <a:solidFill>
                  <a:schemeClr val="accent1"/>
                </a:solidFill>
              </a:rPr>
              <a:t>The Narrator - Gestus</a:t>
            </a:r>
          </a:p>
        </p:txBody>
      </p:sp>
      <p:sp>
        <p:nvSpPr>
          <p:cNvPr id="3" name="Content Placeholder 2"/>
          <p:cNvSpPr>
            <a:spLocks noGrp="1"/>
          </p:cNvSpPr>
          <p:nvPr>
            <p:ph idx="1"/>
          </p:nvPr>
        </p:nvSpPr>
        <p:spPr>
          <a:xfrm>
            <a:off x="884903" y="1538882"/>
            <a:ext cx="5663381" cy="5171634"/>
          </a:xfrm>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marL="0" indent="0">
              <a:buNone/>
            </a:pPr>
            <a:r>
              <a:rPr lang="en-GB" dirty="0"/>
              <a:t>Task 1:</a:t>
            </a:r>
          </a:p>
          <a:p>
            <a:pPr marL="457200" indent="-457200">
              <a:buFont typeface="+mj-lt"/>
              <a:buAutoNum type="arabicPeriod"/>
            </a:pPr>
            <a:r>
              <a:rPr lang="en-GB" dirty="0"/>
              <a:t>In pairs; A &amp; B</a:t>
            </a:r>
          </a:p>
          <a:p>
            <a:pPr marL="457200" indent="-457200">
              <a:buFont typeface="+mj-lt"/>
              <a:buAutoNum type="arabicPeriod"/>
            </a:pPr>
            <a:r>
              <a:rPr lang="en-GB" dirty="0"/>
              <a:t>Line up at opposite ends of the classroom.</a:t>
            </a:r>
          </a:p>
          <a:p>
            <a:pPr marL="457200" indent="-457200">
              <a:buFont typeface="+mj-lt"/>
              <a:buAutoNum type="arabicPeriod"/>
            </a:pPr>
            <a:r>
              <a:rPr lang="en-GB" dirty="0"/>
              <a:t>A’s need to think of a well known nursery rhyme or song.</a:t>
            </a:r>
          </a:p>
          <a:p>
            <a:pPr marL="457200" indent="-457200">
              <a:buFont typeface="+mj-lt"/>
              <a:buAutoNum type="arabicPeriod"/>
            </a:pPr>
            <a:r>
              <a:rPr lang="en-GB" dirty="0"/>
              <a:t>A’s you will communicate the nursery rhyme or song ONLY through non-verbal communication.</a:t>
            </a:r>
          </a:p>
          <a:p>
            <a:pPr marL="457200" indent="-457200">
              <a:buFont typeface="+mj-lt"/>
              <a:buAutoNum type="arabicPeriod"/>
            </a:pPr>
            <a:r>
              <a:rPr lang="en-GB" dirty="0"/>
              <a:t>You must not mouth or speak.</a:t>
            </a:r>
          </a:p>
          <a:p>
            <a:pPr marL="457200" indent="-457200">
              <a:buFont typeface="+mj-lt"/>
              <a:buAutoNum type="arabicPeriod"/>
            </a:pPr>
            <a:r>
              <a:rPr lang="en-GB" dirty="0"/>
              <a:t>B’s you need to guess what nursery rhyme or song they are trying to communicate.</a:t>
            </a:r>
          </a:p>
          <a:p>
            <a:pPr marL="457200" indent="-457200">
              <a:buFont typeface="+mj-lt"/>
              <a:buAutoNum type="arabicPeriod"/>
            </a:pPr>
            <a:r>
              <a:rPr lang="en-GB" dirty="0"/>
              <a:t>Once you know; raise your hand and guess. </a:t>
            </a:r>
          </a:p>
          <a:p>
            <a:pPr marL="457200" indent="-457200">
              <a:buFont typeface="+mj-lt"/>
              <a:buAutoNum type="arabicPeriod"/>
            </a:pPr>
            <a:r>
              <a:rPr lang="en-GB" dirty="0"/>
              <a:t>Continuing miming until B guesses correctly. </a:t>
            </a:r>
          </a:p>
          <a:p>
            <a:pPr marL="457200" indent="-457200">
              <a:buFont typeface="+mj-lt"/>
              <a:buAutoNum type="arabicPeriod"/>
            </a:pPr>
            <a:r>
              <a:rPr lang="en-GB" dirty="0"/>
              <a:t>Swap over!</a:t>
            </a:r>
          </a:p>
        </p:txBody>
      </p:sp>
      <p:sp>
        <p:nvSpPr>
          <p:cNvPr id="4" name="Rectangle 3"/>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anose="05000000000000000000" pitchFamily="2" charset="2"/>
              <a:buChar char="ü"/>
            </a:pPr>
            <a:r>
              <a:rPr lang="en-GB" sz="1100" dirty="0"/>
              <a:t>Understand how to use Brecht’s theories to adapt the meaning of performance.</a:t>
            </a:r>
          </a:p>
          <a:p>
            <a:pPr>
              <a:buFont typeface="Wingdings" panose="05000000000000000000" pitchFamily="2" charset="2"/>
              <a:buChar char="ü"/>
            </a:pPr>
            <a:r>
              <a:rPr lang="en-GB" sz="1100" dirty="0"/>
              <a:t>Explore through the use of improvisation how to experiment with Brechtian techniques.</a:t>
            </a:r>
          </a:p>
          <a:p>
            <a:pPr>
              <a:buFont typeface="Wingdings" panose="05000000000000000000" pitchFamily="2" charset="2"/>
              <a:buChar char="ü"/>
            </a:pPr>
            <a:r>
              <a:rPr lang="en-GB" sz="1100" dirty="0"/>
              <a:t>Evaluate the differences between Stanislavski and Brecht.</a:t>
            </a:r>
          </a:p>
        </p:txBody>
      </p:sp>
      <p:sp>
        <p:nvSpPr>
          <p:cNvPr id="5" name="Content Placeholder 2"/>
          <p:cNvSpPr txBox="1">
            <a:spLocks/>
          </p:cNvSpPr>
          <p:nvPr/>
        </p:nvSpPr>
        <p:spPr>
          <a:xfrm>
            <a:off x="6784257" y="262465"/>
            <a:ext cx="5206181" cy="398507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lt1"/>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lt1"/>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lt1"/>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lt1"/>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lt1"/>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lt1"/>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lt1"/>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lt1"/>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lt1"/>
                </a:solidFill>
                <a:latin typeface="+mn-lt"/>
                <a:ea typeface="+mn-ea"/>
                <a:cs typeface="+mn-cs"/>
              </a:defRPr>
            </a:lvl9pPr>
          </a:lstStyle>
          <a:p>
            <a:pPr marL="0" indent="0">
              <a:buFont typeface="Franklin Gothic Book" panose="020B0503020102020204" pitchFamily="34" charset="0"/>
              <a:buNone/>
            </a:pPr>
            <a:r>
              <a:rPr lang="en-GB" b="1" u="sng" dirty="0">
                <a:solidFill>
                  <a:schemeClr val="tx1"/>
                </a:solidFill>
              </a:rPr>
              <a:t>Discussion &amp; Feedback:</a:t>
            </a:r>
          </a:p>
          <a:p>
            <a:pPr marL="0" indent="0">
              <a:buFont typeface="Franklin Gothic Book" panose="020B0503020102020204" pitchFamily="34" charset="0"/>
              <a:buNone/>
            </a:pPr>
            <a:endParaRPr lang="en-GB" dirty="0">
              <a:solidFill>
                <a:schemeClr val="tx1"/>
              </a:solidFill>
            </a:endParaRPr>
          </a:p>
          <a:p>
            <a:pPr marL="457200" indent="-457200">
              <a:buFont typeface="+mj-lt"/>
              <a:buAutoNum type="arabicPeriod"/>
            </a:pPr>
            <a:r>
              <a:rPr lang="en-GB" dirty="0">
                <a:solidFill>
                  <a:schemeClr val="tx1"/>
                </a:solidFill>
              </a:rPr>
              <a:t>How did you communicate your nursery rhyme or song to your partner?</a:t>
            </a:r>
          </a:p>
          <a:p>
            <a:pPr marL="457200" indent="-457200">
              <a:buFont typeface="+mj-lt"/>
              <a:buAutoNum type="arabicPeriod"/>
            </a:pPr>
            <a:r>
              <a:rPr lang="en-GB" dirty="0">
                <a:solidFill>
                  <a:schemeClr val="tx1"/>
                </a:solidFill>
              </a:rPr>
              <a:t>When you could not use your voice to communicate, what did you use instead?</a:t>
            </a:r>
          </a:p>
          <a:p>
            <a:pPr marL="457200" indent="-457200">
              <a:buFont typeface="+mj-lt"/>
              <a:buAutoNum type="arabicPeriod"/>
            </a:pPr>
            <a:r>
              <a:rPr lang="en-GB" dirty="0">
                <a:solidFill>
                  <a:schemeClr val="tx1"/>
                </a:solidFill>
              </a:rPr>
              <a:t>Did you feel that you started to use your body and physicality to directly communicate with your partner?</a:t>
            </a:r>
          </a:p>
          <a:p>
            <a:pPr marL="457200" indent="-457200">
              <a:buFont typeface="+mj-lt"/>
              <a:buAutoNum type="arabicPeriod"/>
            </a:pPr>
            <a:r>
              <a:rPr lang="en-GB" dirty="0">
                <a:solidFill>
                  <a:schemeClr val="tx1"/>
                </a:solidFill>
              </a:rPr>
              <a:t>What could have you done differently?</a:t>
            </a:r>
          </a:p>
        </p:txBody>
      </p:sp>
      <p:sp>
        <p:nvSpPr>
          <p:cNvPr id="6" name="Explosion 2 5"/>
          <p:cNvSpPr/>
          <p:nvPr/>
        </p:nvSpPr>
        <p:spPr>
          <a:xfrm rot="1261562">
            <a:off x="7254971" y="3754776"/>
            <a:ext cx="5073446" cy="3436375"/>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u="sng" dirty="0"/>
              <a:t>Did you feel like you were narrating your message?</a:t>
            </a:r>
            <a:endParaRPr lang="en-GB" dirty="0"/>
          </a:p>
        </p:txBody>
      </p:sp>
    </p:spTree>
    <p:extLst>
      <p:ext uri="{BB962C8B-B14F-4D97-AF65-F5344CB8AC3E}">
        <p14:creationId xmlns:p14="http://schemas.microsoft.com/office/powerpoint/2010/main" val="148562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29" y="815166"/>
            <a:ext cx="8219256" cy="706090"/>
          </a:xfrm>
        </p:spPr>
        <p:txBody>
          <a:bodyPr>
            <a:noAutofit/>
          </a:bodyPr>
          <a:lstStyle/>
          <a:p>
            <a:pPr algn="l"/>
            <a:r>
              <a:rPr lang="en-GB" sz="6000" b="1" u="sng" dirty="0">
                <a:solidFill>
                  <a:schemeClr val="accent1"/>
                </a:solidFill>
              </a:rPr>
              <a:t>Defusing a BOMB...!</a:t>
            </a:r>
          </a:p>
        </p:txBody>
      </p:sp>
      <p:sp>
        <p:nvSpPr>
          <p:cNvPr id="3" name="Content Placeholder 2"/>
          <p:cNvSpPr>
            <a:spLocks noGrp="1"/>
          </p:cNvSpPr>
          <p:nvPr>
            <p:ph idx="1"/>
          </p:nvPr>
        </p:nvSpPr>
        <p:spPr>
          <a:xfrm>
            <a:off x="914400" y="1808842"/>
            <a:ext cx="6415548" cy="4866386"/>
          </a:xfrm>
        </p:spPr>
        <p:style>
          <a:lnRef idx="2">
            <a:schemeClr val="accent4"/>
          </a:lnRef>
          <a:fillRef idx="1">
            <a:schemeClr val="lt1"/>
          </a:fillRef>
          <a:effectRef idx="0">
            <a:schemeClr val="accent4"/>
          </a:effectRef>
          <a:fontRef idx="minor">
            <a:schemeClr val="dk1"/>
          </a:fontRef>
        </p:style>
        <p:txBody>
          <a:bodyPr>
            <a:normAutofit/>
          </a:bodyPr>
          <a:lstStyle/>
          <a:p>
            <a:r>
              <a:rPr lang="en-GB" sz="2400" dirty="0"/>
              <a:t>Two men who have to defuse a bomb. </a:t>
            </a:r>
          </a:p>
          <a:p>
            <a:r>
              <a:rPr lang="en-GB" sz="2400" dirty="0"/>
              <a:t>The piece must be </a:t>
            </a:r>
            <a:r>
              <a:rPr lang="en-GB" sz="2400" b="1" dirty="0">
                <a:solidFill>
                  <a:schemeClr val="accent1"/>
                </a:solidFill>
              </a:rPr>
              <a:t>dramatic and naturalistic. </a:t>
            </a:r>
          </a:p>
          <a:p>
            <a:endParaRPr lang="en-GB" sz="2400" b="1" dirty="0"/>
          </a:p>
          <a:p>
            <a:pPr marL="971550" lvl="1" indent="-514350">
              <a:buFont typeface="+mj-lt"/>
              <a:buAutoNum type="arabicPeriod"/>
            </a:pPr>
            <a:r>
              <a:rPr lang="en-GB" dirty="0"/>
              <a:t>They don’t have the right tools to defuse the bomb.</a:t>
            </a:r>
          </a:p>
          <a:p>
            <a:pPr marL="971550" lvl="1" indent="-514350">
              <a:buFont typeface="+mj-lt"/>
              <a:buAutoNum type="arabicPeriod"/>
            </a:pPr>
            <a:r>
              <a:rPr lang="en-GB" dirty="0"/>
              <a:t>They think they have successfully defused it, but they have little experience at defusing bombs and it goes off anyway.</a:t>
            </a:r>
          </a:p>
          <a:p>
            <a:pPr marL="971550" lvl="1" indent="-514350">
              <a:buFont typeface="+mj-lt"/>
              <a:buAutoNum type="arabicPeriod"/>
            </a:pPr>
            <a:r>
              <a:rPr lang="en-GB" dirty="0"/>
              <a:t>Their commanding officer is shouting at them. They don’t have enough time. The bomb goes off.</a:t>
            </a:r>
          </a:p>
          <a:p>
            <a:pPr marL="57150" indent="0">
              <a:buNone/>
            </a:pPr>
            <a:endParaRPr lang="en-GB" sz="2400" i="1" dirty="0"/>
          </a:p>
          <a:p>
            <a:pPr marL="0" indent="0">
              <a:buNone/>
            </a:pPr>
            <a:endParaRPr lang="en-GB" sz="2400" b="1" i="1" u="sng" dirty="0">
              <a:solidFill>
                <a:srgbClr val="009900"/>
              </a:solidFill>
            </a:endParaRPr>
          </a:p>
        </p:txBody>
      </p:sp>
      <p:sp>
        <p:nvSpPr>
          <p:cNvPr id="5" name="AutoShape 2" descr="data:image/jpeg;base64,/9j/4AAQSkZJRgABAQAAAQABAAD/2wCEAAkGBxIQEhQQEBIUERQQEBARFBAQFxUUFxAUFhQWGBYUFRQYHCggGBsmHBUVIjEhJSkrLi4uFyAzODMsNygtLisBCgoKDg0OGBAQGywlHx8rLis4LTAtMSwsNyw3Nzc3LCwvLiw3LSwsLCwuODcsLDArLC0vLDUtLCssLCwsNCwuLP/AABEIALoBDwMBIgACEQEDEQH/xAAcAAEAAQUBAQAAAAAAAAAAAAAABQIDBAYHAQj/xABIEAABAwIDBAYGBgYHCQAAAAABAAIDBBEFITESQVFhBhMicYGRBxQyUqGxI0JicpLBCENUgtHwFTNTc5PD4SQ0RGOissLS8f/EABoBAQADAQEBAAAAAAAAAAAAAAABAgMFBAb/xAAoEQEBAAEDAwIFBQAAAAAAAAAAAQIDESEEEjETUQUyQXGRQmGhseH/2gAMAwEAAhEDEQA/AO4oiICIiAqXOsL/ACz+AVSIMSlxGGUlscrHltw5rXAuaRqC3UHvWWucelbAweprY/o3tkbFJI3I2PsPuN4OV+aU3S2tomhlTD62waTxu2XEbtoWIJ55eK8ufV4aefZqcOpj8N9XSx1NHLe39N4u/wB/F/h0dFzGT0rPv2aE2+1KQfhHkts6KdLoMQBDA6ORgu6F+oHvNP1gtcNfTzu2NY6/w3qdHDvzx4+8v9NiREWrwiIiAiIgIiICIqJZWsF3EAcSgrXjnAZnIcSoOtx6zuriBLzo0AueeYYNBzdYDerLMMqJu1M4RDWx+lf/AOjPAOWV1Ppjyv2fW8Jh2Jwj9azwN/krkFZHJkx7XHg0gnyWDFgUY9p8rzxLy34MACpmwJp9lzr7g/tDwOoPO6nfP2NsPdLooSnrXwO2J7lvvnMtHEu+s3nqN6mwVbHKZK3HYREVkCIiAiIgIiICIiAiIgIiII7H8OFVTywHLrGENPuuGbT4EBaX0VqxK3qpuzJETE9u8Obl+S6KtJ6V9FZTN67QkCUj6WEnZE1t4Ogd36/PnfEOk9bGZTzHS6HXxky0s7tLzL7X/XlTRxXsL+ACxaLBTHVQVEQses2XWyu1wIcDxyz8FRRYhKTsy0lQ2TQjq3kE8iBY962Q0VQ+O7QInatYTZw5lw0PJcfpOm6jHV7rOJXr1dXLSx7bfM28tgRa3DiVTDlO29t7+z5SN7J8rqRhxuIjtbUf3hcfibcedl9LNTGuLlp2fuk0VqGoY/Njmu+6Qfkrq0UERUveGi7iAOJNggqRRdZjcUYLrggfWJDWDvefyuo3rqir/q27DD+skBay32We1J42HNZ5aknE5q8wt5qQxHG44hkQc7Bx9m+4C2bjyCwIqOoqjtyF0DM8zbrXD7LdIh33dxAUlh2CxxHbN5Zf7WTMjkwaMHIeN1JqvZll834T3TH5fyxaDD44G7MTQ2+pzLnHi5xzceZWUis1lUyGN8srgxkbXPe92Qa0C5JWsknEZ27+V5FruG9MqWcBwL2Nd7LpG2B77E7PjZbAx4cAWkEEXBGYI5FSMfEIA9hvqMwrGBy3jLTn1biwHlYEfA28Fk18oawniLDx/krE6PtPVl5y617nj7uQHwF/FZ354v8ApSaIi0UEREBERAREQEREBERAREQEREBERB4QsKXCYXZ7GwTneMlmfE7OR8VnIouMvlMtnhBzdHgfZk/xGMfbuI2SrX9DTt9mVvg6VnwDithVqpqGRNL5HtjaNXvIa0d5OQVPSxW9TJB/0ZVf2g/xZz8EbgEjjd84H92y7h+/IXfJYOI+kahiOyxz6h17WhbcX+86wPgSsVnTKtm/3fDJLbnylzQfNoHxUeliepWz0uCwxnb2dt4N+slO24Hi2+TfABSS0kYpjZ0o6do+04H/ADlUMYxhvt0MLx/y3tH+YVpMZPCttvluiLQI/SWGOLKmlfG5ji1wje15BGRBa4Nt5rYML6ZUVRYMnaxxt2JvozfgNrJx7iVKE+uaY/iQxSYxDOgo5RtndX1DDfZHvQxnXc5w4BSXTfGnzvOF0khY4ta6sqGa0sLtI2ndLIMhwab8FrtfUMhY2GEBjI2hjWN0aAgjcaq9iR0rNHG72jcffA+Y8VkdEukNSx56mQSMJv1D9CDwtm08x43WvV9WtTqcb9Xma6CQxyNN7j2Wng7v4IPoyapdWPbCBsdgPlbcExs36bychyzWyMaAAALAAAAbgvmOX0hTNLZCDBUMO2JG5h9941u08MwQu2+jfp5Fi8JOUdREAJoflIy+rD5g5HcTTDGzm+atld+J4biiIrqiIiAiIgIiICIiAiIgIiICIiAiIgKiWVrAXOIa1oJLnEANA1JJ0CxMZxaGjhfUVDxHHGLlx38GtGrnE5ADMri+K43U48/tF1JQMf2Yxm6Yg7xo9/8A0M+0RnG6ZLW3Y16SjLJ6rhEJqpTcdcQSwcSxuW0PtEhveFj0vQuapcJsXq3Su1ELHXDOVwLN7mgd6u4L1VMzqqeMRMOts3SHjI/V5+HABSzKkHVN4WWJLC8PpKUWgiaw6bTWjaPe8kuPiVI+tt5/z4qA6zgfNeetW1TdDYPWeBHyVqevDGlx0a0uPcBdQvroWBjtb/s09v2ee3+G5SOIHps2RznyxOBe5ziWODrlxJORtx4rPpsZgltsvF/df2SeWevgtVNBGdxHcT+ax5cLP1XX5H+KDtWD4i1sT2NABe4ygjV2QDmnm22nBROIVd75rmmF41PSENJcWXHYduto5h3EcsltJxZtQ3babOtct482/mEEf0kxYxjZae07T7I4rTSbrIxCo62Rzudh3DRYyDMpK8tGw9oljvfq33y4ljhmw92XEFb56JMPfJiMMuHSuaYnB08U7XWEBsJB1rAWvvfIODc7cLrQMOoZKiVkELDJJK4MYxurnH5d+5fWHo66Gx4TSiFtnTSWfPKPrvtoPsN0A7zqSg2pERAREQEREBERAREQEREBERAREQFZq6lkLHSyODGRtc973Gwa1ouSTwsry4z6aulBllbhEDshsyVLh+JkR5AWef3eai3ZMm9a90lx2TG6rbO0yjgcRDFptfbcPfcPwg2GZJM1SGwAAADQGhoyAA0AHBQFCWxtDW5Bo/krPbWgLz5ZW1v4m0bFFUWWQK0LVDiPNG1/NXwxv1ZZVuLK9XhWg5HNaeyv5q+zEOa2UbBPKRm03HDeP4qOq6zbY5t/aY5vmCFiDEOaxayS/abrvHH/AFQcwjdkroKs1PZke3g9w+JRr0F6RgcC06FQ+0+F1r8+/gVLNevKinEgsciNHcEEROWvzGR38CschXqmldGe0MtzhoVbZKWkFpIIIIIyIIzBB4oPov0JdAPUohX1LbVM7Po2OGdPE7iNz3b+AyyzXVVp3os6XjFaJsjyOvhIinaN7gMpLcHDPvuNy3FAREQEREBERAREQEREBERAREQEREEb0kxdlFSzVcmbYInPt7xA7LRzJsPFfLmH1T5XyVcx2pKiR73OPM3Phf4ALrX6RGLFtLT0TTY1c204fYitkf3nNP7q5IyzQGjQAAeCCSFSvTVqNMi8Mijti3dUkKlViq5qJ61edcpVTbaxVOxINF3Ot3rWKvE9jstzd8G96jTUlxu4kniUG4ux8fVBPM5fBBi7zvt3LVI5llx1CDJxmDavM3X644/aUU16lo6hRNZHsOy0OY5ckF1r1fZIo9r1dZIglGEEWIBB1BWu1sOw9zdwOXccwpeKVYmMtvsv5bJ8NPzQbV6GOkvqOIxtcbRVdqeTgHOP0b/B1h3OK+pl8OtcQQQbEG4IyIPEL7J6G4v67Q01UdZoGOfbc8Czx+IFBMoiICIiAiIgIiICIiAiIgIiICIiD549OFX1uLsj3U1KzLg5xc4/BzfJabtKS9LdaW4zWG184Wi+4CGNatHiZP1R5oJRzlQXLDFfxb5G6rFS077d+SC8XLFrKnZFhqdOXNXXvAF9yipXFxJKC3dehyWXiC616vslWGCq2uQSLJlVUHabbeMwsFr1ebIgxg5XGvVqXIleByDMjkVyr7UZ5WKw2OWY1twRxBCCJX0r+j3XdZhZjP8Aw9VKwdzg2T5vcvm+aO1l3f8ARqk+hrG8JoHebXD8gg7OiIgIiICIiAiIgIiICIiAiIgIiIPlH0zRluM1d97oXDmDDH/qtOhOY71039IehMeJMltlPSxm/FzHOafgGrmLUEgYlSYll0o22g+B7wrhhQRxYqCxSDoladEgwC1Ulqy3Rq05iDHsiuFqpIQeAqsOVteoPZjoqAV65UhBcaVNRwqJoYtt7W8XDyGZ+S2hsCDXsSis0fe/Irtf6NUf0FY7jNC3yY4/+QXHukDdkMHEk+X/ANXe/wBHyh6vC+s/aKmaQdzdmP5sKDpqIiAiIgIiICIiAiIgIiICIiAiIg5J+kXg3W0cNW0Z0s2y48I5bC/42s81wSaGzI5BpIHNPJ7CLj8LmH95fY3SDCmVlNNSyezPE+Mn3SRk4cwbHwXylQ4XIJKjCphszB56oH9phvZgvbKRpc0cSWIIzCKjZfsO0f8AB25Trolqrgthwav6wbD/AG2j8Y496C46JWXxKScxWnRoIt8SsPiUq+JWHxIIt8asuYpKSJY0kaDCIVKvuarTggoK8sqrLLwzD3TvDG6auduaOP8ABBJ9GaG95SMvZb+Z/LzWwdUsiCmaxoY0WDQAAvZiGtLnZBoJJ5BBpvSQl0zY2i5aALDMlzjp8l9ZdEcJ9Soqal3wwMa6299rvP4iV88eh/ATiWKCd4vFSu9ZffMbV/oWfiF+5hX08gIiICIiAiIgIiICIiAiIgIiICIiAuJenvog4FuL0oIcwsbUbGRbs26ue4zuMmk/d4FdtVupgbIx0cjQ9j2uY5jhcOa4WII3ggoPkzH4G1cQxOEDtuDKyJoyp6k/rLbo5bFwOgdtN4LWs2kEGxBuCNy6T0v6PTdHKwyxM6+gq9qMxyXLJY3ZuppTucLXa7XIEZghaz0hwFjGNrKNxmopnbLJD7dNJqaaoA9mQbjo4WI1QU4Ziwk7Elmv0B0D/wCB5KSc1aW5ikKHGHx9l3bbz1Hcf4oNhcxWnxrymxKKTRwB912R/wBfBZTmII2SNYksalpI1iTMQRUjFjvapdmHyP8AZae85DzKk6Ho40dqY7f2G5N8Tqfgg1/C8KkqD2RZo1kOg7uJ5LdqCgZAzYYOZJ1ceJWRHGGgNaAABYACwA5BV2QU2Wt9Ka0uLaSIFz5HNBa3MkkjZYANSTbLu4qSx7F20zMrGRw7LeH2jy+a3v0Lej17HDFa5p614LqeJ4zYHfrnjc4g9kbgb7xYN39GPREYVRNhdYzS/SzuGd5CPYB4NFh5netuREBERAREQEREBERAREQEREBERAREQEREGHi+Fw1cL6eojEsUrdlzHb+BB1BBsQRmCAQuAdJOidZ0dlfUUw9boJ+xNHI3bY6MnKOpYNLXykG/hex+i1TI0OBDgCCCCDmCDqCN6D5Wm6Ow1zTPhBc8gF8uGyG9TABqYf2iMcR2hlcElak+EgkEWIJBByII1BG4rv3TH0NxSP8AWsKk9SnB2xECWxbQN7sc3tRHuuMhYBc+6QVNRC4RdIKB0hya3EIbRTkf3zQYqiwGjxfiUHPixZdFM9ujnDlc28lOOwOnm7VFWwyZX6irtSTC+jbvJiefuyeGawanBqiDOWCWNo+u5jgzwfbZPgUGRBVOOpv5KSp393koalIOhB7lLU6CSicslijDXRM9uRo5XF/LVYdT0piZ/Vh0h/CPM5/BBsYUNivSBsZ6qAddK47IDe0A4mwGXtG+4LKwPoji+L2IZ6rTu1llBja5v2Qe3Lkd3Zy1C7P0F9G9FhQD2jr6i2dTKBcG1j1TcxGNdLnPMlBp3oz9FL9sYhiw2pCQ+OlfY7J3PmGl+DNBv4Dsy8uvUBERAREQEREBERAREQEREBERAREQF4V6iCklW3PKurwoMOSdw3LCnr3jRpUs4Ky9oQa1V4zM3SMlQWI9Ipy0sdAXtcLFrgHBw4EHIrepGjgFhzRt4DyCDhOO4NTzEkUBhcd9OTGPwZsHktbZhFRTuLqZ9TCTkS0lpPe5hC+jZYW+6PILEkp2e63yCD55mZiDsnyTS/315P8AvusI4FO43c13gz8sl9GGnZ7jfIL1tOz3G+QQcDoOjIuOsjnfybZgPwK3ro3HHSkOhw5oeDcSvHWPB4hz7lvhZdKjgZ7rfILMihb7o8ggg6TpJUu1icpqlxeU6xkLPhjHAeSy42jgEFiCtedWlZkczjuVbQroCDxryqwUC9QAvURAREQEREBERB//2Q=="/>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jpeg;base64,/9j/4AAQSkZJRgABAQAAAQABAAD/2wCEAAkGBxIQEhQQEBIUERQQEBARFBAQFxUUFxAUFhQWGBYUFRQYHCggGBsmHBUVIjEhJSkrLi4uFyAzODMsNygtLisBCgoKDg0OGBAQGywlHx8rLis4LTAtMSwsNyw3Nzc3LCwvLiw3LSwsLCwuODcsLDArLC0vLDUtLCssLCwsNCwuLP/AABEIALoBDwMBIgACEQEDEQH/xAAcAAEAAQUBAQAAAAAAAAAAAAAABQIDBAYHAQj/xABIEAABAwIDBAYGBgYHCQAAAAABAAIDBBEFITESQVFhBhMicYGRBxQyUqGxI0JicpLBCENUgtHwFTNTc5PD4SQ0RGOissLS8f/EABoBAQADAQEBAAAAAAAAAAAAAAABAgMFBAb/xAAoEQEBAAEDAwIFBQAAAAAAAAAAAQIDESEEEjETUQUyQXGRQmGhseH/2gAMAwEAAhEDEQA/AO4oiICIiAqXOsL/ACz+AVSIMSlxGGUlscrHltw5rXAuaRqC3UHvWWucelbAweprY/o3tkbFJI3I2PsPuN4OV+aU3S2tomhlTD62waTxu2XEbtoWIJ55eK8ufV4aefZqcOpj8N9XSx1NHLe39N4u/wB/F/h0dFzGT0rPv2aE2+1KQfhHkts6KdLoMQBDA6ORgu6F+oHvNP1gtcNfTzu2NY6/w3qdHDvzx4+8v9NiREWrwiIiAiIgIiICIqJZWsF3EAcSgrXjnAZnIcSoOtx6zuriBLzo0AueeYYNBzdYDerLMMqJu1M4RDWx+lf/AOjPAOWV1Ppjyv2fW8Jh2Jwj9azwN/krkFZHJkx7XHg0gnyWDFgUY9p8rzxLy34MACpmwJp9lzr7g/tDwOoPO6nfP2NsPdLooSnrXwO2J7lvvnMtHEu+s3nqN6mwVbHKZK3HYREVkCIiAiIgIiICIiAiIgIiII7H8OFVTywHLrGENPuuGbT4EBaX0VqxK3qpuzJETE9u8Obl+S6KtJ6V9FZTN67QkCUj6WEnZE1t4Ogd36/PnfEOk9bGZTzHS6HXxky0s7tLzL7X/XlTRxXsL+ACxaLBTHVQVEQses2XWyu1wIcDxyz8FRRYhKTsy0lQ2TQjq3kE8iBY962Q0VQ+O7QInatYTZw5lw0PJcfpOm6jHV7rOJXr1dXLSx7bfM28tgRa3DiVTDlO29t7+z5SN7J8rqRhxuIjtbUf3hcfibcedl9LNTGuLlp2fuk0VqGoY/Njmu+6Qfkrq0UERUveGi7iAOJNggqRRdZjcUYLrggfWJDWDvefyuo3rqir/q27DD+skBay32We1J42HNZ5aknE5q8wt5qQxHG44hkQc7Bx9m+4C2bjyCwIqOoqjtyF0DM8zbrXD7LdIh33dxAUlh2CxxHbN5Zf7WTMjkwaMHIeN1JqvZll834T3TH5fyxaDD44G7MTQ2+pzLnHi5xzceZWUis1lUyGN8srgxkbXPe92Qa0C5JWsknEZ27+V5FruG9MqWcBwL2Nd7LpG2B77E7PjZbAx4cAWkEEXBGYI5FSMfEIA9hvqMwrGBy3jLTn1biwHlYEfA28Fk18oawniLDx/krE6PtPVl5y617nj7uQHwF/FZ354v8ApSaIi0UEREBERAREQEREBERAREQEREBERB4QsKXCYXZ7GwTneMlmfE7OR8VnIouMvlMtnhBzdHgfZk/xGMfbuI2SrX9DTt9mVvg6VnwDithVqpqGRNL5HtjaNXvIa0d5OQVPSxW9TJB/0ZVf2g/xZz8EbgEjjd84H92y7h+/IXfJYOI+kahiOyxz6h17WhbcX+86wPgSsVnTKtm/3fDJLbnylzQfNoHxUeliepWz0uCwxnb2dt4N+slO24Hi2+TfABSS0kYpjZ0o6do+04H/ADlUMYxhvt0MLx/y3tH+YVpMZPCttvluiLQI/SWGOLKmlfG5ji1wje15BGRBa4Nt5rYML6ZUVRYMnaxxt2JvozfgNrJx7iVKE+uaY/iQxSYxDOgo5RtndX1DDfZHvQxnXc5w4BSXTfGnzvOF0khY4ta6sqGa0sLtI2ndLIMhwab8FrtfUMhY2GEBjI2hjWN0aAgjcaq9iR0rNHG72jcffA+Y8VkdEukNSx56mQSMJv1D9CDwtm08x43WvV9WtTqcb9Xma6CQxyNN7j2Wng7v4IPoyapdWPbCBsdgPlbcExs36bychyzWyMaAAALAAAAbgvmOX0hTNLZCDBUMO2JG5h9941u08MwQu2+jfp5Fi8JOUdREAJoflIy+rD5g5HcTTDGzm+atld+J4biiIrqiIiAiIgIiICIiAiIgIiICIiAiIgKiWVrAXOIa1oJLnEANA1JJ0CxMZxaGjhfUVDxHHGLlx38GtGrnE5ADMri+K43U48/tF1JQMf2Yxm6Yg7xo9/8A0M+0RnG6ZLW3Y16SjLJ6rhEJqpTcdcQSwcSxuW0PtEhveFj0vQuapcJsXq3Su1ELHXDOVwLN7mgd6u4L1VMzqqeMRMOts3SHjI/V5+HABSzKkHVN4WWJLC8PpKUWgiaw6bTWjaPe8kuPiVI+tt5/z4qA6zgfNeetW1TdDYPWeBHyVqevDGlx0a0uPcBdQvroWBjtb/s09v2ee3+G5SOIHps2RznyxOBe5ziWODrlxJORtx4rPpsZgltsvF/df2SeWevgtVNBGdxHcT+ax5cLP1XX5H+KDtWD4i1sT2NABe4ygjV2QDmnm22nBROIVd75rmmF41PSENJcWXHYduto5h3EcsltJxZtQ3babOtct482/mEEf0kxYxjZae07T7I4rTSbrIxCo62Rzudh3DRYyDMpK8tGw9oljvfq33y4ljhmw92XEFb56JMPfJiMMuHSuaYnB08U7XWEBsJB1rAWvvfIODc7cLrQMOoZKiVkELDJJK4MYxurnH5d+5fWHo66Gx4TSiFtnTSWfPKPrvtoPsN0A7zqSg2pERAREQEREBERAREQEREBERAREQFZq6lkLHSyODGRtc973Gwa1ouSTwsry4z6aulBllbhEDshsyVLh+JkR5AWef3eai3ZMm9a90lx2TG6rbO0yjgcRDFptfbcPfcPwg2GZJM1SGwAAADQGhoyAA0AHBQFCWxtDW5Bo/krPbWgLz5ZW1v4m0bFFUWWQK0LVDiPNG1/NXwxv1ZZVuLK9XhWg5HNaeyv5q+zEOa2UbBPKRm03HDeP4qOq6zbY5t/aY5vmCFiDEOaxayS/abrvHH/AFQcwjdkroKs1PZke3g9w+JRr0F6RgcC06FQ+0+F1r8+/gVLNevKinEgsciNHcEEROWvzGR38CschXqmldGe0MtzhoVbZKWkFpIIIIIyIIzBB4oPov0JdAPUohX1LbVM7Po2OGdPE7iNz3b+AyyzXVVp3os6XjFaJsjyOvhIinaN7gMpLcHDPvuNy3FAREQEREBERAREQEREBERAREQEREEb0kxdlFSzVcmbYInPt7xA7LRzJsPFfLmH1T5XyVcx2pKiR73OPM3Phf4ALrX6RGLFtLT0TTY1c204fYitkf3nNP7q5IyzQGjQAAeCCSFSvTVqNMi8Mijti3dUkKlViq5qJ61edcpVTbaxVOxINF3Ot3rWKvE9jstzd8G96jTUlxu4kniUG4ux8fVBPM5fBBi7zvt3LVI5llx1CDJxmDavM3X644/aUU16lo6hRNZHsOy0OY5ckF1r1fZIo9r1dZIglGEEWIBB1BWu1sOw9zdwOXccwpeKVYmMtvsv5bJ8NPzQbV6GOkvqOIxtcbRVdqeTgHOP0b/B1h3OK+pl8OtcQQQbEG4IyIPEL7J6G4v67Q01UdZoGOfbc8Czx+IFBMoiICIiAiIgIiICIiAiIgIiICIiD549OFX1uLsj3U1KzLg5xc4/BzfJabtKS9LdaW4zWG184Wi+4CGNatHiZP1R5oJRzlQXLDFfxb5G6rFS077d+SC8XLFrKnZFhqdOXNXXvAF9yipXFxJKC3dehyWXiC616vslWGCq2uQSLJlVUHabbeMwsFr1ebIgxg5XGvVqXIleByDMjkVyr7UZ5WKw2OWY1twRxBCCJX0r+j3XdZhZjP8Aw9VKwdzg2T5vcvm+aO1l3f8ARqk+hrG8JoHebXD8gg7OiIgIiICIiAiIgIiICIiAiIgIiIPlH0zRluM1d97oXDmDDH/qtOhOY71039IehMeJMltlPSxm/FzHOafgGrmLUEgYlSYll0o22g+B7wrhhQRxYqCxSDoladEgwC1Ulqy3Rq05iDHsiuFqpIQeAqsOVteoPZjoqAV65UhBcaVNRwqJoYtt7W8XDyGZ+S2hsCDXsSis0fe/Irtf6NUf0FY7jNC3yY4/+QXHukDdkMHEk+X/ANXe/wBHyh6vC+s/aKmaQdzdmP5sKDpqIiAiIgIiICIiAiIgIiICIiAiIg5J+kXg3W0cNW0Z0s2y48I5bC/42s81wSaGzI5BpIHNPJ7CLj8LmH95fY3SDCmVlNNSyezPE+Mn3SRk4cwbHwXylQ4XIJKjCphszB56oH9phvZgvbKRpc0cSWIIzCKjZfsO0f8AB25Trolqrgthwav6wbD/AG2j8Y496C46JWXxKScxWnRoIt8SsPiUq+JWHxIIt8asuYpKSJY0kaDCIVKvuarTggoK8sqrLLwzD3TvDG6auduaOP8ABBJ9GaG95SMvZb+Z/LzWwdUsiCmaxoY0WDQAAvZiGtLnZBoJJ5BBpvSQl0zY2i5aALDMlzjp8l9ZdEcJ9Soqal3wwMa6299rvP4iV88eh/ATiWKCd4vFSu9ZffMbV/oWfiF+5hX08gIiICIiAiIgIiICIiAiIgIiICIiAuJenvog4FuL0oIcwsbUbGRbs26ue4zuMmk/d4FdtVupgbIx0cjQ9j2uY5jhcOa4WII3ggoPkzH4G1cQxOEDtuDKyJoyp6k/rLbo5bFwOgdtN4LWs2kEGxBuCNy6T0v6PTdHKwyxM6+gq9qMxyXLJY3ZuppTucLXa7XIEZghaz0hwFjGNrKNxmopnbLJD7dNJqaaoA9mQbjo4WI1QU4Ziwk7Elmv0B0D/wCB5KSc1aW5ikKHGHx9l3bbz1Hcf4oNhcxWnxrymxKKTRwB912R/wBfBZTmII2SNYksalpI1iTMQRUjFjvapdmHyP8AZae85DzKk6Ho40dqY7f2G5N8Tqfgg1/C8KkqD2RZo1kOg7uJ5LdqCgZAzYYOZJ1ceJWRHGGgNaAABYACwA5BV2QU2Wt9Ka0uLaSIFz5HNBa3MkkjZYANSTbLu4qSx7F20zMrGRw7LeH2jy+a3v0Lej17HDFa5p614LqeJ4zYHfrnjc4g9kbgb7xYN39GPREYVRNhdYzS/SzuGd5CPYB4NFh5netuREBERAREQEREBERAREQEREBERAREQEREGHi+Fw1cL6eojEsUrdlzHb+BB1BBsQRmCAQuAdJOidZ0dlfUUw9boJ+xNHI3bY6MnKOpYNLXykG/hex+i1TI0OBDgCCCCDmCDqCN6D5Wm6Ow1zTPhBc8gF8uGyG9TABqYf2iMcR2hlcElak+EgkEWIJBByII1BG4rv3TH0NxSP8AWsKk9SnB2xECWxbQN7sc3tRHuuMhYBc+6QVNRC4RdIKB0hya3EIbRTkf3zQYqiwGjxfiUHPixZdFM9ujnDlc28lOOwOnm7VFWwyZX6irtSTC+jbvJiefuyeGawanBqiDOWCWNo+u5jgzwfbZPgUGRBVOOpv5KSp393koalIOhB7lLU6CSicslijDXRM9uRo5XF/LVYdT0piZ/Vh0h/CPM5/BBsYUNivSBsZ6qAddK47IDe0A4mwGXtG+4LKwPoji+L2IZ6rTu1llBja5v2Qe3Lkd3Zy1C7P0F9G9FhQD2jr6i2dTKBcG1j1TcxGNdLnPMlBp3oz9FL9sYhiw2pCQ+OlfY7J3PmGl+DNBv4Dsy8uvUBERAREQEREBERAREQEREBERAREQF4V6iCklW3PKurwoMOSdw3LCnr3jRpUs4Ky9oQa1V4zM3SMlQWI9Ipy0sdAXtcLFrgHBw4EHIrepGjgFhzRt4DyCDhOO4NTzEkUBhcd9OTGPwZsHktbZhFRTuLqZ9TCTkS0lpPe5hC+jZYW+6PILEkp2e63yCD55mZiDsnyTS/315P8AvusI4FO43c13gz8sl9GGnZ7jfIL1tOz3G+QQcDoOjIuOsjnfybZgPwK3ro3HHSkOhw5oeDcSvHWPB4hz7lvhZdKjgZ7rfILMihb7o8ggg6TpJUu1icpqlxeU6xkLPhjHAeSy42jgEFiCtedWlZkczjuVbQroCDxryqwUC9QAvURAREQEREBERB//2Q=="/>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data:image/jpeg;base64,/9j/4AAQSkZJRgABAQAAAQABAAD/2wCEAAkGBxIQEhQQEBIUERQQEBARFBAQFxUUFxAUFhQWGBYUFRQYHCggGBsmHBUVIjEhJSkrLi4uFyAzODMsNygtLisBCgoKDg0OGBAQGywlHx8rLis4LTAtMSwsNyw3Nzc3LCwvLiw3LSwsLCwuODcsLDArLC0vLDUtLCssLCwsNCwuLP/AABEIALoBDwMBIgACEQEDEQH/xAAcAAEAAQUBAQAAAAAAAAAAAAAABQIDBAYHAQj/xABIEAABAwIDBAYGBgYHCQAAAAABAAIDBBEFITESQVFhBhMicYGRBxQyUqGxI0JicpLBCENUgtHwFTNTc5PD4SQ0RGOissLS8f/EABoBAQADAQEBAAAAAAAAAAAAAAABAgMFBAb/xAAoEQEBAAEDAwIFBQAAAAAAAAAAAQIDESEEEjETUQUyQXGRQmGhseH/2gAMAwEAAhEDEQA/AO4oiICIiAqXOsL/ACz+AVSIMSlxGGUlscrHltw5rXAuaRqC3UHvWWucelbAweprY/o3tkbFJI3I2PsPuN4OV+aU3S2tomhlTD62waTxu2XEbtoWIJ55eK8ufV4aefZqcOpj8N9XSx1NHLe39N4u/wB/F/h0dFzGT0rPv2aE2+1KQfhHkts6KdLoMQBDA6ORgu6F+oHvNP1gtcNfTzu2NY6/w3qdHDvzx4+8v9NiREWrwiIiAiIgIiICIqJZWsF3EAcSgrXjnAZnIcSoOtx6zuriBLzo0AueeYYNBzdYDerLMMqJu1M4RDWx+lf/AOjPAOWV1Ppjyv2fW8Jh2Jwj9azwN/krkFZHJkx7XHg0gnyWDFgUY9p8rzxLy34MACpmwJp9lzr7g/tDwOoPO6nfP2NsPdLooSnrXwO2J7lvvnMtHEu+s3nqN6mwVbHKZK3HYREVkCIiAiIgIiICIiAiIgIiII7H8OFVTywHLrGENPuuGbT4EBaX0VqxK3qpuzJETE9u8Obl+S6KtJ6V9FZTN67QkCUj6WEnZE1t4Ogd36/PnfEOk9bGZTzHS6HXxky0s7tLzL7X/XlTRxXsL+ACxaLBTHVQVEQses2XWyu1wIcDxyz8FRRYhKTsy0lQ2TQjq3kE8iBY962Q0VQ+O7QInatYTZw5lw0PJcfpOm6jHV7rOJXr1dXLSx7bfM28tgRa3DiVTDlO29t7+z5SN7J8rqRhxuIjtbUf3hcfibcedl9LNTGuLlp2fuk0VqGoY/Njmu+6Qfkrq0UERUveGi7iAOJNggqRRdZjcUYLrggfWJDWDvefyuo3rqir/q27DD+skBay32We1J42HNZ5aknE5q8wt5qQxHG44hkQc7Bx9m+4C2bjyCwIqOoqjtyF0DM8zbrXD7LdIh33dxAUlh2CxxHbN5Zf7WTMjkwaMHIeN1JqvZll834T3TH5fyxaDD44G7MTQ2+pzLnHi5xzceZWUis1lUyGN8srgxkbXPe92Qa0C5JWsknEZ27+V5FruG9MqWcBwL2Nd7LpG2B77E7PjZbAx4cAWkEEXBGYI5FSMfEIA9hvqMwrGBy3jLTn1biwHlYEfA28Fk18oawniLDx/krE6PtPVl5y617nj7uQHwF/FZ354v8ApSaIi0UEREBERAREQEREBERAREQEREBERB4QsKXCYXZ7GwTneMlmfE7OR8VnIouMvlMtnhBzdHgfZk/xGMfbuI2SrX9DTt9mVvg6VnwDithVqpqGRNL5HtjaNXvIa0d5OQVPSxW9TJB/0ZVf2g/xZz8EbgEjjd84H92y7h+/IXfJYOI+kahiOyxz6h17WhbcX+86wPgSsVnTKtm/3fDJLbnylzQfNoHxUeliepWz0uCwxnb2dt4N+slO24Hi2+TfABSS0kYpjZ0o6do+04H/ADlUMYxhvt0MLx/y3tH+YVpMZPCttvluiLQI/SWGOLKmlfG5ji1wje15BGRBa4Nt5rYML6ZUVRYMnaxxt2JvozfgNrJx7iVKE+uaY/iQxSYxDOgo5RtndX1DDfZHvQxnXc5w4BSXTfGnzvOF0khY4ta6sqGa0sLtI2ndLIMhwab8FrtfUMhY2GEBjI2hjWN0aAgjcaq9iR0rNHG72jcffA+Y8VkdEukNSx56mQSMJv1D9CDwtm08x43WvV9WtTqcb9Xma6CQxyNN7j2Wng7v4IPoyapdWPbCBsdgPlbcExs36bychyzWyMaAAALAAAAbgvmOX0hTNLZCDBUMO2JG5h9941u08MwQu2+jfp5Fi8JOUdREAJoflIy+rD5g5HcTTDGzm+atld+J4biiIrqiIiAiIgIiICIiAiIgIiICIiAiIgKiWVrAXOIa1oJLnEANA1JJ0CxMZxaGjhfUVDxHHGLlx38GtGrnE5ADMri+K43U48/tF1JQMf2Yxm6Yg7xo9/8A0M+0RnG6ZLW3Y16SjLJ6rhEJqpTcdcQSwcSxuW0PtEhveFj0vQuapcJsXq3Su1ELHXDOVwLN7mgd6u4L1VMzqqeMRMOts3SHjI/V5+HABSzKkHVN4WWJLC8PpKUWgiaw6bTWjaPe8kuPiVI+tt5/z4qA6zgfNeetW1TdDYPWeBHyVqevDGlx0a0uPcBdQvroWBjtb/s09v2ee3+G5SOIHps2RznyxOBe5ziWODrlxJORtx4rPpsZgltsvF/df2SeWevgtVNBGdxHcT+ax5cLP1XX5H+KDtWD4i1sT2NABe4ygjV2QDmnm22nBROIVd75rmmF41PSENJcWXHYduto5h3EcsltJxZtQ3babOtct482/mEEf0kxYxjZae07T7I4rTSbrIxCo62Rzudh3DRYyDMpK8tGw9oljvfq33y4ljhmw92XEFb56JMPfJiMMuHSuaYnB08U7XWEBsJB1rAWvvfIODc7cLrQMOoZKiVkELDJJK4MYxurnH5d+5fWHo66Gx4TSiFtnTSWfPKPrvtoPsN0A7zqSg2pERAREQEREBERAREQEREBERAREQFZq6lkLHSyODGRtc973Gwa1ouSTwsry4z6aulBllbhEDshsyVLh+JkR5AWef3eai3ZMm9a90lx2TG6rbO0yjgcRDFptfbcPfcPwg2GZJM1SGwAAADQGhoyAA0AHBQFCWxtDW5Bo/krPbWgLz5ZW1v4m0bFFUWWQK0LVDiPNG1/NXwxv1ZZVuLK9XhWg5HNaeyv5q+zEOa2UbBPKRm03HDeP4qOq6zbY5t/aY5vmCFiDEOaxayS/abrvHH/AFQcwjdkroKs1PZke3g9w+JRr0F6RgcC06FQ+0+F1r8+/gVLNevKinEgsciNHcEEROWvzGR38CschXqmldGe0MtzhoVbZKWkFpIIIIIyIIzBB4oPov0JdAPUohX1LbVM7Po2OGdPE7iNz3b+AyyzXVVp3os6XjFaJsjyOvhIinaN7gMpLcHDPvuNy3FAREQEREBERAREQEREBERAREQEREEb0kxdlFSzVcmbYInPt7xA7LRzJsPFfLmH1T5XyVcx2pKiR73OPM3Phf4ALrX6RGLFtLT0TTY1c204fYitkf3nNP7q5IyzQGjQAAeCCSFSvTVqNMi8Mijti3dUkKlViq5qJ61edcpVTbaxVOxINF3Ot3rWKvE9jstzd8G96jTUlxu4kniUG4ux8fVBPM5fBBi7zvt3LVI5llx1CDJxmDavM3X644/aUU16lo6hRNZHsOy0OY5ckF1r1fZIo9r1dZIglGEEWIBB1BWu1sOw9zdwOXccwpeKVYmMtvsv5bJ8NPzQbV6GOkvqOIxtcbRVdqeTgHOP0b/B1h3OK+pl8OtcQQQbEG4IyIPEL7J6G4v67Q01UdZoGOfbc8Czx+IFBMoiICIiAiIgIiICIiAiIgIiICIiD549OFX1uLsj3U1KzLg5xc4/BzfJabtKS9LdaW4zWG184Wi+4CGNatHiZP1R5oJRzlQXLDFfxb5G6rFS077d+SC8XLFrKnZFhqdOXNXXvAF9yipXFxJKC3dehyWXiC616vslWGCq2uQSLJlVUHabbeMwsFr1ebIgxg5XGvVqXIleByDMjkVyr7UZ5WKw2OWY1twRxBCCJX0r+j3XdZhZjP8Aw9VKwdzg2T5vcvm+aO1l3f8ARqk+hrG8JoHebXD8gg7OiIgIiICIiAiIgIiICIiAiIgIiIPlH0zRluM1d97oXDmDDH/qtOhOY71039IehMeJMltlPSxm/FzHOafgGrmLUEgYlSYll0o22g+B7wrhhQRxYqCxSDoladEgwC1Ulqy3Rq05iDHsiuFqpIQeAqsOVteoPZjoqAV65UhBcaVNRwqJoYtt7W8XDyGZ+S2hsCDXsSis0fe/Irtf6NUf0FY7jNC3yY4/+QXHukDdkMHEk+X/ANXe/wBHyh6vC+s/aKmaQdzdmP5sKDpqIiAiIgIiICIiAiIgIiICIiAiIg5J+kXg3W0cNW0Z0s2y48I5bC/42s81wSaGzI5BpIHNPJ7CLj8LmH95fY3SDCmVlNNSyezPE+Mn3SRk4cwbHwXylQ4XIJKjCphszB56oH9phvZgvbKRpc0cSWIIzCKjZfsO0f8AB25Trolqrgthwav6wbD/AG2j8Y496C46JWXxKScxWnRoIt8SsPiUq+JWHxIIt8asuYpKSJY0kaDCIVKvuarTggoK8sqrLLwzD3TvDG6auduaOP8ABBJ9GaG95SMvZb+Z/LzWwdUsiCmaxoY0WDQAAvZiGtLnZBoJJ5BBpvSQl0zY2i5aALDMlzjp8l9ZdEcJ9Soqal3wwMa6299rvP4iV88eh/ATiWKCd4vFSu9ZffMbV/oWfiF+5hX08gIiICIiAiIgIiICIiAiIgIiICIiAuJenvog4FuL0oIcwsbUbGRbs26ue4zuMmk/d4FdtVupgbIx0cjQ9j2uY5jhcOa4WII3ggoPkzH4G1cQxOEDtuDKyJoyp6k/rLbo5bFwOgdtN4LWs2kEGxBuCNy6T0v6PTdHKwyxM6+gq9qMxyXLJY3ZuppTucLXa7XIEZghaz0hwFjGNrKNxmopnbLJD7dNJqaaoA9mQbjo4WI1QU4Ziwk7Elmv0B0D/wCB5KSc1aW5ikKHGHx9l3bbz1Hcf4oNhcxWnxrymxKKTRwB912R/wBfBZTmII2SNYksalpI1iTMQRUjFjvapdmHyP8AZae85DzKk6Ho40dqY7f2G5N8Tqfgg1/C8KkqD2RZo1kOg7uJ5LdqCgZAzYYOZJ1ceJWRHGGgNaAABYACwA5BV2QU2Wt9Ka0uLaSIFz5HNBa3MkkjZYANSTbLu4qSx7F20zMrGRw7LeH2jy+a3v0Lej17HDFa5p614LqeJ4zYHfrnjc4g9kbgb7xYN39GPREYVRNhdYzS/SzuGd5CPYB4NFh5netuREBERAREQEREBERAREQEREBERAREQEREGHi+Fw1cL6eojEsUrdlzHb+BB1BBsQRmCAQuAdJOidZ0dlfUUw9boJ+xNHI3bY6MnKOpYNLXykG/hex+i1TI0OBDgCCCCDmCDqCN6D5Wm6Ow1zTPhBc8gF8uGyG9TABqYf2iMcR2hlcElak+EgkEWIJBByII1BG4rv3TH0NxSP8AWsKk9SnB2xECWxbQN7sc3tRHuuMhYBc+6QVNRC4RdIKB0hya3EIbRTkf3zQYqiwGjxfiUHPixZdFM9ujnDlc28lOOwOnm7VFWwyZX6irtSTC+jbvJiefuyeGawanBqiDOWCWNo+u5jgzwfbZPgUGRBVOOpv5KSp393koalIOhB7lLU6CSicslijDXRM9uRo5XF/LVYdT0piZ/Vh0h/CPM5/BBsYUNivSBsZ6qAddK47IDe0A4mwGXtG+4LKwPoji+L2IZ6rTu1llBja5v2Qe3Lkd3Zy1C7P0F9G9FhQD2jr6i2dTKBcG1j1TcxGNdLnPMlBp3oz9FL9sYhiw2pCQ+OlfY7J3PmGl+DNBv4Dsy8uvUBERAREQEREBERAREQEREBERAREQF4V6iCklW3PKurwoMOSdw3LCnr3jRpUs4Ky9oQa1V4zM3SMlQWI9Ipy0sdAXtcLFrgHBw4EHIrepGjgFhzRt4DyCDhOO4NTzEkUBhcd9OTGPwZsHktbZhFRTuLqZ9TCTkS0lpPe5hC+jZYW+6PILEkp2e63yCD55mZiDsnyTS/315P8AvusI4FO43c13gz8sl9GGnZ7jfIL1tOz3G+QQcDoOjIuOsjnfybZgPwK3ro3HHSkOhw5oeDcSvHWPB4hz7lvhZdKjgZ7rfILMihb7o8ggg6TpJUu1icpqlxeU6xkLPhjHAeSy42jgEFiCtedWlZkczjuVbQroCDxryqwUC9QAvURAREQEREBERB//2Q=="/>
          <p:cNvSpPr>
            <a:spLocks noChangeAspect="1" noChangeArrowheads="1"/>
          </p:cNvSpPr>
          <p:nvPr/>
        </p:nvSpPr>
        <p:spPr bwMode="auto">
          <a:xfrm>
            <a:off x="1828800"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8" descr="data:image/jpeg;base64,/9j/4AAQSkZJRgABAQAAAQABAAD/2wCEAAkGBxIQEhQQEBIUERQQEBARFBAQFxUUFxAUFhQWGBYUFRQYHCggGBsmHBUVIjEhJSkrLi4uFyAzODMsNygtLisBCgoKDg0OGBAQGywlHx8rLis4LTAtMSwsNyw3Nzc3LCwvLiw3LSwsLCwuODcsLDArLC0vLDUtLCssLCwsNCwuLP/AABEIALoBDwMBIgACEQEDEQH/xAAcAAEAAQUBAQAAAAAAAAAAAAAABQIDBAYHAQj/xABIEAABAwIDBAYGBgYHCQAAAAABAAIDBBEFITESQVFhBhMicYGRBxQyUqGxI0JicpLBCENUgtHwFTNTc5PD4SQ0RGOissLS8f/EABoBAQADAQEBAAAAAAAAAAAAAAABAgMFBAb/xAAoEQEBAAEDAwIFBQAAAAAAAAAAAQIDESEEEjETUQUyQXGRQmGhseH/2gAMAwEAAhEDEQA/AO4oiICIiAqXOsL/ACz+AVSIMSlxGGUlscrHltw5rXAuaRqC3UHvWWucelbAweprY/o3tkbFJI3I2PsPuN4OV+aU3S2tomhlTD62waTxu2XEbtoWIJ55eK8ufV4aefZqcOpj8N9XSx1NHLe39N4u/wB/F/h0dFzGT0rPv2aE2+1KQfhHkts6KdLoMQBDA6ORgu6F+oHvNP1gtcNfTzu2NY6/w3qdHDvzx4+8v9NiREWrwiIiAiIgIiICIqJZWsF3EAcSgrXjnAZnIcSoOtx6zuriBLzo0AueeYYNBzdYDerLMMqJu1M4RDWx+lf/AOjPAOWV1Ppjyv2fW8Jh2Jwj9azwN/krkFZHJkx7XHg0gnyWDFgUY9p8rzxLy34MACpmwJp9lzr7g/tDwOoPO6nfP2NsPdLooSnrXwO2J7lvvnMtHEu+s3nqN6mwVbHKZK3HYREVkCIiAiIgIiICIiAiIgIiII7H8OFVTywHLrGENPuuGbT4EBaX0VqxK3qpuzJETE9u8Obl+S6KtJ6V9FZTN67QkCUj6WEnZE1t4Ogd36/PnfEOk9bGZTzHS6HXxky0s7tLzL7X/XlTRxXsL+ACxaLBTHVQVEQses2XWyu1wIcDxyz8FRRYhKTsy0lQ2TQjq3kE8iBY962Q0VQ+O7QInatYTZw5lw0PJcfpOm6jHV7rOJXr1dXLSx7bfM28tgRa3DiVTDlO29t7+z5SN7J8rqRhxuIjtbUf3hcfibcedl9LNTGuLlp2fuk0VqGoY/Njmu+6Qfkrq0UERUveGi7iAOJNggqRRdZjcUYLrggfWJDWDvefyuo3rqir/q27DD+skBay32We1J42HNZ5aknE5q8wt5qQxHG44hkQc7Bx9m+4C2bjyCwIqOoqjtyF0DM8zbrXD7LdIh33dxAUlh2CxxHbN5Zf7WTMjkwaMHIeN1JqvZll834T3TH5fyxaDD44G7MTQ2+pzLnHi5xzceZWUis1lUyGN8srgxkbXPe92Qa0C5JWsknEZ27+V5FruG9MqWcBwL2Nd7LpG2B77E7PjZbAx4cAWkEEXBGYI5FSMfEIA9hvqMwrGBy3jLTn1biwHlYEfA28Fk18oawniLDx/krE6PtPVl5y617nj7uQHwF/FZ354v8ApSaIi0UEREBERAREQEREBERAREQEREBERB4QsKXCYXZ7GwTneMlmfE7OR8VnIouMvlMtnhBzdHgfZk/xGMfbuI2SrX9DTt9mVvg6VnwDithVqpqGRNL5HtjaNXvIa0d5OQVPSxW9TJB/0ZVf2g/xZz8EbgEjjd84H92y7h+/IXfJYOI+kahiOyxz6h17WhbcX+86wPgSsVnTKtm/3fDJLbnylzQfNoHxUeliepWz0uCwxnb2dt4N+slO24Hi2+TfABSS0kYpjZ0o6do+04H/ADlUMYxhvt0MLx/y3tH+YVpMZPCttvluiLQI/SWGOLKmlfG5ji1wje15BGRBa4Nt5rYML6ZUVRYMnaxxt2JvozfgNrJx7iVKE+uaY/iQxSYxDOgo5RtndX1DDfZHvQxnXc5w4BSXTfGnzvOF0khY4ta6sqGa0sLtI2ndLIMhwab8FrtfUMhY2GEBjI2hjWN0aAgjcaq9iR0rNHG72jcffA+Y8VkdEukNSx56mQSMJv1D9CDwtm08x43WvV9WtTqcb9Xma6CQxyNN7j2Wng7v4IPoyapdWPbCBsdgPlbcExs36bychyzWyMaAAALAAAAbgvmOX0hTNLZCDBUMO2JG5h9941u08MwQu2+jfp5Fi8JOUdREAJoflIy+rD5g5HcTTDGzm+atld+J4biiIrqiIiAiIgIiICIiAiIgIiICIiAiIgKiWVrAXOIa1oJLnEANA1JJ0CxMZxaGjhfUVDxHHGLlx38GtGrnE5ADMri+K43U48/tF1JQMf2Yxm6Yg7xo9/8A0M+0RnG6ZLW3Y16SjLJ6rhEJqpTcdcQSwcSxuW0PtEhveFj0vQuapcJsXq3Su1ELHXDOVwLN7mgd6u4L1VMzqqeMRMOts3SHjI/V5+HABSzKkHVN4WWJLC8PpKUWgiaw6bTWjaPe8kuPiVI+tt5/z4qA6zgfNeetW1TdDYPWeBHyVqevDGlx0a0uPcBdQvroWBjtb/s09v2ee3+G5SOIHps2RznyxOBe5ziWODrlxJORtx4rPpsZgltsvF/df2SeWevgtVNBGdxHcT+ax5cLP1XX5H+KDtWD4i1sT2NABe4ygjV2QDmnm22nBROIVd75rmmF41PSENJcWXHYduto5h3EcsltJxZtQ3babOtct482/mEEf0kxYxjZae07T7I4rTSbrIxCo62Rzudh3DRYyDMpK8tGw9oljvfq33y4ljhmw92XEFb56JMPfJiMMuHSuaYnB08U7XWEBsJB1rAWvvfIODc7cLrQMOoZKiVkELDJJK4MYxurnH5d+5fWHo66Gx4TSiFtnTSWfPKPrvtoPsN0A7zqSg2pERAREQEREBERAREQEREBERAREQFZq6lkLHSyODGRtc973Gwa1ouSTwsry4z6aulBllbhEDshsyVLh+JkR5AWef3eai3ZMm9a90lx2TG6rbO0yjgcRDFptfbcPfcPwg2GZJM1SGwAAADQGhoyAA0AHBQFCWxtDW5Bo/krPbWgLz5ZW1v4m0bFFUWWQK0LVDiPNG1/NXwxv1ZZVuLK9XhWg5HNaeyv5q+zEOa2UbBPKRm03HDeP4qOq6zbY5t/aY5vmCFiDEOaxayS/abrvHH/AFQcwjdkroKs1PZke3g9w+JRr0F6RgcC06FQ+0+F1r8+/gVLNevKinEgsciNHcEEROWvzGR38CschXqmldGe0MtzhoVbZKWkFpIIIIIyIIzBB4oPov0JdAPUohX1LbVM7Po2OGdPE7iNz3b+AyyzXVVp3os6XjFaJsjyOvhIinaN7gMpLcHDPvuNy3FAREQEREBERAREQEREBERAREQEREEb0kxdlFSzVcmbYInPt7xA7LRzJsPFfLmH1T5XyVcx2pKiR73OPM3Phf4ALrX6RGLFtLT0TTY1c204fYitkf3nNP7q5IyzQGjQAAeCCSFSvTVqNMi8Mijti3dUkKlViq5qJ61edcpVTbaxVOxINF3Ot3rWKvE9jstzd8G96jTUlxu4kniUG4ux8fVBPM5fBBi7zvt3LVI5llx1CDJxmDavM3X644/aUU16lo6hRNZHsOy0OY5ckF1r1fZIo9r1dZIglGEEWIBB1BWu1sOw9zdwOXccwpeKVYmMtvsv5bJ8NPzQbV6GOkvqOIxtcbRVdqeTgHOP0b/B1h3OK+pl8OtcQQQbEG4IyIPEL7J6G4v67Q01UdZoGOfbc8Czx+IFBMoiICIiAiIgIiICIiAiIgIiICIiD549OFX1uLsj3U1KzLg5xc4/BzfJabtKS9LdaW4zWG184Wi+4CGNatHiZP1R5oJRzlQXLDFfxb5G6rFS077d+SC8XLFrKnZFhqdOXNXXvAF9yipXFxJKC3dehyWXiC616vslWGCq2uQSLJlVUHabbeMwsFr1ebIgxg5XGvVqXIleByDMjkVyr7UZ5WKw2OWY1twRxBCCJX0r+j3XdZhZjP8Aw9VKwdzg2T5vcvm+aO1l3f8ARqk+hrG8JoHebXD8gg7OiIgIiICIiAiIgIiICIiAiIgIiIPlH0zRluM1d97oXDmDDH/qtOhOY71039IehMeJMltlPSxm/FzHOafgGrmLUEgYlSYll0o22g+B7wrhhQRxYqCxSDoladEgwC1Ulqy3Rq05iDHsiuFqpIQeAqsOVteoPZjoqAV65UhBcaVNRwqJoYtt7W8XDyGZ+S2hsCDXsSis0fe/Irtf6NUf0FY7jNC3yY4/+QXHukDdkMHEk+X/ANXe/wBHyh6vC+s/aKmaQdzdmP5sKDpqIiAiIgIiICIiAiIgIiICIiAiIg5J+kXg3W0cNW0Z0s2y48I5bC/42s81wSaGzI5BpIHNPJ7CLj8LmH95fY3SDCmVlNNSyezPE+Mn3SRk4cwbHwXylQ4XIJKjCphszB56oH9phvZgvbKRpc0cSWIIzCKjZfsO0f8AB25Trolqrgthwav6wbD/AG2j8Y496C46JWXxKScxWnRoIt8SsPiUq+JWHxIIt8asuYpKSJY0kaDCIVKvuarTggoK8sqrLLwzD3TvDG6auduaOP8ABBJ9GaG95SMvZb+Z/LzWwdUsiCmaxoY0WDQAAvZiGtLnZBoJJ5BBpvSQl0zY2i5aALDMlzjp8l9ZdEcJ9Soqal3wwMa6299rvP4iV88eh/ATiWKCd4vFSu9ZffMbV/oWfiF+5hX08gIiICIiAiIgIiICIiAiIgIiICIiAuJenvog4FuL0oIcwsbUbGRbs26ue4zuMmk/d4FdtVupgbIx0cjQ9j2uY5jhcOa4WII3ggoPkzH4G1cQxOEDtuDKyJoyp6k/rLbo5bFwOgdtN4LWs2kEGxBuCNy6T0v6PTdHKwyxM6+gq9qMxyXLJY3ZuppTucLXa7XIEZghaz0hwFjGNrKNxmopnbLJD7dNJqaaoA9mQbjo4WI1QU4Ziwk7Elmv0B0D/wCB5KSc1aW5ikKHGHx9l3bbz1Hcf4oNhcxWnxrymxKKTRwB912R/wBfBZTmII2SNYksalpI1iTMQRUjFjvapdmHyP8AZae85DzKk6Ho40dqY7f2G5N8Tqfgg1/C8KkqD2RZo1kOg7uJ5LdqCgZAzYYOZJ1ceJWRHGGgNaAABYACwA5BV2QU2Wt9Ka0uLaSIFz5HNBa3MkkjZYANSTbLu4qSx7F20zMrGRw7LeH2jy+a3v0Lej17HDFa5p614LqeJ4zYHfrnjc4g9kbgb7xYN39GPREYVRNhdYzS/SzuGd5CPYB4NFh5netuREBERAREQEREBERAREQEREBERAREQEREGHi+Fw1cL6eojEsUrdlzHb+BB1BBsQRmCAQuAdJOidZ0dlfUUw9boJ+xNHI3bY6MnKOpYNLXykG/hex+i1TI0OBDgCCCCDmCDqCN6D5Wm6Ow1zTPhBc8gF8uGyG9TABqYf2iMcR2hlcElak+EgkEWIJBByII1BG4rv3TH0NxSP8AWsKk9SnB2xECWxbQN7sc3tRHuuMhYBc+6QVNRC4RdIKB0hya3EIbRTkf3zQYqiwGjxfiUHPixZdFM9ujnDlc28lOOwOnm7VFWwyZX6irtSTC+jbvJiefuyeGawanBqiDOWCWNo+u5jgzwfbZPgUGRBVOOpv5KSp393koalIOhB7lLU6CSicslijDXRM9uRo5XF/LVYdT0piZ/Vh0h/CPM5/BBsYUNivSBsZ6qAddK47IDe0A4mwGXtG+4LKwPoji+L2IZ6rTu1llBja5v2Qe3Lkd3Zy1C7P0F9G9FhQD2jr6i2dTKBcG1j1TcxGNdLnPMlBp3oz9FL9sYhiw2pCQ+OlfY7J3PmGl+DNBv4Dsy8uvUBERAREQEREBERAREQEREBERAREQF4V6iCklW3PKurwoMOSdw3LCnr3jRpUs4Ky9oQa1V4zM3SMlQWI9Ipy0sdAXtcLFrgHBw4EHIrepGjgFhzRt4DyCDhOO4NTzEkUBhcd9OTGPwZsHktbZhFRTuLqZ9TCTkS0lpPe5hC+jZYW+6PILEkp2e63yCD55mZiDsnyTS/315P8AvusI4FO43c13gz8sl9GGnZ7jfIL1tOz3G+QQcDoOjIuOsjnfybZgPwK3ro3HHSkOhw5oeDcSvHWPB4hz7lvhZdKjgZ7rfILMihb7o8ggg6TpJUu1icpqlxeU6xkLPhjHAeSy42jgEFiCtedWlZkczjuVbQroCDxryqwUC9QAvURAREQEREBERB//2Q=="/>
          <p:cNvSpPr>
            <a:spLocks noChangeAspect="1" noChangeArrowheads="1"/>
          </p:cNvSpPr>
          <p:nvPr/>
        </p:nvSpPr>
        <p:spPr bwMode="auto">
          <a:xfrm>
            <a:off x="1981200"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0" descr="data:image/jpeg;base64,/9j/4AAQSkZJRgABAQAAAQABAAD/2wCEAAkGBxIQEhQQEBIUERQQEBARFBAQFxUUFxAUFhQWGBYUFRQYHCggGBsmHBUVIjEhJSkrLi4uFyAzODMsNygtLisBCgoKDg0OGBAQGywlHx8rLis4LTAtMSwsNyw3Nzc3LCwvLiw3LSwsLCwuODcsLDArLC0vLDUtLCssLCwsNCwuLP/AABEIALoBDwMBIgACEQEDEQH/xAAcAAEAAQUBAQAAAAAAAAAAAAAABQIDBAYHAQj/xABIEAABAwIDBAYGBgYHCQAAAAABAAIDBBEFITESQVFhBhMicYGRBxQyUqGxI0JicpLBCENUgtHwFTNTc5PD4SQ0RGOissLS8f/EABoBAQADAQEBAAAAAAAAAAAAAAABAgMFBAb/xAAoEQEBAAEDAwIFBQAAAAAAAAAAAQIDESEEEjETUQUyQXGRQmGhseH/2gAMAwEAAhEDEQA/AO4oiICIiAqXOsL/ACz+AVSIMSlxGGUlscrHltw5rXAuaRqC3UHvWWucelbAweprY/o3tkbFJI3I2PsPuN4OV+aU3S2tomhlTD62waTxu2XEbtoWIJ55eK8ufV4aefZqcOpj8N9XSx1NHLe39N4u/wB/F/h0dFzGT0rPv2aE2+1KQfhHkts6KdLoMQBDA6ORgu6F+oHvNP1gtcNfTzu2NY6/w3qdHDvzx4+8v9NiREWrwiIiAiIgIiICIqJZWsF3EAcSgrXjnAZnIcSoOtx6zuriBLzo0AueeYYNBzdYDerLMMqJu1M4RDWx+lf/AOjPAOWV1Ppjyv2fW8Jh2Jwj9azwN/krkFZHJkx7XHg0gnyWDFgUY9p8rzxLy34MACpmwJp9lzr7g/tDwOoPO6nfP2NsPdLooSnrXwO2J7lvvnMtHEu+s3nqN6mwVbHKZK3HYREVkCIiAiIgIiICIiAiIgIiII7H8OFVTywHLrGENPuuGbT4EBaX0VqxK3qpuzJETE9u8Obl+S6KtJ6V9FZTN67QkCUj6WEnZE1t4Ogd36/PnfEOk9bGZTzHS6HXxky0s7tLzL7X/XlTRxXsL+ACxaLBTHVQVEQses2XWyu1wIcDxyz8FRRYhKTsy0lQ2TQjq3kE8iBY962Q0VQ+O7QInatYTZw5lw0PJcfpOm6jHV7rOJXr1dXLSx7bfM28tgRa3DiVTDlO29t7+z5SN7J8rqRhxuIjtbUf3hcfibcedl9LNTGuLlp2fuk0VqGoY/Njmu+6Qfkrq0UERUveGi7iAOJNggqRRdZjcUYLrggfWJDWDvefyuo3rqir/q27DD+skBay32We1J42HNZ5aknE5q8wt5qQxHG44hkQc7Bx9m+4C2bjyCwIqOoqjtyF0DM8zbrXD7LdIh33dxAUlh2CxxHbN5Zf7WTMjkwaMHIeN1JqvZll834T3TH5fyxaDD44G7MTQ2+pzLnHi5xzceZWUis1lUyGN8srgxkbXPe92Qa0C5JWsknEZ27+V5FruG9MqWcBwL2Nd7LpG2B77E7PjZbAx4cAWkEEXBGYI5FSMfEIA9hvqMwrGBy3jLTn1biwHlYEfA28Fk18oawniLDx/krE6PtPVl5y617nj7uQHwF/FZ354v8ApSaIi0UEREBERAREQEREBERAREQEREBERB4QsKXCYXZ7GwTneMlmfE7OR8VnIouMvlMtnhBzdHgfZk/xGMfbuI2SrX9DTt9mVvg6VnwDithVqpqGRNL5HtjaNXvIa0d5OQVPSxW9TJB/0ZVf2g/xZz8EbgEjjd84H92y7h+/IXfJYOI+kahiOyxz6h17WhbcX+86wPgSsVnTKtm/3fDJLbnylzQfNoHxUeliepWz0uCwxnb2dt4N+slO24Hi2+TfABSS0kYpjZ0o6do+04H/ADlUMYxhvt0MLx/y3tH+YVpMZPCttvluiLQI/SWGOLKmlfG5ji1wje15BGRBa4Nt5rYML6ZUVRYMnaxxt2JvozfgNrJx7iVKE+uaY/iQxSYxDOgo5RtndX1DDfZHvQxnXc5w4BSXTfGnzvOF0khY4ta6sqGa0sLtI2ndLIMhwab8FrtfUMhY2GEBjI2hjWN0aAgjcaq9iR0rNHG72jcffA+Y8VkdEukNSx56mQSMJv1D9CDwtm08x43WvV9WtTqcb9Xma6CQxyNN7j2Wng7v4IPoyapdWPbCBsdgPlbcExs36bychyzWyMaAAALAAAAbgvmOX0hTNLZCDBUMO2JG5h9941u08MwQu2+jfp5Fi8JOUdREAJoflIy+rD5g5HcTTDGzm+atld+J4biiIrqiIiAiIgIiICIiAiIgIiICIiAiIgKiWVrAXOIa1oJLnEANA1JJ0CxMZxaGjhfUVDxHHGLlx38GtGrnE5ADMri+K43U48/tF1JQMf2Yxm6Yg7xo9/8A0M+0RnG6ZLW3Y16SjLJ6rhEJqpTcdcQSwcSxuW0PtEhveFj0vQuapcJsXq3Su1ELHXDOVwLN7mgd6u4L1VMzqqeMRMOts3SHjI/V5+HABSzKkHVN4WWJLC8PpKUWgiaw6bTWjaPe8kuPiVI+tt5/z4qA6zgfNeetW1TdDYPWeBHyVqevDGlx0a0uPcBdQvroWBjtb/s09v2ee3+G5SOIHps2RznyxOBe5ziWODrlxJORtx4rPpsZgltsvF/df2SeWevgtVNBGdxHcT+ax5cLP1XX5H+KDtWD4i1sT2NABe4ygjV2QDmnm22nBROIVd75rmmF41PSENJcWXHYduto5h3EcsltJxZtQ3babOtct482/mEEf0kxYxjZae07T7I4rTSbrIxCo62Rzudh3DRYyDMpK8tGw9oljvfq33y4ljhmw92XEFb56JMPfJiMMuHSuaYnB08U7XWEBsJB1rAWvvfIODc7cLrQMOoZKiVkELDJJK4MYxurnH5d+5fWHo66Gx4TSiFtnTSWfPKPrvtoPsN0A7zqSg2pERAREQEREBERAREQEREBERAREQFZq6lkLHSyODGRtc973Gwa1ouSTwsry4z6aulBllbhEDshsyVLh+JkR5AWef3eai3ZMm9a90lx2TG6rbO0yjgcRDFptfbcPfcPwg2GZJM1SGwAAADQGhoyAA0AHBQFCWxtDW5Bo/krPbWgLz5ZW1v4m0bFFUWWQK0LVDiPNG1/NXwxv1ZZVuLK9XhWg5HNaeyv5q+zEOa2UbBPKRm03HDeP4qOq6zbY5t/aY5vmCFiDEOaxayS/abrvHH/AFQcwjdkroKs1PZke3g9w+JRr0F6RgcC06FQ+0+F1r8+/gVLNevKinEgsciNHcEEROWvzGR38CschXqmldGe0MtzhoVbZKWkFpIIIIIyIIzBB4oPov0JdAPUohX1LbVM7Po2OGdPE7iNz3b+AyyzXVVp3os6XjFaJsjyOvhIinaN7gMpLcHDPvuNy3FAREQEREBERAREQEREBERAREQEREEb0kxdlFSzVcmbYInPt7xA7LRzJsPFfLmH1T5XyVcx2pKiR73OPM3Phf4ALrX6RGLFtLT0TTY1c204fYitkf3nNP7q5IyzQGjQAAeCCSFSvTVqNMi8Mijti3dUkKlViq5qJ61edcpVTbaxVOxINF3Ot3rWKvE9jstzd8G96jTUlxu4kniUG4ux8fVBPM5fBBi7zvt3LVI5llx1CDJxmDavM3X644/aUU16lo6hRNZHsOy0OY5ckF1r1fZIo9r1dZIglGEEWIBB1BWu1sOw9zdwOXccwpeKVYmMtvsv5bJ8NPzQbV6GOkvqOIxtcbRVdqeTgHOP0b/B1h3OK+pl8OtcQQQbEG4IyIPEL7J6G4v67Q01UdZoGOfbc8Czx+IFBMoiICIiAiIgIiICIiAiIgIiICIiD549OFX1uLsj3U1KzLg5xc4/BzfJabtKS9LdaW4zWG184Wi+4CGNatHiZP1R5oJRzlQXLDFfxb5G6rFS077d+SC8XLFrKnZFhqdOXNXXvAF9yipXFxJKC3dehyWXiC616vslWGCq2uQSLJlVUHabbeMwsFr1ebIgxg5XGvVqXIleByDMjkVyr7UZ5WKw2OWY1twRxBCCJX0r+j3XdZhZjP8Aw9VKwdzg2T5vcvm+aO1l3f8ARqk+hrG8JoHebXD8gg7OiIgIiICIiAiIgIiICIiAiIgIiIPlH0zRluM1d97oXDmDDH/qtOhOY71039IehMeJMltlPSxm/FzHOafgGrmLUEgYlSYll0o22g+B7wrhhQRxYqCxSDoladEgwC1Ulqy3Rq05iDHsiuFqpIQeAqsOVteoPZjoqAV65UhBcaVNRwqJoYtt7W8XDyGZ+S2hsCDXsSis0fe/Irtf6NUf0FY7jNC3yY4/+QXHukDdkMHEk+X/ANXe/wBHyh6vC+s/aKmaQdzdmP5sKDpqIiAiIgIiICIiAiIgIiICIiAiIg5J+kXg3W0cNW0Z0s2y48I5bC/42s81wSaGzI5BpIHNPJ7CLj8LmH95fY3SDCmVlNNSyezPE+Mn3SRk4cwbHwXylQ4XIJKjCphszB56oH9phvZgvbKRpc0cSWIIzCKjZfsO0f8AB25Trolqrgthwav6wbD/AG2j8Y496C46JWXxKScxWnRoIt8SsPiUq+JWHxIIt8asuYpKSJY0kaDCIVKvuarTggoK8sqrLLwzD3TvDG6auduaOP8ABBJ9GaG95SMvZb+Z/LzWwdUsiCmaxoY0WDQAAvZiGtLnZBoJJ5BBpvSQl0zY2i5aALDMlzjp8l9ZdEcJ9Soqal3wwMa6299rvP4iV88eh/ATiWKCd4vFSu9ZffMbV/oWfiF+5hX08gIiICIiAiIgIiICIiAiIgIiICIiAuJenvog4FuL0oIcwsbUbGRbs26ue4zuMmk/d4FdtVupgbIx0cjQ9j2uY5jhcOa4WII3ggoPkzH4G1cQxOEDtuDKyJoyp6k/rLbo5bFwOgdtN4LWs2kEGxBuCNy6T0v6PTdHKwyxM6+gq9qMxyXLJY3ZuppTucLXa7XIEZghaz0hwFjGNrKNxmopnbLJD7dNJqaaoA9mQbjo4WI1QU4Ziwk7Elmv0B0D/wCB5KSc1aW5ikKHGHx9l3bbz1Hcf4oNhcxWnxrymxKKTRwB912R/wBfBZTmII2SNYksalpI1iTMQRUjFjvapdmHyP8AZae85DzKk6Ho40dqY7f2G5N8Tqfgg1/C8KkqD2RZo1kOg7uJ5LdqCgZAzYYOZJ1ceJWRHGGgNaAABYACwA5BV2QU2Wt9Ka0uLaSIFz5HNBa3MkkjZYANSTbLu4qSx7F20zMrGRw7LeH2jy+a3v0Lej17HDFa5p614LqeJ4zYHfrnjc4g9kbgb7xYN39GPREYVRNhdYzS/SzuGd5CPYB4NFh5netuREBERAREQEREBERAREQEREBERAREQEREGHi+Fw1cL6eojEsUrdlzHb+BB1BBsQRmCAQuAdJOidZ0dlfUUw9boJ+xNHI3bY6MnKOpYNLXykG/hex+i1TI0OBDgCCCCDmCDqCN6D5Wm6Ow1zTPhBc8gF8uGyG9TABqYf2iMcR2hlcElak+EgkEWIJBByII1BG4rv3TH0NxSP8AWsKk9SnB2xECWxbQN7sc3tRHuuMhYBc+6QVNRC4RdIKB0hya3EIbRTkf3zQYqiwGjxfiUHPixZdFM9ujnDlc28lOOwOnm7VFWwyZX6irtSTC+jbvJiefuyeGawanBqiDOWCWNo+u5jgzwfbZPgUGRBVOOpv5KSp393koalIOhB7lLU6CSicslijDXRM9uRo5XF/LVYdT0piZ/Vh0h/CPM5/BBsYUNivSBsZ6qAddK47IDe0A4mwGXtG+4LKwPoji+L2IZ6rTu1llBja5v2Qe3Lkd3Zy1C7P0F9G9FhQD2jr6i2dTKBcG1j1TcxGNdLnPMlBp3oz9FL9sYhiw2pCQ+OlfY7J3PmGl+DNBv4Dsy8uvUBERAREQEREBERAREQEREBERAREQF4V6iCklW3PKurwoMOSdw3LCnr3jRpUs4Ky9oQa1V4zM3SMlQWI9Ipy0sdAXtcLFrgHBw4EHIrepGjgFhzRt4DyCDhOO4NTzEkUBhcd9OTGPwZsHktbZhFRTuLqZ9TCTkS0lpPe5hC+jZYW+6PILEkp2e63yCD55mZiDsnyTS/315P8AvusI4FO43c13gz8sl9GGnZ7jfIL1tOz3G+QQcDoOjIuOsjnfybZgPwK3ro3HHSkOhw5oeDcSvHWPB4hz7lvhZdKjgZ7rfILMihb7o8ggg6TpJUu1icpqlxeU6xkLPhjHAeSy42jgEFiCtedWlZkczjuVbQroCDxryqwUC9QAvURAREQEREBERB//2Q=="/>
          <p:cNvSpPr>
            <a:spLocks noChangeAspect="1" noChangeArrowheads="1"/>
          </p:cNvSpPr>
          <p:nvPr/>
        </p:nvSpPr>
        <p:spPr bwMode="auto">
          <a:xfrm>
            <a:off x="2133600"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6" name="Picture 12" descr="http://www.libertynews.com/wp-content/uploads/2013/10/cartoon-bomb-pictures.jpg">
            <a:hlinkClick r:id="rId2"/>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7312" l="1667" r="96481"/>
                    </a14:imgEffect>
                  </a14:imgLayer>
                </a14:imgProps>
              </a:ext>
              <a:ext uri="{28A0092B-C50C-407E-A947-70E740481C1C}">
                <a14:useLocalDpi xmlns:a14="http://schemas.microsoft.com/office/drawing/2010/main" val="0"/>
              </a:ext>
            </a:extLst>
          </a:blip>
          <a:srcRect/>
          <a:stretch>
            <a:fillRect/>
          </a:stretch>
        </p:blipFill>
        <p:spPr bwMode="auto">
          <a:xfrm>
            <a:off x="10077553" y="160338"/>
            <a:ext cx="2160240" cy="14881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anose="05000000000000000000" pitchFamily="2" charset="2"/>
              <a:buChar char="ü"/>
            </a:pPr>
            <a:r>
              <a:rPr lang="en-GB" sz="1100" dirty="0"/>
              <a:t>Understand how to use Brecht’s theories to adapt the meaning of performance.</a:t>
            </a:r>
          </a:p>
          <a:p>
            <a:pPr>
              <a:buFont typeface="Wingdings" panose="05000000000000000000" pitchFamily="2" charset="2"/>
              <a:buChar char="ü"/>
            </a:pPr>
            <a:r>
              <a:rPr lang="en-GB" sz="1100" dirty="0"/>
              <a:t>Explore through the use of improvisation how to experiment with Brechtian techniques.</a:t>
            </a:r>
          </a:p>
          <a:p>
            <a:pPr>
              <a:buFont typeface="Wingdings" panose="05000000000000000000" pitchFamily="2" charset="2"/>
              <a:buChar char="ü"/>
            </a:pPr>
            <a:r>
              <a:rPr lang="en-GB" sz="1100" dirty="0"/>
              <a:t>Evaluate the differences between Stanislavski and Brecht.</a:t>
            </a:r>
          </a:p>
        </p:txBody>
      </p:sp>
      <p:sp>
        <p:nvSpPr>
          <p:cNvPr id="10" name="Rectangle 9"/>
          <p:cNvSpPr/>
          <p:nvPr/>
        </p:nvSpPr>
        <p:spPr>
          <a:xfrm>
            <a:off x="7571755" y="2194413"/>
            <a:ext cx="4359691"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GB" sz="2400" b="1" i="1" u="sng" dirty="0">
                <a:solidFill>
                  <a:schemeClr val="accent1"/>
                </a:solidFill>
              </a:rPr>
              <a:t>Reflection</a:t>
            </a:r>
          </a:p>
          <a:p>
            <a:pPr marL="457200" indent="-457200">
              <a:buFont typeface="+mj-lt"/>
              <a:buAutoNum type="arabicPeriod"/>
            </a:pPr>
            <a:r>
              <a:rPr lang="en-GB" sz="2400" dirty="0"/>
              <a:t>What did you feel? </a:t>
            </a:r>
          </a:p>
          <a:p>
            <a:pPr marL="457200" indent="-457200">
              <a:buFont typeface="+mj-lt"/>
              <a:buAutoNum type="arabicPeriod"/>
            </a:pPr>
            <a:r>
              <a:rPr lang="en-GB" sz="2400" dirty="0"/>
              <a:t>How drawn in were you by the characters? </a:t>
            </a:r>
          </a:p>
          <a:p>
            <a:pPr marL="457200" indent="-457200">
              <a:buFont typeface="+mj-lt"/>
              <a:buAutoNum type="arabicPeriod"/>
            </a:pPr>
            <a:r>
              <a:rPr lang="en-GB" sz="2400" dirty="0"/>
              <a:t>How emotionally attached were you?</a:t>
            </a:r>
          </a:p>
        </p:txBody>
      </p:sp>
      <p:pic>
        <p:nvPicPr>
          <p:cNvPr id="1042" name="Picture 18" descr="http://images.clipartpanda.com/animated-student-thinking-cartoon-voice-thinking23.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03866" y="4300091"/>
            <a:ext cx="2114852" cy="212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98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2"/>
                                        </p:tgtEl>
                                        <p:attrNameLst>
                                          <p:attrName>style.visibility</p:attrName>
                                        </p:attrNameLst>
                                      </p:cBhvr>
                                      <p:to>
                                        <p:strVal val="visible"/>
                                      </p:to>
                                    </p:set>
                                    <p:animEffect transition="in" filter="fade">
                                      <p:cBhvr>
                                        <p:cTn id="37" dur="500"/>
                                        <p:tgtEl>
                                          <p:spTgt spid="10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407" y="1607573"/>
            <a:ext cx="6371303" cy="5137009"/>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buNone/>
            </a:pPr>
            <a:r>
              <a:rPr lang="en-GB" sz="2600" b="1" i="1" u="sng" dirty="0">
                <a:solidFill>
                  <a:schemeClr val="accent1"/>
                </a:solidFill>
              </a:rPr>
              <a:t>Task 2:</a:t>
            </a:r>
          </a:p>
          <a:p>
            <a:pPr marL="0" indent="0">
              <a:buNone/>
            </a:pPr>
            <a:r>
              <a:rPr lang="en-GB" dirty="0"/>
              <a:t>Repeat the same exercise, but this time you must split up your piece into three sections</a:t>
            </a:r>
          </a:p>
          <a:p>
            <a:pPr lvl="1"/>
            <a:r>
              <a:rPr lang="en-GB" dirty="0"/>
              <a:t>beginning, middle and end. </a:t>
            </a:r>
          </a:p>
          <a:p>
            <a:pPr lvl="1"/>
            <a:r>
              <a:rPr lang="en-GB" dirty="0"/>
              <a:t>each section must have a title, read out by one of the actors.</a:t>
            </a:r>
          </a:p>
          <a:p>
            <a:pPr lvl="1"/>
            <a:r>
              <a:rPr lang="en-GB" dirty="0"/>
              <a:t>present your scenes in non chronological order.</a:t>
            </a:r>
          </a:p>
          <a:p>
            <a:pPr lvl="1"/>
            <a:r>
              <a:rPr lang="en-GB" dirty="0"/>
              <a:t>what other Brechtian techniques could you use?</a:t>
            </a:r>
          </a:p>
          <a:p>
            <a:pPr marL="0" indent="0" algn="ctr">
              <a:buNone/>
            </a:pPr>
            <a:endParaRPr lang="en-GB" sz="2800" b="1" i="1" dirty="0">
              <a:solidFill>
                <a:schemeClr val="accent1"/>
              </a:solidFill>
            </a:endParaRPr>
          </a:p>
          <a:p>
            <a:pPr marL="0" indent="0" algn="ctr">
              <a:buNone/>
            </a:pPr>
            <a:r>
              <a:rPr lang="en-GB" sz="2800" b="1" i="1" dirty="0">
                <a:solidFill>
                  <a:schemeClr val="accent1"/>
                </a:solidFill>
              </a:rPr>
              <a:t>Reordering the scenes is called MONTAGE!!!</a:t>
            </a:r>
          </a:p>
          <a:p>
            <a:pPr marL="0" indent="0" algn="ctr">
              <a:buNone/>
            </a:pPr>
            <a:r>
              <a:rPr lang="en-GB" sz="2800" b="1" i="1" dirty="0">
                <a:solidFill>
                  <a:schemeClr val="accent1"/>
                </a:solidFill>
              </a:rPr>
              <a:t>The literary term ‘epic’ can be applied traditionally to a story made up of a series of ‘episodes’.</a:t>
            </a:r>
          </a:p>
          <a:p>
            <a:endParaRPr lang="en-GB" dirty="0"/>
          </a:p>
          <a:p>
            <a:pPr marL="0" indent="0">
              <a:buNone/>
            </a:pPr>
            <a:endParaRPr lang="en-GB" dirty="0"/>
          </a:p>
          <a:p>
            <a:pPr marL="0" indent="0">
              <a:buNone/>
            </a:pPr>
            <a:endParaRPr lang="en-GB" dirty="0"/>
          </a:p>
        </p:txBody>
      </p:sp>
      <p:sp>
        <p:nvSpPr>
          <p:cNvPr id="2" name="Rectangle 1"/>
          <p:cNvSpPr/>
          <p:nvPr/>
        </p:nvSpPr>
        <p:spPr>
          <a:xfrm>
            <a:off x="7967106" y="2241549"/>
            <a:ext cx="3890598" cy="31085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GB" sz="2800" b="1" i="1" u="sng" dirty="0">
                <a:solidFill>
                  <a:schemeClr val="accent1"/>
                </a:solidFill>
              </a:rPr>
              <a:t>Reflection</a:t>
            </a:r>
          </a:p>
          <a:p>
            <a:pPr marL="514350" indent="-514350">
              <a:buFont typeface="+mj-lt"/>
              <a:buAutoNum type="arabicPeriod"/>
            </a:pPr>
            <a:r>
              <a:rPr lang="en-GB" sz="2800" dirty="0"/>
              <a:t>What did you feel? </a:t>
            </a:r>
          </a:p>
          <a:p>
            <a:pPr marL="514350" indent="-514350">
              <a:buFont typeface="+mj-lt"/>
              <a:buAutoNum type="arabicPeriod"/>
            </a:pPr>
            <a:endParaRPr lang="en-GB" sz="2800" dirty="0"/>
          </a:p>
          <a:p>
            <a:pPr marL="514350" indent="-514350">
              <a:buFont typeface="+mj-lt"/>
              <a:buAutoNum type="arabicPeriod"/>
            </a:pPr>
            <a:r>
              <a:rPr lang="en-GB" sz="2800" dirty="0"/>
              <a:t>How did changing the order make you think about the piece? </a:t>
            </a:r>
          </a:p>
        </p:txBody>
      </p:sp>
      <p:sp>
        <p:nvSpPr>
          <p:cNvPr id="6" name="Title 1"/>
          <p:cNvSpPr>
            <a:spLocks noGrp="1"/>
          </p:cNvSpPr>
          <p:nvPr>
            <p:ph type="title"/>
          </p:nvPr>
        </p:nvSpPr>
        <p:spPr>
          <a:xfrm>
            <a:off x="767429" y="815166"/>
            <a:ext cx="8219256" cy="706090"/>
          </a:xfrm>
        </p:spPr>
        <p:txBody>
          <a:bodyPr>
            <a:noAutofit/>
          </a:bodyPr>
          <a:lstStyle/>
          <a:p>
            <a:pPr algn="l"/>
            <a:r>
              <a:rPr lang="en-GB" sz="6000" b="1" u="sng" dirty="0">
                <a:solidFill>
                  <a:schemeClr val="accent1"/>
                </a:solidFill>
              </a:rPr>
              <a:t>Defusing a BOMB 2…!</a:t>
            </a:r>
          </a:p>
        </p:txBody>
      </p:sp>
      <p:pic>
        <p:nvPicPr>
          <p:cNvPr id="7" name="Picture 12" descr="http://www.libertynews.com/wp-content/uploads/2013/10/cartoon-bomb-pictures.jpg">
            <a:hlinkClick r:id="rId2"/>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7312" l="1667" r="96481"/>
                    </a14:imgEffect>
                  </a14:imgLayer>
                </a14:imgProps>
              </a:ext>
              <a:ext uri="{28A0092B-C50C-407E-A947-70E740481C1C}">
                <a14:useLocalDpi xmlns:a14="http://schemas.microsoft.com/office/drawing/2010/main" val="0"/>
              </a:ext>
            </a:extLst>
          </a:blip>
          <a:srcRect/>
          <a:stretch>
            <a:fillRect/>
          </a:stretch>
        </p:blipFill>
        <p:spPr bwMode="auto">
          <a:xfrm>
            <a:off x="10077553" y="160338"/>
            <a:ext cx="2160240" cy="14881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37932" y="0"/>
            <a:ext cx="11631561" cy="769441"/>
          </a:xfrm>
          <a:prstGeom prst="rect">
            <a:avLst/>
          </a:prstGeom>
        </p:spPr>
        <p:txBody>
          <a:bodyPr wrap="square">
            <a:spAutoFit/>
          </a:bodyPr>
          <a:lstStyle/>
          <a:p>
            <a:r>
              <a:rPr lang="en-GB" sz="1100" b="1" dirty="0">
                <a:solidFill>
                  <a:schemeClr val="accent1"/>
                </a:solidFill>
              </a:rPr>
              <a:t>Learning Objectives</a:t>
            </a:r>
          </a:p>
          <a:p>
            <a:pPr>
              <a:buFont typeface="Wingdings" panose="05000000000000000000" pitchFamily="2" charset="2"/>
              <a:buChar char="ü"/>
            </a:pPr>
            <a:r>
              <a:rPr lang="en-GB" sz="1100" dirty="0"/>
              <a:t>Understand how to use Brecht’s theories to adapt the meaning of performance.</a:t>
            </a:r>
          </a:p>
          <a:p>
            <a:pPr>
              <a:buFont typeface="Wingdings" panose="05000000000000000000" pitchFamily="2" charset="2"/>
              <a:buChar char="ü"/>
            </a:pPr>
            <a:r>
              <a:rPr lang="en-GB" sz="1100" dirty="0"/>
              <a:t>Explore through the use of improvisation how to experiment with Brechtian techniques.</a:t>
            </a:r>
          </a:p>
          <a:p>
            <a:pPr>
              <a:buFont typeface="Wingdings" panose="05000000000000000000" pitchFamily="2" charset="2"/>
              <a:buChar char="ü"/>
            </a:pPr>
            <a:r>
              <a:rPr lang="en-GB" sz="1100" dirty="0"/>
              <a:t>Evaluate the differences between Stanislavski and Brecht.</a:t>
            </a:r>
          </a:p>
        </p:txBody>
      </p:sp>
    </p:spTree>
    <p:extLst>
      <p:ext uri="{BB962C8B-B14F-4D97-AF65-F5344CB8AC3E}">
        <p14:creationId xmlns:p14="http://schemas.microsoft.com/office/powerpoint/2010/main" val="246224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407" y="154858"/>
            <a:ext cx="9601200" cy="1485900"/>
          </a:xfrm>
        </p:spPr>
        <p:txBody>
          <a:bodyPr>
            <a:normAutofit/>
          </a:bodyPr>
          <a:lstStyle/>
          <a:p>
            <a:pPr algn="l"/>
            <a:r>
              <a:rPr lang="en-GB" sz="5400" b="1" u="sng" dirty="0">
                <a:solidFill>
                  <a:schemeClr val="accent1"/>
                </a:solidFill>
              </a:rPr>
              <a:t>Learning Outcomes:</a:t>
            </a:r>
          </a:p>
        </p:txBody>
      </p:sp>
      <p:sp>
        <p:nvSpPr>
          <p:cNvPr id="3" name="Content Placeholder 2"/>
          <p:cNvSpPr>
            <a:spLocks noGrp="1"/>
          </p:cNvSpPr>
          <p:nvPr>
            <p:ph idx="1"/>
          </p:nvPr>
        </p:nvSpPr>
        <p:spPr>
          <a:xfrm>
            <a:off x="1157822" y="1428749"/>
            <a:ext cx="10434410" cy="5222773"/>
          </a:xfrm>
        </p:spPr>
        <p:txBody>
          <a:bodyPr>
            <a:normAutofit/>
          </a:bodyPr>
          <a:lstStyle/>
          <a:p>
            <a:pPr marL="0" indent="0">
              <a:buNone/>
            </a:pPr>
            <a:r>
              <a:rPr lang="en-GB" sz="3200" dirty="0"/>
              <a:t>By the end of this lesson you will have:</a:t>
            </a:r>
          </a:p>
          <a:p>
            <a:pPr marL="0" indent="0">
              <a:buNone/>
            </a:pPr>
            <a:endParaRPr lang="en-GB" sz="3200" dirty="0"/>
          </a:p>
          <a:p>
            <a:pPr>
              <a:buFont typeface="Wingdings" panose="05000000000000000000" pitchFamily="2" charset="2"/>
              <a:buChar char="ü"/>
            </a:pPr>
            <a:r>
              <a:rPr lang="en-GB" sz="3200" dirty="0"/>
              <a:t>Thought about how juxtaposing images and sounds can distance the audience and get you to think</a:t>
            </a:r>
          </a:p>
          <a:p>
            <a:pPr>
              <a:buFont typeface="Wingdings" panose="05000000000000000000" pitchFamily="2" charset="2"/>
              <a:buChar char="ü"/>
            </a:pPr>
            <a:endParaRPr lang="en-GB" sz="3200" dirty="0"/>
          </a:p>
          <a:p>
            <a:pPr>
              <a:buFont typeface="Wingdings" panose="05000000000000000000" pitchFamily="2" charset="2"/>
              <a:buChar char="ü"/>
            </a:pPr>
            <a:r>
              <a:rPr lang="en-GB" sz="3200" dirty="0"/>
              <a:t>Realised that Brecht wanted his audience to be critical observers.</a:t>
            </a:r>
          </a:p>
        </p:txBody>
      </p:sp>
    </p:spTree>
    <p:extLst>
      <p:ext uri="{BB962C8B-B14F-4D97-AF65-F5344CB8AC3E}">
        <p14:creationId xmlns:p14="http://schemas.microsoft.com/office/powerpoint/2010/main" val="2955009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407" y="908818"/>
            <a:ext cx="10336374" cy="684008"/>
          </a:xfrm>
        </p:spPr>
        <p:txBody>
          <a:bodyPr>
            <a:noAutofit/>
          </a:bodyPr>
          <a:lstStyle/>
          <a:p>
            <a:r>
              <a:rPr lang="en-GB" sz="5400" b="1" u="sng" dirty="0">
                <a:solidFill>
                  <a:schemeClr val="accent1"/>
                </a:solidFill>
              </a:rPr>
              <a:t>Juxtaposing Images &amp; Sounds</a:t>
            </a:r>
          </a:p>
        </p:txBody>
      </p:sp>
      <p:sp>
        <p:nvSpPr>
          <p:cNvPr id="3" name="Content Placeholder 2"/>
          <p:cNvSpPr>
            <a:spLocks noGrp="1"/>
          </p:cNvSpPr>
          <p:nvPr>
            <p:ph idx="1"/>
          </p:nvPr>
        </p:nvSpPr>
        <p:spPr>
          <a:xfrm>
            <a:off x="1002891" y="1969221"/>
            <a:ext cx="5176683" cy="4593811"/>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marL="0" indent="0">
              <a:buNone/>
            </a:pPr>
            <a:r>
              <a:rPr lang="en-GB" sz="2400" dirty="0"/>
              <a:t>TASK:</a:t>
            </a:r>
          </a:p>
          <a:p>
            <a:pPr marL="457200" indent="-457200">
              <a:buFont typeface="+mj-lt"/>
              <a:buAutoNum type="arabicPeriod"/>
            </a:pPr>
            <a:r>
              <a:rPr lang="en-GB" sz="2400" dirty="0"/>
              <a:t>In pairs create a slow motion fist-fighting scene in mime – 60 seconds long!</a:t>
            </a:r>
          </a:p>
          <a:p>
            <a:pPr marL="457200" indent="-457200">
              <a:buFont typeface="+mj-lt"/>
              <a:buAutoNum type="arabicPeriod"/>
            </a:pPr>
            <a:r>
              <a:rPr lang="en-GB" sz="2400" dirty="0"/>
              <a:t>Perform</a:t>
            </a:r>
          </a:p>
          <a:p>
            <a:pPr marL="457200" indent="-457200">
              <a:buFont typeface="+mj-lt"/>
              <a:buAutoNum type="arabicPeriod"/>
            </a:pPr>
            <a:r>
              <a:rPr lang="en-GB" sz="2400" dirty="0"/>
              <a:t>Repeat this exercise, but this time rehearse with the music. </a:t>
            </a:r>
          </a:p>
          <a:p>
            <a:pPr marL="457200" indent="-457200">
              <a:buFont typeface="+mj-lt"/>
              <a:buAutoNum type="arabicPeriod"/>
            </a:pPr>
            <a:r>
              <a:rPr lang="en-GB" sz="2400" dirty="0"/>
              <a:t>Think of other Brechtian techniques you could include however, mime is still your primary technique.</a:t>
            </a:r>
          </a:p>
          <a:p>
            <a:pPr marL="457200" indent="-457200">
              <a:buFont typeface="+mj-lt"/>
              <a:buAutoNum type="arabicPeriod"/>
            </a:pPr>
            <a:r>
              <a:rPr lang="en-GB" sz="2400" dirty="0"/>
              <a:t>Perform</a:t>
            </a:r>
          </a:p>
        </p:txBody>
      </p:sp>
      <p:sp>
        <p:nvSpPr>
          <p:cNvPr id="4" name="Rectangle 3"/>
          <p:cNvSpPr/>
          <p:nvPr/>
        </p:nvSpPr>
        <p:spPr>
          <a:xfrm>
            <a:off x="688258" y="-14512"/>
            <a:ext cx="11503742" cy="738664"/>
          </a:xfrm>
          <a:prstGeom prst="rect">
            <a:avLst/>
          </a:prstGeom>
        </p:spPr>
        <p:txBody>
          <a:bodyPr wrap="square">
            <a:spAutoFit/>
          </a:bodyPr>
          <a:lstStyle/>
          <a:p>
            <a:r>
              <a:rPr lang="en-GB" sz="1400" b="1" dirty="0">
                <a:solidFill>
                  <a:schemeClr val="accent1"/>
                </a:solidFill>
              </a:rPr>
              <a:t>Learning Objectives</a:t>
            </a:r>
          </a:p>
          <a:p>
            <a:pPr>
              <a:buFont typeface="Wingdings" panose="05000000000000000000" pitchFamily="2" charset="2"/>
              <a:buChar char="ü"/>
            </a:pPr>
            <a:r>
              <a:rPr lang="en-GB" sz="1400" dirty="0"/>
              <a:t>Thought about how juxtaposing images and sounds can distance the audience and get you to think</a:t>
            </a:r>
          </a:p>
          <a:p>
            <a:pPr>
              <a:buFont typeface="Wingdings" panose="05000000000000000000" pitchFamily="2" charset="2"/>
              <a:buChar char="ü"/>
            </a:pPr>
            <a:r>
              <a:rPr lang="en-GB" sz="1400" dirty="0"/>
              <a:t>Realised that Brecht wanted his audience to be critical observers.</a:t>
            </a:r>
          </a:p>
        </p:txBody>
      </p:sp>
      <p:pic>
        <p:nvPicPr>
          <p:cNvPr id="5" name="OFFICIAL Somewhere over the Rainbow - Israel IZ Kamakawiwo_o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1402" y="188519"/>
            <a:ext cx="609600" cy="609600"/>
          </a:xfrm>
          <a:prstGeom prst="rect">
            <a:avLst/>
          </a:prstGeom>
        </p:spPr>
      </p:pic>
      <p:sp>
        <p:nvSpPr>
          <p:cNvPr id="6" name="Explosion 2 5"/>
          <p:cNvSpPr/>
          <p:nvPr/>
        </p:nvSpPr>
        <p:spPr>
          <a:xfrm>
            <a:off x="4963478" y="206886"/>
            <a:ext cx="8511890" cy="7848508"/>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457200" indent="-457200">
              <a:buFont typeface="+mj-lt"/>
              <a:buAutoNum type="arabicPeriod"/>
            </a:pPr>
            <a:r>
              <a:rPr lang="en-GB" sz="2300" dirty="0"/>
              <a:t>What effect does it have juxtaposing something so brutal, with something so soft? </a:t>
            </a:r>
          </a:p>
          <a:p>
            <a:pPr marL="457200" indent="-457200">
              <a:buFont typeface="+mj-lt"/>
              <a:buAutoNum type="arabicPeriod"/>
            </a:pPr>
            <a:endParaRPr lang="en-GB" sz="2300" dirty="0"/>
          </a:p>
          <a:p>
            <a:pPr marL="457200" indent="-457200">
              <a:buFont typeface="+mj-lt"/>
              <a:buAutoNum type="arabicPeriod"/>
            </a:pPr>
            <a:r>
              <a:rPr lang="en-GB" sz="2300" dirty="0"/>
              <a:t>How can your audience be distanced from an immediate emotional response to something?</a:t>
            </a:r>
          </a:p>
        </p:txBody>
      </p:sp>
    </p:spTree>
    <p:extLst>
      <p:ext uri="{BB962C8B-B14F-4D97-AF65-F5344CB8AC3E}">
        <p14:creationId xmlns:p14="http://schemas.microsoft.com/office/powerpoint/2010/main" val="311047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27160" fill="hold"/>
                                        <p:tgtEl>
                                          <p:spTgt spid="5"/>
                                        </p:tgtEl>
                                      </p:cBhvr>
                                    </p:cmd>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57" y="724152"/>
            <a:ext cx="9822426" cy="770603"/>
          </a:xfrm>
        </p:spPr>
        <p:txBody>
          <a:bodyPr>
            <a:normAutofit fontScale="90000"/>
          </a:bodyPr>
          <a:lstStyle/>
          <a:p>
            <a:r>
              <a:rPr lang="en-GB" sz="5400" b="1" u="sng" dirty="0">
                <a:solidFill>
                  <a:schemeClr val="accent1"/>
                </a:solidFill>
              </a:rPr>
              <a:t>Personal Reflection…</a:t>
            </a:r>
          </a:p>
        </p:txBody>
      </p:sp>
      <p:sp>
        <p:nvSpPr>
          <p:cNvPr id="3" name="Content Placeholder 2"/>
          <p:cNvSpPr>
            <a:spLocks noGrp="1"/>
          </p:cNvSpPr>
          <p:nvPr>
            <p:ph idx="1"/>
          </p:nvPr>
        </p:nvSpPr>
        <p:spPr>
          <a:xfrm>
            <a:off x="840657" y="1494755"/>
            <a:ext cx="11076039" cy="5073446"/>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GB" sz="2400" dirty="0"/>
              <a:t>On paper answer the following questions based on today’s exploration:</a:t>
            </a:r>
          </a:p>
          <a:p>
            <a:pPr marL="0" indent="0">
              <a:buNone/>
            </a:pPr>
            <a:endParaRPr lang="en-GB" sz="2400" dirty="0"/>
          </a:p>
          <a:p>
            <a:pPr marL="457200" indent="-457200">
              <a:buFont typeface="+mj-lt"/>
              <a:buAutoNum type="arabicPeriod"/>
            </a:pPr>
            <a:r>
              <a:rPr lang="en-GB" sz="2400" dirty="0"/>
              <a:t>Describe in detail the task you had to complete in today’s lesson.</a:t>
            </a:r>
          </a:p>
          <a:p>
            <a:pPr marL="457200" indent="-457200">
              <a:buFont typeface="+mj-lt"/>
              <a:buAutoNum type="arabicPeriod"/>
            </a:pPr>
            <a:endParaRPr lang="en-GB" sz="2400" dirty="0"/>
          </a:p>
          <a:p>
            <a:pPr marL="457200" indent="-457200">
              <a:buFont typeface="+mj-lt"/>
              <a:buAutoNum type="arabicPeriod"/>
            </a:pPr>
            <a:r>
              <a:rPr lang="en-GB" sz="2400" dirty="0"/>
              <a:t>How did you use Brecht’s theories to communicate your intentions to the audience?</a:t>
            </a:r>
          </a:p>
          <a:p>
            <a:pPr marL="457200" indent="-457200">
              <a:buFont typeface="+mj-lt"/>
              <a:buAutoNum type="arabicPeriod"/>
            </a:pPr>
            <a:endParaRPr lang="en-GB" sz="2400" dirty="0"/>
          </a:p>
          <a:p>
            <a:pPr marL="457200" indent="-457200">
              <a:buFont typeface="+mj-lt"/>
              <a:buAutoNum type="arabicPeriod"/>
            </a:pPr>
            <a:r>
              <a:rPr lang="en-GB" sz="2400" dirty="0"/>
              <a:t>How did the use of juxtaposition allow you develop performance work? Was this effective? Describe why you thought so. Or maybe didn’t think so.</a:t>
            </a:r>
          </a:p>
          <a:p>
            <a:pPr marL="457200" indent="-457200">
              <a:buFont typeface="+mj-lt"/>
              <a:buAutoNum type="arabicPeriod"/>
            </a:pPr>
            <a:endParaRPr lang="en-GB" sz="2400" dirty="0"/>
          </a:p>
          <a:p>
            <a:pPr marL="457200" indent="-457200">
              <a:buFont typeface="+mj-lt"/>
              <a:buAutoNum type="arabicPeriod"/>
            </a:pPr>
            <a:r>
              <a:rPr lang="en-GB" sz="2400" dirty="0"/>
              <a:t>What could have you done differently? Why was this?</a:t>
            </a:r>
          </a:p>
        </p:txBody>
      </p:sp>
      <p:sp>
        <p:nvSpPr>
          <p:cNvPr id="4" name="Rectangle 3"/>
          <p:cNvSpPr/>
          <p:nvPr/>
        </p:nvSpPr>
        <p:spPr>
          <a:xfrm>
            <a:off x="688258" y="-14512"/>
            <a:ext cx="11503742" cy="738664"/>
          </a:xfrm>
          <a:prstGeom prst="rect">
            <a:avLst/>
          </a:prstGeom>
        </p:spPr>
        <p:txBody>
          <a:bodyPr wrap="square">
            <a:spAutoFit/>
          </a:bodyPr>
          <a:lstStyle/>
          <a:p>
            <a:r>
              <a:rPr lang="en-GB" sz="1400" b="1" dirty="0">
                <a:solidFill>
                  <a:schemeClr val="accent1"/>
                </a:solidFill>
              </a:rPr>
              <a:t>Learning Objectives</a:t>
            </a:r>
          </a:p>
          <a:p>
            <a:pPr>
              <a:buFont typeface="Wingdings" panose="05000000000000000000" pitchFamily="2" charset="2"/>
              <a:buChar char="ü"/>
            </a:pPr>
            <a:r>
              <a:rPr lang="en-GB" sz="1400" dirty="0"/>
              <a:t>Thought about how juxtaposing images and sounds can distance the audience and get you to think</a:t>
            </a:r>
          </a:p>
          <a:p>
            <a:pPr>
              <a:buFont typeface="Wingdings" panose="05000000000000000000" pitchFamily="2" charset="2"/>
              <a:buChar char="ü"/>
            </a:pPr>
            <a:r>
              <a:rPr lang="en-GB" sz="1400" dirty="0"/>
              <a:t>Realised that Brecht wanted his audience to be critical observers.</a:t>
            </a:r>
          </a:p>
        </p:txBody>
      </p:sp>
    </p:spTree>
    <p:extLst>
      <p:ext uri="{BB962C8B-B14F-4D97-AF65-F5344CB8AC3E}">
        <p14:creationId xmlns:p14="http://schemas.microsoft.com/office/powerpoint/2010/main" val="2173897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041" y="724152"/>
            <a:ext cx="10105697" cy="804042"/>
          </a:xfrm>
        </p:spPr>
        <p:txBody>
          <a:bodyPr>
            <a:normAutofit fontScale="90000"/>
          </a:bodyPr>
          <a:lstStyle/>
          <a:p>
            <a:r>
              <a:rPr lang="en-GB" sz="5400" b="1" u="sng" dirty="0">
                <a:solidFill>
                  <a:schemeClr val="accent1"/>
                </a:solidFill>
              </a:rPr>
              <a:t>The Accident…</a:t>
            </a:r>
          </a:p>
        </p:txBody>
      </p:sp>
      <p:sp>
        <p:nvSpPr>
          <p:cNvPr id="3" name="Content Placeholder 2"/>
          <p:cNvSpPr>
            <a:spLocks noGrp="1"/>
          </p:cNvSpPr>
          <p:nvPr>
            <p:ph idx="1"/>
          </p:nvPr>
        </p:nvSpPr>
        <p:spPr>
          <a:xfrm>
            <a:off x="914400" y="1466193"/>
            <a:ext cx="6668814" cy="5155323"/>
          </a:xfrm>
        </p:spPr>
        <p:style>
          <a:lnRef idx="2">
            <a:schemeClr val="accent3"/>
          </a:lnRef>
          <a:fillRef idx="1">
            <a:schemeClr val="lt1"/>
          </a:fillRef>
          <a:effectRef idx="0">
            <a:schemeClr val="accent3"/>
          </a:effectRef>
          <a:fontRef idx="minor">
            <a:schemeClr val="dk1"/>
          </a:fontRef>
        </p:style>
        <p:txBody>
          <a:bodyPr>
            <a:normAutofit fontScale="92500" lnSpcReduction="10000"/>
          </a:bodyPr>
          <a:lstStyle/>
          <a:p>
            <a:r>
              <a:rPr lang="en-GB" dirty="0"/>
              <a:t>In 3’s</a:t>
            </a:r>
          </a:p>
          <a:p>
            <a:r>
              <a:rPr lang="en-GB" dirty="0"/>
              <a:t>There has been a road accident, and as a passer-by you have been a spectator to it.</a:t>
            </a:r>
          </a:p>
          <a:p>
            <a:r>
              <a:rPr lang="en-GB" dirty="0"/>
              <a:t>Agree the facts of the story and then each of you work out your version of events. </a:t>
            </a:r>
          </a:p>
          <a:p>
            <a:r>
              <a:rPr lang="en-GB" dirty="0"/>
              <a:t>Show these versions to each other to see how different they can be from varying perspectives</a:t>
            </a:r>
          </a:p>
          <a:p>
            <a:r>
              <a:rPr lang="en-GB" dirty="0"/>
              <a:t>Imagine you are telling the story to a group of people who did not see the accident.</a:t>
            </a:r>
          </a:p>
          <a:p>
            <a:r>
              <a:rPr lang="en-GB" dirty="0"/>
              <a:t>Tell the story and include all of the characters within it. </a:t>
            </a:r>
          </a:p>
          <a:p>
            <a:r>
              <a:rPr lang="en-GB" dirty="0"/>
              <a:t>Feel free to impersonate them or caricature them. </a:t>
            </a:r>
          </a:p>
          <a:p>
            <a:r>
              <a:rPr lang="en-GB" dirty="0"/>
              <a:t>Try to use: </a:t>
            </a:r>
          </a:p>
          <a:p>
            <a:pPr lvl="1"/>
            <a:r>
              <a:rPr lang="en-GB" dirty="0"/>
              <a:t>gestus, narration, dialogue and third person, juxtaposition, </a:t>
            </a:r>
            <a:r>
              <a:rPr lang="en-GB"/>
              <a:t>didactic theatre, descriptions </a:t>
            </a:r>
            <a:r>
              <a:rPr lang="en-GB" dirty="0"/>
              <a:t>and even token costumes to bring the story to life. </a:t>
            </a:r>
          </a:p>
        </p:txBody>
      </p:sp>
      <p:sp>
        <p:nvSpPr>
          <p:cNvPr id="4" name="Rectangle 3"/>
          <p:cNvSpPr/>
          <p:nvPr/>
        </p:nvSpPr>
        <p:spPr>
          <a:xfrm>
            <a:off x="688258" y="-14512"/>
            <a:ext cx="11503742" cy="738664"/>
          </a:xfrm>
          <a:prstGeom prst="rect">
            <a:avLst/>
          </a:prstGeom>
        </p:spPr>
        <p:txBody>
          <a:bodyPr wrap="square">
            <a:spAutoFit/>
          </a:bodyPr>
          <a:lstStyle/>
          <a:p>
            <a:r>
              <a:rPr lang="en-GB" sz="1400" b="1" dirty="0">
                <a:solidFill>
                  <a:schemeClr val="accent1"/>
                </a:solidFill>
              </a:rPr>
              <a:t>Learning Objectives</a:t>
            </a:r>
          </a:p>
          <a:p>
            <a:pPr>
              <a:buFont typeface="Wingdings" panose="05000000000000000000" pitchFamily="2" charset="2"/>
              <a:buChar char="ü"/>
            </a:pPr>
            <a:r>
              <a:rPr lang="en-GB" sz="1400" dirty="0"/>
              <a:t>Thought about how juxtaposing images and sounds can distance the audience and get you to think</a:t>
            </a:r>
          </a:p>
          <a:p>
            <a:pPr>
              <a:buFont typeface="Wingdings" panose="05000000000000000000" pitchFamily="2" charset="2"/>
              <a:buChar char="ü"/>
            </a:pPr>
            <a:r>
              <a:rPr lang="en-GB" sz="1400" dirty="0"/>
              <a:t>Realised that Brecht wanted his audience to be critical observers.</a:t>
            </a:r>
          </a:p>
        </p:txBody>
      </p:sp>
      <p:sp>
        <p:nvSpPr>
          <p:cNvPr id="6" name="Explosion 2 5"/>
          <p:cNvSpPr/>
          <p:nvPr/>
        </p:nvSpPr>
        <p:spPr>
          <a:xfrm>
            <a:off x="6799007" y="724152"/>
            <a:ext cx="6710516" cy="582510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am not going to talk! For this activity you must read the task in the red box and organise yourselves.</a:t>
            </a:r>
          </a:p>
          <a:p>
            <a:pPr algn="ctr"/>
            <a:endParaRPr lang="en-GB" sz="2000" dirty="0"/>
          </a:p>
          <a:p>
            <a:pPr algn="ctr"/>
            <a:r>
              <a:rPr lang="en-GB" sz="2000" dirty="0"/>
              <a:t>You have 15 minutes worth of planning and rehearsal time!</a:t>
            </a:r>
          </a:p>
        </p:txBody>
      </p:sp>
    </p:spTree>
    <p:extLst>
      <p:ext uri="{BB962C8B-B14F-4D97-AF65-F5344CB8AC3E}">
        <p14:creationId xmlns:p14="http://schemas.microsoft.com/office/powerpoint/2010/main" val="1330751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13" y="723981"/>
            <a:ext cx="9862457" cy="992777"/>
          </a:xfrm>
        </p:spPr>
        <p:txBody>
          <a:bodyPr>
            <a:normAutofit/>
          </a:bodyPr>
          <a:lstStyle/>
          <a:p>
            <a:r>
              <a:rPr lang="en-GB" sz="5400" b="1" u="sng" dirty="0"/>
              <a:t>Course Outline</a:t>
            </a:r>
          </a:p>
        </p:txBody>
      </p:sp>
      <p:sp>
        <p:nvSpPr>
          <p:cNvPr id="3" name="Content Placeholder 2"/>
          <p:cNvSpPr>
            <a:spLocks noGrp="1"/>
          </p:cNvSpPr>
          <p:nvPr>
            <p:ph idx="1"/>
          </p:nvPr>
        </p:nvSpPr>
        <p:spPr>
          <a:xfrm>
            <a:off x="979713" y="1609742"/>
            <a:ext cx="11212287" cy="640080"/>
          </a:xfrm>
        </p:spPr>
        <p:txBody>
          <a:bodyPr/>
          <a:lstStyle/>
          <a:p>
            <a:r>
              <a:rPr lang="en-GB" dirty="0"/>
              <a:t>The A-Level is split into </a:t>
            </a:r>
            <a:r>
              <a:rPr lang="en-GB" b="1" i="1" dirty="0">
                <a:solidFill>
                  <a:srgbClr val="7030A0"/>
                </a:solidFill>
              </a:rPr>
              <a:t>3 Components </a:t>
            </a:r>
            <a:r>
              <a:rPr lang="en-GB" dirty="0"/>
              <a:t>over 2 years. </a:t>
            </a:r>
          </a:p>
        </p:txBody>
      </p:sp>
      <p:sp>
        <p:nvSpPr>
          <p:cNvPr id="4" name="Rectangle 3"/>
          <p:cNvSpPr/>
          <p:nvPr/>
        </p:nvSpPr>
        <p:spPr>
          <a:xfrm>
            <a:off x="735873" y="0"/>
            <a:ext cx="9143999" cy="830997"/>
          </a:xfrm>
          <a:prstGeom prst="rect">
            <a:avLst/>
          </a:prstGeom>
        </p:spPr>
        <p:txBody>
          <a:bodyPr wrap="square">
            <a:spAutoFit/>
          </a:bodyPr>
          <a:lstStyle/>
          <a:p>
            <a:r>
              <a:rPr lang="en-GB" sz="1600" b="1" dirty="0">
                <a:solidFill>
                  <a:srgbClr val="FF0000"/>
                </a:solidFill>
              </a:rPr>
              <a:t>All: Understood the course content and outline.</a:t>
            </a:r>
          </a:p>
          <a:p>
            <a:pPr algn="just">
              <a:defRPr/>
            </a:pPr>
            <a:r>
              <a:rPr lang="en-US" sz="1600" b="1" dirty="0">
                <a:solidFill>
                  <a:schemeClr val="accent6"/>
                </a:solidFill>
              </a:rPr>
              <a:t>Most: Understand various view points that theatre is a vehicle for promoting issues in today’s society.</a:t>
            </a:r>
          </a:p>
          <a:p>
            <a:pPr algn="just">
              <a:defRPr/>
            </a:pPr>
            <a:r>
              <a:rPr lang="en-US" sz="1600" b="1" dirty="0">
                <a:solidFill>
                  <a:srgbClr val="00B050"/>
                </a:solidFill>
              </a:rPr>
              <a:t>Some: That theatre is a catalyst for engaging and prompting a reaction.</a:t>
            </a:r>
          </a:p>
        </p:txBody>
      </p:sp>
      <p:graphicFrame>
        <p:nvGraphicFramePr>
          <p:cNvPr id="5" name="Table 4"/>
          <p:cNvGraphicFramePr>
            <a:graphicFrameLocks noGrp="1"/>
          </p:cNvGraphicFramePr>
          <p:nvPr>
            <p:extLst>
              <p:ext uri="{D42A27DB-BD31-4B8C-83A1-F6EECF244321}">
                <p14:modId xmlns:p14="http://schemas.microsoft.com/office/powerpoint/2010/main" val="4133763802"/>
              </p:ext>
            </p:extLst>
          </p:nvPr>
        </p:nvGraphicFramePr>
        <p:xfrm>
          <a:off x="979712" y="2052078"/>
          <a:ext cx="11025053" cy="4593685"/>
        </p:xfrm>
        <a:graphic>
          <a:graphicData uri="http://schemas.openxmlformats.org/drawingml/2006/table">
            <a:tbl>
              <a:tblPr firstRow="1" bandRow="1">
                <a:tableStyleId>{7DF18680-E054-41AD-8BC1-D1AEF772440D}</a:tableStyleId>
              </a:tblPr>
              <a:tblGrid>
                <a:gridCol w="11025053">
                  <a:extLst>
                    <a:ext uri="{9D8B030D-6E8A-4147-A177-3AD203B41FA5}">
                      <a16:colId xmlns:a16="http://schemas.microsoft.com/office/drawing/2014/main" val="3093333999"/>
                    </a:ext>
                  </a:extLst>
                </a:gridCol>
              </a:tblGrid>
              <a:tr h="470562">
                <a:tc>
                  <a:txBody>
                    <a:bodyPr/>
                    <a:lstStyle/>
                    <a:p>
                      <a:r>
                        <a:rPr lang="en-GB" dirty="0"/>
                        <a:t>Component 3: Theatre Maker</a:t>
                      </a:r>
                      <a:r>
                        <a:rPr lang="en-GB" baseline="0" dirty="0"/>
                        <a:t>s in Practice</a:t>
                      </a:r>
                      <a:endParaRPr lang="en-GB" dirty="0"/>
                    </a:p>
                  </a:txBody>
                  <a:tcPr/>
                </a:tc>
                <a:extLst>
                  <a:ext uri="{0D108BD9-81ED-4DB2-BD59-A6C34878D82A}">
                    <a16:rowId xmlns:a16="http://schemas.microsoft.com/office/drawing/2014/main" val="4262736695"/>
                  </a:ext>
                </a:extLst>
              </a:tr>
              <a:tr h="991269">
                <a:tc>
                  <a:txBody>
                    <a:bodyPr/>
                    <a:lstStyle/>
                    <a:p>
                      <a:r>
                        <a:rPr lang="en-GB" b="1" i="1" dirty="0"/>
                        <a:t>Written</a:t>
                      </a:r>
                      <a:r>
                        <a:rPr lang="en-GB" b="1" i="1" baseline="0" dirty="0"/>
                        <a:t> Examination</a:t>
                      </a:r>
                      <a:r>
                        <a:rPr lang="en-GB" b="1" i="1" dirty="0"/>
                        <a:t>: 2 hours 30 minutes</a:t>
                      </a:r>
                    </a:p>
                    <a:p>
                      <a:pPr marL="285750" indent="-285750">
                        <a:buFont typeface="Arial" panose="020B0604020202020204" pitchFamily="34" charset="0"/>
                        <a:buChar char="•"/>
                      </a:pPr>
                      <a:r>
                        <a:rPr lang="en-GB" dirty="0"/>
                        <a:t>40%</a:t>
                      </a:r>
                      <a:r>
                        <a:rPr lang="en-GB" baseline="0" dirty="0"/>
                        <a:t> of the qualification</a:t>
                      </a:r>
                    </a:p>
                    <a:p>
                      <a:pPr marL="285750" indent="-285750">
                        <a:buFont typeface="Arial" panose="020B0604020202020204" pitchFamily="34" charset="0"/>
                        <a:buChar char="•"/>
                      </a:pPr>
                      <a:r>
                        <a:rPr lang="en-GB" baseline="0" dirty="0"/>
                        <a:t>80 marks</a:t>
                      </a:r>
                      <a:endParaRPr lang="en-GB" dirty="0"/>
                    </a:p>
                  </a:txBody>
                  <a:tcPr/>
                </a:tc>
                <a:extLst>
                  <a:ext uri="{0D108BD9-81ED-4DB2-BD59-A6C34878D82A}">
                    <a16:rowId xmlns:a16="http://schemas.microsoft.com/office/drawing/2014/main" val="1108024287"/>
                  </a:ext>
                </a:extLst>
              </a:tr>
              <a:tr h="1529329">
                <a:tc>
                  <a:txBody>
                    <a:bodyPr/>
                    <a:lstStyle/>
                    <a:p>
                      <a:r>
                        <a:rPr lang="en-GB" b="1" i="1" dirty="0"/>
                        <a:t>Content overview:</a:t>
                      </a:r>
                    </a:p>
                    <a:p>
                      <a:pPr marL="285750" indent="-285750">
                        <a:buFont typeface="Arial" panose="020B0604020202020204" pitchFamily="34" charset="0"/>
                        <a:buChar char="•"/>
                      </a:pPr>
                      <a:r>
                        <a:rPr lang="en-GB" dirty="0"/>
                        <a:t>Live theatre</a:t>
                      </a:r>
                      <a:r>
                        <a:rPr lang="en-GB" baseline="0" dirty="0"/>
                        <a:t> evaluation</a:t>
                      </a:r>
                    </a:p>
                    <a:p>
                      <a:pPr marL="285750" indent="-285750">
                        <a:buFont typeface="Arial" panose="020B0604020202020204" pitchFamily="34" charset="0"/>
                        <a:buChar char="•"/>
                      </a:pPr>
                      <a:r>
                        <a:rPr lang="en-GB" baseline="0" dirty="0"/>
                        <a:t>Practical exploration &amp; study of a complete performance text – focussing on how this can be realised for performance.</a:t>
                      </a:r>
                    </a:p>
                    <a:p>
                      <a:pPr marL="285750" indent="-285750">
                        <a:buFont typeface="Arial" panose="020B0604020202020204" pitchFamily="34" charset="0"/>
                        <a:buChar char="•"/>
                      </a:pPr>
                      <a:r>
                        <a:rPr lang="en-GB" baseline="0" dirty="0"/>
                        <a:t>Practical exploration &amp; interpretation of another complete performance text, in light of a chosen theatre practitioner – focussing on how this could be reimagined for a contemporary audience.</a:t>
                      </a:r>
                    </a:p>
                  </a:txBody>
                  <a:tcPr/>
                </a:tc>
                <a:extLst>
                  <a:ext uri="{0D108BD9-81ED-4DB2-BD59-A6C34878D82A}">
                    <a16:rowId xmlns:a16="http://schemas.microsoft.com/office/drawing/2014/main" val="3307187543"/>
                  </a:ext>
                </a:extLst>
              </a:tr>
              <a:tr h="1394494">
                <a:tc>
                  <a:txBody>
                    <a:bodyPr/>
                    <a:lstStyle/>
                    <a:p>
                      <a:r>
                        <a:rPr lang="en-GB" b="1" i="1" dirty="0"/>
                        <a:t>Assessment:</a:t>
                      </a:r>
                    </a:p>
                    <a:p>
                      <a:pPr marL="285750" indent="-285750">
                        <a:buFont typeface="Arial" panose="020B0604020202020204" pitchFamily="34" charset="0"/>
                        <a:buChar char="•"/>
                      </a:pPr>
                      <a:r>
                        <a:rPr lang="en-GB" dirty="0"/>
                        <a:t>Section</a:t>
                      </a:r>
                      <a:r>
                        <a:rPr lang="en-GB" baseline="0" dirty="0"/>
                        <a:t> A: Live Theatre Evaluation</a:t>
                      </a:r>
                    </a:p>
                    <a:p>
                      <a:pPr marL="285750" indent="-285750">
                        <a:buFont typeface="Arial" panose="020B0604020202020204" pitchFamily="34" charset="0"/>
                        <a:buChar char="•"/>
                      </a:pPr>
                      <a:r>
                        <a:rPr lang="en-GB" baseline="0" dirty="0"/>
                        <a:t>Section B: Page to Stage: Realising a Performance Text</a:t>
                      </a:r>
                    </a:p>
                    <a:p>
                      <a:pPr marL="285750" indent="-285750">
                        <a:buFont typeface="Arial" panose="020B0604020202020204" pitchFamily="34" charset="0"/>
                        <a:buChar char="•"/>
                      </a:pPr>
                      <a:r>
                        <a:rPr lang="en-GB" baseline="0" dirty="0"/>
                        <a:t>Section C: Interpreting a Performance Text</a:t>
                      </a:r>
                      <a:endParaRPr lang="en-GB" b="0" i="1" dirty="0"/>
                    </a:p>
                  </a:txBody>
                  <a:tcPr/>
                </a:tc>
                <a:extLst>
                  <a:ext uri="{0D108BD9-81ED-4DB2-BD59-A6C34878D82A}">
                    <a16:rowId xmlns:a16="http://schemas.microsoft.com/office/drawing/2014/main" val="1031905958"/>
                  </a:ext>
                </a:extLst>
              </a:tr>
            </a:tbl>
          </a:graphicData>
        </a:graphic>
      </p:graphicFrame>
    </p:spTree>
    <p:extLst>
      <p:ext uri="{BB962C8B-B14F-4D97-AF65-F5344CB8AC3E}">
        <p14:creationId xmlns:p14="http://schemas.microsoft.com/office/powerpoint/2010/main" val="116973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57" y="724152"/>
            <a:ext cx="9822426" cy="770603"/>
          </a:xfrm>
        </p:spPr>
        <p:txBody>
          <a:bodyPr>
            <a:normAutofit fontScale="90000"/>
          </a:bodyPr>
          <a:lstStyle/>
          <a:p>
            <a:r>
              <a:rPr lang="en-GB" sz="5400" b="1" u="sng" dirty="0">
                <a:solidFill>
                  <a:schemeClr val="accent1"/>
                </a:solidFill>
              </a:rPr>
              <a:t>Personal Reflection…</a:t>
            </a:r>
          </a:p>
        </p:txBody>
      </p:sp>
      <p:sp>
        <p:nvSpPr>
          <p:cNvPr id="3" name="Content Placeholder 2"/>
          <p:cNvSpPr>
            <a:spLocks noGrp="1"/>
          </p:cNvSpPr>
          <p:nvPr>
            <p:ph idx="1"/>
          </p:nvPr>
        </p:nvSpPr>
        <p:spPr>
          <a:xfrm>
            <a:off x="840657" y="1494755"/>
            <a:ext cx="11076039" cy="5073446"/>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GB" sz="2400" dirty="0"/>
              <a:t>On paper answer the following questions based on today’s exploration:</a:t>
            </a:r>
          </a:p>
          <a:p>
            <a:pPr marL="0" indent="0">
              <a:buNone/>
            </a:pPr>
            <a:endParaRPr lang="en-GB" sz="2400" dirty="0"/>
          </a:p>
          <a:p>
            <a:pPr marL="457200" indent="-457200">
              <a:buFont typeface="+mj-lt"/>
              <a:buAutoNum type="arabicPeriod"/>
            </a:pPr>
            <a:r>
              <a:rPr lang="en-GB" sz="2400" dirty="0"/>
              <a:t>Describe in detail the task you had to complete in today’s lesson.</a:t>
            </a:r>
          </a:p>
          <a:p>
            <a:pPr marL="457200" indent="-457200">
              <a:buFont typeface="+mj-lt"/>
              <a:buAutoNum type="arabicPeriod"/>
            </a:pPr>
            <a:endParaRPr lang="en-GB" sz="2400" dirty="0"/>
          </a:p>
          <a:p>
            <a:pPr marL="457200" indent="-457200">
              <a:buFont typeface="+mj-lt"/>
              <a:buAutoNum type="arabicPeriod"/>
            </a:pPr>
            <a:r>
              <a:rPr lang="en-GB" sz="2400" dirty="0"/>
              <a:t>How did you use Brecht’s theories to communicate your intentions to the audience?</a:t>
            </a:r>
          </a:p>
          <a:p>
            <a:pPr marL="457200" indent="-457200">
              <a:buFont typeface="+mj-lt"/>
              <a:buAutoNum type="arabicPeriod"/>
            </a:pPr>
            <a:endParaRPr lang="en-GB" sz="2400" dirty="0"/>
          </a:p>
          <a:p>
            <a:pPr marL="457200" indent="-457200">
              <a:buFont typeface="+mj-lt"/>
              <a:buAutoNum type="arabicPeriod"/>
            </a:pPr>
            <a:r>
              <a:rPr lang="en-GB" sz="2400" dirty="0"/>
              <a:t>How did the use of juxtaposition allow you develop performance work? Was this effective? Describe why you thought so. Or maybe didn’t think so.</a:t>
            </a:r>
          </a:p>
          <a:p>
            <a:pPr marL="457200" indent="-457200">
              <a:buFont typeface="+mj-lt"/>
              <a:buAutoNum type="arabicPeriod"/>
            </a:pPr>
            <a:endParaRPr lang="en-GB" sz="2400" dirty="0"/>
          </a:p>
          <a:p>
            <a:pPr marL="457200" indent="-457200">
              <a:buFont typeface="+mj-lt"/>
              <a:buAutoNum type="arabicPeriod"/>
            </a:pPr>
            <a:r>
              <a:rPr lang="en-GB" sz="2400" dirty="0"/>
              <a:t>What could have you done differently? Why was this?</a:t>
            </a:r>
          </a:p>
        </p:txBody>
      </p:sp>
      <p:sp>
        <p:nvSpPr>
          <p:cNvPr id="4" name="Rectangle 3"/>
          <p:cNvSpPr/>
          <p:nvPr/>
        </p:nvSpPr>
        <p:spPr>
          <a:xfrm>
            <a:off x="688258" y="-14512"/>
            <a:ext cx="11503742" cy="738664"/>
          </a:xfrm>
          <a:prstGeom prst="rect">
            <a:avLst/>
          </a:prstGeom>
        </p:spPr>
        <p:txBody>
          <a:bodyPr wrap="square">
            <a:spAutoFit/>
          </a:bodyPr>
          <a:lstStyle/>
          <a:p>
            <a:r>
              <a:rPr lang="en-GB" sz="1400" b="1" dirty="0">
                <a:solidFill>
                  <a:schemeClr val="accent1"/>
                </a:solidFill>
              </a:rPr>
              <a:t>Learning Objectives</a:t>
            </a:r>
          </a:p>
          <a:p>
            <a:pPr>
              <a:buFont typeface="Wingdings" panose="05000000000000000000" pitchFamily="2" charset="2"/>
              <a:buChar char="ü"/>
            </a:pPr>
            <a:r>
              <a:rPr lang="en-GB" sz="1400" dirty="0"/>
              <a:t>Thought about how juxtaposing images and sounds can distance the audience and get you to think</a:t>
            </a:r>
          </a:p>
          <a:p>
            <a:pPr>
              <a:buFont typeface="Wingdings" panose="05000000000000000000" pitchFamily="2" charset="2"/>
              <a:buChar char="ü"/>
            </a:pPr>
            <a:r>
              <a:rPr lang="en-GB" sz="1400" dirty="0"/>
              <a:t>Realised that Brecht wanted his audience to be critical observers.</a:t>
            </a:r>
          </a:p>
        </p:txBody>
      </p:sp>
    </p:spTree>
    <p:extLst>
      <p:ext uri="{BB962C8B-B14F-4D97-AF65-F5344CB8AC3E}">
        <p14:creationId xmlns:p14="http://schemas.microsoft.com/office/powerpoint/2010/main" val="3051156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420" y="766915"/>
            <a:ext cx="9984658" cy="726358"/>
          </a:xfrm>
        </p:spPr>
        <p:txBody>
          <a:bodyPr>
            <a:noAutofit/>
          </a:bodyPr>
          <a:lstStyle/>
          <a:p>
            <a:r>
              <a:rPr lang="en-GB" sz="4800" b="1" u="sng" dirty="0">
                <a:solidFill>
                  <a:schemeClr val="accent1"/>
                </a:solidFill>
              </a:rPr>
              <a:t>No Smoking Campaign</a:t>
            </a:r>
          </a:p>
        </p:txBody>
      </p:sp>
      <p:sp>
        <p:nvSpPr>
          <p:cNvPr id="3" name="Content Placeholder 2"/>
          <p:cNvSpPr>
            <a:spLocks noGrp="1"/>
          </p:cNvSpPr>
          <p:nvPr>
            <p:ph idx="1"/>
          </p:nvPr>
        </p:nvSpPr>
        <p:spPr>
          <a:xfrm>
            <a:off x="855407" y="1729247"/>
            <a:ext cx="4852220" cy="4848533"/>
          </a:xfrm>
        </p:spPr>
        <p:style>
          <a:lnRef idx="2">
            <a:schemeClr val="accent1"/>
          </a:lnRef>
          <a:fillRef idx="1">
            <a:schemeClr val="lt1"/>
          </a:fillRef>
          <a:effectRef idx="0">
            <a:schemeClr val="accent1"/>
          </a:effectRef>
          <a:fontRef idx="minor">
            <a:schemeClr val="dk1"/>
          </a:fontRef>
        </p:style>
        <p:txBody>
          <a:bodyPr>
            <a:normAutofit/>
          </a:bodyPr>
          <a:lstStyle/>
          <a:p>
            <a:r>
              <a:rPr lang="en-GB" sz="2400" dirty="0"/>
              <a:t>In groups of 3 or one group of 6</a:t>
            </a:r>
          </a:p>
          <a:p>
            <a:r>
              <a:rPr lang="en-GB" sz="2400" dirty="0"/>
              <a:t>You are to create a silent movie based on the topic of a no smoking campaign.</a:t>
            </a:r>
          </a:p>
          <a:p>
            <a:r>
              <a:rPr lang="en-GB" sz="2400" dirty="0"/>
              <a:t>You piece must be didactic.</a:t>
            </a:r>
          </a:p>
          <a:p>
            <a:r>
              <a:rPr lang="en-GB" sz="2400" dirty="0"/>
              <a:t>Must set the scene; beginning, middle and end.</a:t>
            </a:r>
          </a:p>
          <a:p>
            <a:r>
              <a:rPr lang="en-GB" sz="2400" dirty="0"/>
              <a:t>It must try to include the following Brechtian techniques:</a:t>
            </a:r>
            <a:br>
              <a:rPr lang="en-GB" dirty="0"/>
            </a:br>
            <a:endParaRPr lang="en-GB" dirty="0"/>
          </a:p>
        </p:txBody>
      </p:sp>
      <p:sp>
        <p:nvSpPr>
          <p:cNvPr id="4" name="Rectangle 3"/>
          <p:cNvSpPr/>
          <p:nvPr/>
        </p:nvSpPr>
        <p:spPr>
          <a:xfrm>
            <a:off x="688258" y="-14512"/>
            <a:ext cx="11503742" cy="738664"/>
          </a:xfrm>
          <a:prstGeom prst="rect">
            <a:avLst/>
          </a:prstGeom>
        </p:spPr>
        <p:txBody>
          <a:bodyPr wrap="square">
            <a:spAutoFit/>
          </a:bodyPr>
          <a:lstStyle/>
          <a:p>
            <a:r>
              <a:rPr lang="en-GB" sz="1400" b="1" dirty="0">
                <a:solidFill>
                  <a:schemeClr val="accent1"/>
                </a:solidFill>
              </a:rPr>
              <a:t>Learning Objectives</a:t>
            </a:r>
          </a:p>
          <a:p>
            <a:pPr>
              <a:buFont typeface="Wingdings" panose="05000000000000000000" pitchFamily="2" charset="2"/>
              <a:buChar char="ü"/>
            </a:pPr>
            <a:r>
              <a:rPr lang="en-GB" sz="1400" dirty="0"/>
              <a:t>Thought about how juxtaposing images and sounds can distance the audience and get you to think</a:t>
            </a:r>
          </a:p>
          <a:p>
            <a:pPr>
              <a:buFont typeface="Wingdings" panose="05000000000000000000" pitchFamily="2" charset="2"/>
              <a:buChar char="ü"/>
            </a:pPr>
            <a:r>
              <a:rPr lang="en-GB" sz="1400" dirty="0"/>
              <a:t>Realised that Brecht wanted his audience to be critical observers.</a:t>
            </a:r>
          </a:p>
        </p:txBody>
      </p:sp>
      <p:sp>
        <p:nvSpPr>
          <p:cNvPr id="5" name="Rectangle 4"/>
          <p:cNvSpPr/>
          <p:nvPr/>
        </p:nvSpPr>
        <p:spPr>
          <a:xfrm>
            <a:off x="8046570" y="3709020"/>
            <a:ext cx="3161722" cy="461665"/>
          </a:xfrm>
          <a:prstGeom prst="rect">
            <a:avLst/>
          </a:prstGeom>
        </p:spPr>
        <p:txBody>
          <a:bodyPr wrap="square">
            <a:spAutoFit/>
          </a:bodyPr>
          <a:lstStyle/>
          <a:p>
            <a:pPr lvl="1"/>
            <a:r>
              <a:rPr lang="en-GB" sz="2400" b="1" dirty="0">
                <a:solidFill>
                  <a:schemeClr val="accent1"/>
                </a:solidFill>
              </a:rPr>
              <a:t>Over Exaggeration</a:t>
            </a:r>
          </a:p>
        </p:txBody>
      </p:sp>
      <p:sp>
        <p:nvSpPr>
          <p:cNvPr id="6" name="Rectangle 5"/>
          <p:cNvSpPr/>
          <p:nvPr/>
        </p:nvSpPr>
        <p:spPr>
          <a:xfrm>
            <a:off x="6209796" y="1889978"/>
            <a:ext cx="1834156" cy="461665"/>
          </a:xfrm>
          <a:prstGeom prst="rect">
            <a:avLst/>
          </a:prstGeom>
        </p:spPr>
        <p:txBody>
          <a:bodyPr wrap="none">
            <a:spAutoFit/>
          </a:bodyPr>
          <a:lstStyle/>
          <a:p>
            <a:pPr lvl="1"/>
            <a:r>
              <a:rPr lang="en-GB" sz="2400" b="1" dirty="0">
                <a:solidFill>
                  <a:schemeClr val="accent3"/>
                </a:solidFill>
              </a:rPr>
              <a:t>Montage</a:t>
            </a:r>
          </a:p>
        </p:txBody>
      </p:sp>
      <p:sp>
        <p:nvSpPr>
          <p:cNvPr id="7" name="Rectangle 6"/>
          <p:cNvSpPr/>
          <p:nvPr/>
        </p:nvSpPr>
        <p:spPr>
          <a:xfrm>
            <a:off x="8779057" y="1988593"/>
            <a:ext cx="1527982" cy="461665"/>
          </a:xfrm>
          <a:prstGeom prst="rect">
            <a:avLst/>
          </a:prstGeom>
        </p:spPr>
        <p:txBody>
          <a:bodyPr wrap="none">
            <a:spAutoFit/>
          </a:bodyPr>
          <a:lstStyle/>
          <a:p>
            <a:pPr lvl="1"/>
            <a:r>
              <a:rPr lang="en-GB" sz="2400" b="1" dirty="0">
                <a:solidFill>
                  <a:schemeClr val="accent6"/>
                </a:solidFill>
              </a:rPr>
              <a:t>Gestus</a:t>
            </a:r>
          </a:p>
        </p:txBody>
      </p:sp>
      <p:sp>
        <p:nvSpPr>
          <p:cNvPr id="8" name="Rectangle 7"/>
          <p:cNvSpPr/>
          <p:nvPr/>
        </p:nvSpPr>
        <p:spPr>
          <a:xfrm>
            <a:off x="10273150" y="271595"/>
            <a:ext cx="1755609" cy="461665"/>
          </a:xfrm>
          <a:prstGeom prst="rect">
            <a:avLst/>
          </a:prstGeom>
        </p:spPr>
        <p:txBody>
          <a:bodyPr wrap="none">
            <a:spAutoFit/>
          </a:bodyPr>
          <a:lstStyle/>
          <a:p>
            <a:pPr lvl="1"/>
            <a:r>
              <a:rPr lang="en-GB" sz="2400" b="1" dirty="0">
                <a:solidFill>
                  <a:schemeClr val="accent2"/>
                </a:solidFill>
              </a:rPr>
              <a:t>Placards</a:t>
            </a:r>
          </a:p>
        </p:txBody>
      </p:sp>
      <p:sp>
        <p:nvSpPr>
          <p:cNvPr id="9" name="Rectangle 8"/>
          <p:cNvSpPr/>
          <p:nvPr/>
        </p:nvSpPr>
        <p:spPr>
          <a:xfrm>
            <a:off x="9596682" y="2949007"/>
            <a:ext cx="2438488" cy="461665"/>
          </a:xfrm>
          <a:prstGeom prst="rect">
            <a:avLst/>
          </a:prstGeom>
        </p:spPr>
        <p:txBody>
          <a:bodyPr wrap="none">
            <a:spAutoFit/>
          </a:bodyPr>
          <a:lstStyle/>
          <a:p>
            <a:pPr lvl="1"/>
            <a:r>
              <a:rPr lang="en-GB" sz="2400" b="1" dirty="0">
                <a:solidFill>
                  <a:schemeClr val="accent4"/>
                </a:solidFill>
              </a:rPr>
              <a:t>Juxtaposition</a:t>
            </a:r>
          </a:p>
        </p:txBody>
      </p:sp>
      <p:sp>
        <p:nvSpPr>
          <p:cNvPr id="10" name="Rectangle 9"/>
          <p:cNvSpPr/>
          <p:nvPr/>
        </p:nvSpPr>
        <p:spPr>
          <a:xfrm>
            <a:off x="7951497" y="802374"/>
            <a:ext cx="2356735" cy="461665"/>
          </a:xfrm>
          <a:prstGeom prst="rect">
            <a:avLst/>
          </a:prstGeom>
        </p:spPr>
        <p:txBody>
          <a:bodyPr wrap="none">
            <a:spAutoFit/>
          </a:bodyPr>
          <a:lstStyle/>
          <a:p>
            <a:pPr lvl="1"/>
            <a:r>
              <a:rPr lang="en-GB" sz="2400" b="1" dirty="0">
                <a:solidFill>
                  <a:schemeClr val="accent1"/>
                </a:solidFill>
              </a:rPr>
              <a:t>Multi-Rolling</a:t>
            </a:r>
          </a:p>
        </p:txBody>
      </p:sp>
      <p:sp>
        <p:nvSpPr>
          <p:cNvPr id="11" name="Rectangle 10"/>
          <p:cNvSpPr/>
          <p:nvPr/>
        </p:nvSpPr>
        <p:spPr>
          <a:xfrm>
            <a:off x="9408118" y="5273416"/>
            <a:ext cx="2627919" cy="461665"/>
          </a:xfrm>
          <a:prstGeom prst="rect">
            <a:avLst/>
          </a:prstGeom>
        </p:spPr>
        <p:txBody>
          <a:bodyPr wrap="square">
            <a:spAutoFit/>
          </a:bodyPr>
          <a:lstStyle/>
          <a:p>
            <a:pPr lvl="1"/>
            <a:r>
              <a:rPr lang="en-GB" sz="2400" b="1" dirty="0">
                <a:solidFill>
                  <a:schemeClr val="accent3"/>
                </a:solidFill>
              </a:rPr>
              <a:t>Multiple Props</a:t>
            </a:r>
          </a:p>
        </p:txBody>
      </p:sp>
      <p:sp>
        <p:nvSpPr>
          <p:cNvPr id="12" name="Rectangle 11"/>
          <p:cNvSpPr/>
          <p:nvPr/>
        </p:nvSpPr>
        <p:spPr>
          <a:xfrm>
            <a:off x="6440129" y="5811079"/>
            <a:ext cx="2782557" cy="461665"/>
          </a:xfrm>
          <a:prstGeom prst="rect">
            <a:avLst/>
          </a:prstGeom>
        </p:spPr>
        <p:txBody>
          <a:bodyPr wrap="none">
            <a:spAutoFit/>
          </a:bodyPr>
          <a:lstStyle/>
          <a:p>
            <a:pPr lvl="1"/>
            <a:r>
              <a:rPr lang="en-GB" sz="2400" b="1" dirty="0">
                <a:solidFill>
                  <a:schemeClr val="accent2"/>
                </a:solidFill>
              </a:rPr>
              <a:t>Token Costumes</a:t>
            </a:r>
          </a:p>
        </p:txBody>
      </p:sp>
      <p:sp>
        <p:nvSpPr>
          <p:cNvPr id="13" name="Rectangle 12"/>
          <p:cNvSpPr/>
          <p:nvPr/>
        </p:nvSpPr>
        <p:spPr>
          <a:xfrm>
            <a:off x="5207845" y="3006069"/>
            <a:ext cx="2977797" cy="461665"/>
          </a:xfrm>
          <a:prstGeom prst="rect">
            <a:avLst/>
          </a:prstGeom>
        </p:spPr>
        <p:txBody>
          <a:bodyPr wrap="square">
            <a:spAutoFit/>
          </a:bodyPr>
          <a:lstStyle/>
          <a:p>
            <a:pPr lvl="1" algn="ctr"/>
            <a:r>
              <a:rPr lang="en-GB" sz="2400" b="1" dirty="0">
                <a:solidFill>
                  <a:schemeClr val="accent5"/>
                </a:solidFill>
              </a:rPr>
              <a:t>Stage Directions</a:t>
            </a:r>
          </a:p>
        </p:txBody>
      </p:sp>
      <p:sp>
        <p:nvSpPr>
          <p:cNvPr id="14" name="Rectangle 13"/>
          <p:cNvSpPr/>
          <p:nvPr/>
        </p:nvSpPr>
        <p:spPr>
          <a:xfrm>
            <a:off x="5843895" y="4555338"/>
            <a:ext cx="3783536" cy="461665"/>
          </a:xfrm>
          <a:prstGeom prst="rect">
            <a:avLst/>
          </a:prstGeom>
        </p:spPr>
        <p:txBody>
          <a:bodyPr wrap="none">
            <a:spAutoFit/>
          </a:bodyPr>
          <a:lstStyle/>
          <a:p>
            <a:pPr lvl="1"/>
            <a:r>
              <a:rPr lang="en-GB" sz="2400" b="1" dirty="0">
                <a:solidFill>
                  <a:schemeClr val="accent6"/>
                </a:solidFill>
              </a:rPr>
              <a:t>Breaking the Forth Wall</a:t>
            </a:r>
          </a:p>
        </p:txBody>
      </p:sp>
    </p:spTree>
    <p:extLst>
      <p:ext uri="{BB962C8B-B14F-4D97-AF65-F5344CB8AC3E}">
        <p14:creationId xmlns:p14="http://schemas.microsoft.com/office/powerpoint/2010/main" val="1687313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029" y="-151044"/>
            <a:ext cx="9612971" cy="1237476"/>
          </a:xfrm>
        </p:spPr>
        <p:txBody>
          <a:bodyPr/>
          <a:lstStyle/>
          <a:p>
            <a:r>
              <a:rPr lang="en-GB" b="1" u="sng" dirty="0"/>
              <a:t>Mini BRECHT QUIZ</a:t>
            </a:r>
          </a:p>
        </p:txBody>
      </p:sp>
      <p:sp>
        <p:nvSpPr>
          <p:cNvPr id="3" name="Text Placeholder 2"/>
          <p:cNvSpPr>
            <a:spLocks noGrp="1"/>
          </p:cNvSpPr>
          <p:nvPr>
            <p:ph type="body" idx="1"/>
          </p:nvPr>
        </p:nvSpPr>
        <p:spPr>
          <a:xfrm>
            <a:off x="203570" y="982869"/>
            <a:ext cx="10783979" cy="5712899"/>
          </a:xfrm>
        </p:spPr>
        <p:txBody>
          <a:bodyPr>
            <a:noAutofit/>
          </a:bodyPr>
          <a:lstStyle/>
          <a:p>
            <a:pPr marL="457200" indent="-457200" algn="l">
              <a:buFont typeface="+mj-lt"/>
              <a:buAutoNum type="arabicPeriod"/>
            </a:pPr>
            <a:r>
              <a:rPr lang="en-GB" sz="3200" dirty="0"/>
              <a:t>Who was Brecht?</a:t>
            </a:r>
          </a:p>
          <a:p>
            <a:pPr marL="457200" indent="-457200" algn="l">
              <a:buFont typeface="+mj-lt"/>
              <a:buAutoNum type="arabicPeriod"/>
            </a:pPr>
            <a:r>
              <a:rPr lang="en-GB" sz="3200" dirty="0"/>
              <a:t>What did Brecht want his audience to do when they came to see a play?</a:t>
            </a:r>
          </a:p>
          <a:p>
            <a:pPr marL="457200" indent="-457200" algn="l">
              <a:buFont typeface="+mj-lt"/>
              <a:buAutoNum type="arabicPeriod"/>
            </a:pPr>
            <a:r>
              <a:rPr lang="en-GB" sz="3200" dirty="0"/>
              <a:t>Name two techniques that Brecht used on his audience.</a:t>
            </a:r>
          </a:p>
          <a:p>
            <a:pPr marL="457200" indent="-457200" algn="l">
              <a:buFont typeface="+mj-lt"/>
              <a:buAutoNum type="arabicPeriod"/>
            </a:pPr>
            <a:r>
              <a:rPr lang="en-GB" sz="3200" dirty="0"/>
              <a:t>What is meant by the term ‘direct address’?</a:t>
            </a:r>
          </a:p>
          <a:p>
            <a:pPr marL="457200" indent="-457200" algn="l">
              <a:buFont typeface="+mj-lt"/>
              <a:buAutoNum type="arabicPeriod"/>
            </a:pPr>
            <a:r>
              <a:rPr lang="en-GB" sz="3200" dirty="0"/>
              <a:t>What did Brecht want the audience to think about the characters they saw on stage?</a:t>
            </a:r>
          </a:p>
          <a:p>
            <a:pPr marL="457200" indent="-457200" algn="l">
              <a:buFont typeface="+mj-lt"/>
              <a:buAutoNum type="arabicPeriod"/>
            </a:pPr>
            <a:r>
              <a:rPr lang="en-GB" sz="3200" dirty="0"/>
              <a:t>How have you actively implemented Brecht’s theories into your performance work? </a:t>
            </a:r>
          </a:p>
          <a:p>
            <a:pPr marL="457200" indent="-457200" algn="l">
              <a:buFont typeface="+mj-lt"/>
              <a:buAutoNum type="arabicPeriod"/>
            </a:pPr>
            <a:r>
              <a:rPr lang="en-GB" sz="3200" dirty="0"/>
              <a:t>Describe a technique of Brecht’s you like and why.</a:t>
            </a:r>
          </a:p>
          <a:p>
            <a:pPr marL="457200" indent="-457200" algn="l">
              <a:buFont typeface="+mj-lt"/>
              <a:buAutoNum type="arabicPeriod"/>
            </a:pPr>
            <a:endParaRPr lang="en-GB" sz="3200" dirty="0"/>
          </a:p>
        </p:txBody>
      </p:sp>
    </p:spTree>
    <p:extLst>
      <p:ext uri="{BB962C8B-B14F-4D97-AF65-F5344CB8AC3E}">
        <p14:creationId xmlns:p14="http://schemas.microsoft.com/office/powerpoint/2010/main" val="853910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8406" y="334682"/>
            <a:ext cx="7428077"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chemeClr val="accent2">
                    <a:lumMod val="60000"/>
                    <a:lumOff val="40000"/>
                  </a:schemeClr>
                </a:solidFill>
                <a:effectLst>
                  <a:outerShdw blurRad="50800" dist="39000" dir="5460000" algn="tl">
                    <a:srgbClr val="000000">
                      <a:alpha val="38000"/>
                    </a:srgbClr>
                  </a:outerShdw>
                </a:effectLst>
              </a:rPr>
              <a:t>ANTONIN ARTAUD</a:t>
            </a:r>
          </a:p>
        </p:txBody>
      </p:sp>
      <p:sp>
        <p:nvSpPr>
          <p:cNvPr id="5" name="TextBox 4"/>
          <p:cNvSpPr txBox="1"/>
          <p:nvPr/>
        </p:nvSpPr>
        <p:spPr>
          <a:xfrm rot="20559586">
            <a:off x="1274955" y="1264206"/>
            <a:ext cx="2684189" cy="1077218"/>
          </a:xfrm>
          <a:prstGeom prst="rect">
            <a:avLst/>
          </a:prstGeom>
          <a:noFill/>
        </p:spPr>
        <p:txBody>
          <a:bodyPr wrap="square" rtlCol="0">
            <a:spAutoFit/>
          </a:bodyPr>
          <a:lstStyle/>
          <a:p>
            <a:r>
              <a:rPr lang="en-GB" sz="3200" dirty="0">
                <a:solidFill>
                  <a:schemeClr val="tx2">
                    <a:lumMod val="75000"/>
                  </a:schemeClr>
                </a:solidFill>
              </a:rPr>
              <a:t>Attach of the Senses</a:t>
            </a:r>
          </a:p>
        </p:txBody>
      </p:sp>
      <p:sp>
        <p:nvSpPr>
          <p:cNvPr id="6" name="TextBox 5"/>
          <p:cNvSpPr txBox="1"/>
          <p:nvPr/>
        </p:nvSpPr>
        <p:spPr>
          <a:xfrm rot="1283440">
            <a:off x="8866416" y="4072067"/>
            <a:ext cx="2581635" cy="1077218"/>
          </a:xfrm>
          <a:prstGeom prst="rect">
            <a:avLst/>
          </a:prstGeom>
          <a:noFill/>
        </p:spPr>
        <p:txBody>
          <a:bodyPr wrap="square" rtlCol="0">
            <a:spAutoFit/>
          </a:bodyPr>
          <a:lstStyle/>
          <a:p>
            <a:r>
              <a:rPr lang="en-GB" sz="3200" dirty="0">
                <a:solidFill>
                  <a:srgbClr val="FF0000"/>
                </a:solidFill>
              </a:rPr>
              <a:t>Animalistic</a:t>
            </a:r>
          </a:p>
          <a:p>
            <a:r>
              <a:rPr lang="en-GB" sz="3200" dirty="0">
                <a:solidFill>
                  <a:srgbClr val="FF0000"/>
                </a:solidFill>
              </a:rPr>
              <a:t>Instinct</a:t>
            </a:r>
          </a:p>
        </p:txBody>
      </p:sp>
      <p:sp>
        <p:nvSpPr>
          <p:cNvPr id="7" name="TextBox 6"/>
          <p:cNvSpPr txBox="1"/>
          <p:nvPr/>
        </p:nvSpPr>
        <p:spPr>
          <a:xfrm rot="592046">
            <a:off x="3491598" y="1902503"/>
            <a:ext cx="2016224" cy="954107"/>
          </a:xfrm>
          <a:prstGeom prst="rect">
            <a:avLst/>
          </a:prstGeom>
          <a:noFill/>
        </p:spPr>
        <p:txBody>
          <a:bodyPr wrap="square" rtlCol="0">
            <a:spAutoFit/>
          </a:bodyPr>
          <a:lstStyle/>
          <a:p>
            <a:r>
              <a:rPr lang="en-GB" sz="2800" dirty="0"/>
              <a:t>Theatre of Cruelty</a:t>
            </a:r>
          </a:p>
        </p:txBody>
      </p:sp>
      <p:sp>
        <p:nvSpPr>
          <p:cNvPr id="8" name="TextBox 7"/>
          <p:cNvSpPr txBox="1"/>
          <p:nvPr/>
        </p:nvSpPr>
        <p:spPr>
          <a:xfrm rot="21313159">
            <a:off x="5237503" y="2521741"/>
            <a:ext cx="2293058" cy="1077218"/>
          </a:xfrm>
          <a:prstGeom prst="rect">
            <a:avLst/>
          </a:prstGeom>
          <a:noFill/>
        </p:spPr>
        <p:txBody>
          <a:bodyPr wrap="square" rtlCol="0">
            <a:spAutoFit/>
          </a:bodyPr>
          <a:lstStyle/>
          <a:p>
            <a:pPr algn="ctr"/>
            <a:r>
              <a:rPr lang="en-GB" sz="3200" dirty="0">
                <a:solidFill>
                  <a:schemeClr val="tx2">
                    <a:lumMod val="75000"/>
                  </a:schemeClr>
                </a:solidFill>
              </a:rPr>
              <a:t>Audience</a:t>
            </a:r>
          </a:p>
          <a:p>
            <a:pPr algn="ctr"/>
            <a:r>
              <a:rPr lang="en-GB" sz="3200" dirty="0">
                <a:solidFill>
                  <a:schemeClr val="tx2">
                    <a:lumMod val="75000"/>
                  </a:schemeClr>
                </a:solidFill>
              </a:rPr>
              <a:t>Intrusion</a:t>
            </a:r>
          </a:p>
        </p:txBody>
      </p:sp>
      <p:sp>
        <p:nvSpPr>
          <p:cNvPr id="11" name="TextBox 10"/>
          <p:cNvSpPr txBox="1"/>
          <p:nvPr/>
        </p:nvSpPr>
        <p:spPr>
          <a:xfrm rot="20376007">
            <a:off x="1820886" y="5105923"/>
            <a:ext cx="3090806" cy="954107"/>
          </a:xfrm>
          <a:prstGeom prst="rect">
            <a:avLst/>
          </a:prstGeom>
          <a:noFill/>
        </p:spPr>
        <p:txBody>
          <a:bodyPr wrap="square" rtlCol="0">
            <a:spAutoFit/>
          </a:bodyPr>
          <a:lstStyle/>
          <a:p>
            <a:r>
              <a:rPr lang="en-GB" sz="2800" dirty="0">
                <a:solidFill>
                  <a:schemeClr val="accent2">
                    <a:lumMod val="60000"/>
                    <a:lumOff val="40000"/>
                  </a:schemeClr>
                </a:solidFill>
              </a:rPr>
              <a:t>Rhythm and</a:t>
            </a:r>
          </a:p>
          <a:p>
            <a:r>
              <a:rPr lang="en-GB" sz="2800" dirty="0">
                <a:solidFill>
                  <a:schemeClr val="accent2">
                    <a:lumMod val="60000"/>
                    <a:lumOff val="40000"/>
                  </a:schemeClr>
                </a:solidFill>
              </a:rPr>
              <a:t>Ritual</a:t>
            </a:r>
          </a:p>
        </p:txBody>
      </p:sp>
      <p:pic>
        <p:nvPicPr>
          <p:cNvPr id="10" name="Picture 9" descr="Artaud in Wonderland"/>
          <p:cNvPicPr/>
          <p:nvPr/>
        </p:nvPicPr>
        <p:blipFill>
          <a:blip r:embed="rId2"/>
          <a:srcRect/>
          <a:stretch>
            <a:fillRect/>
          </a:stretch>
        </p:blipFill>
        <p:spPr bwMode="auto">
          <a:xfrm>
            <a:off x="1529851" y="3022313"/>
            <a:ext cx="3024336" cy="18722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146" name="Picture 2" descr="http://t3.gstatic.com/images?q=tbn:ANd9GcQqL5vnpCZPnkMd4bIE_oEQy59_EPxCrOH1pHVM6DTQxEKg0QbzI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788" y="1491957"/>
            <a:ext cx="2808312" cy="1872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http://24.media.tumblr.com/DBRnR67M4qjc1v43ziIywvtW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102" y="3638375"/>
            <a:ext cx="2232248" cy="18468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97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104" y="204952"/>
            <a:ext cx="9758855" cy="1115410"/>
          </a:xfrm>
        </p:spPr>
        <p:txBody>
          <a:bodyPr>
            <a:normAutofit/>
          </a:bodyPr>
          <a:lstStyle/>
          <a:p>
            <a:r>
              <a:rPr lang="en-GB" sz="6600" b="1" u="sng" dirty="0">
                <a:solidFill>
                  <a:schemeClr val="accent1"/>
                </a:solidFill>
              </a:rPr>
              <a:t>Learning Objectives</a:t>
            </a:r>
          </a:p>
        </p:txBody>
      </p:sp>
      <p:sp>
        <p:nvSpPr>
          <p:cNvPr id="3" name="Content Placeholder 2"/>
          <p:cNvSpPr>
            <a:spLocks noGrp="1"/>
          </p:cNvSpPr>
          <p:nvPr>
            <p:ph idx="1"/>
          </p:nvPr>
        </p:nvSpPr>
        <p:spPr>
          <a:xfrm>
            <a:off x="977461" y="1655380"/>
            <a:ext cx="9948041" cy="4950372"/>
          </a:xfrm>
        </p:spPr>
        <p:txBody>
          <a:bodyPr/>
          <a:lstStyle/>
          <a:p>
            <a:pPr>
              <a:buFont typeface="Wingdings" pitchFamily="2" charset="2"/>
              <a:buChar char="ü"/>
            </a:pPr>
            <a:r>
              <a:rPr lang="en-GB" sz="3200" dirty="0"/>
              <a:t>Understand the practices of Artaud.</a:t>
            </a:r>
          </a:p>
          <a:p>
            <a:pPr>
              <a:buFont typeface="Wingdings" pitchFamily="2" charset="2"/>
              <a:buChar char="ü"/>
            </a:pPr>
            <a:endParaRPr lang="en-GB" sz="3200" dirty="0"/>
          </a:p>
          <a:p>
            <a:pPr>
              <a:buFont typeface="Wingdings" pitchFamily="2" charset="2"/>
              <a:buChar char="ü"/>
            </a:pPr>
            <a:r>
              <a:rPr lang="en-GB" sz="3200" dirty="0"/>
              <a:t>Experiment practically in the style of Artaud.</a:t>
            </a:r>
          </a:p>
          <a:p>
            <a:pPr>
              <a:buFont typeface="Wingdings" pitchFamily="2" charset="2"/>
              <a:buChar char="ü"/>
            </a:pPr>
            <a:endParaRPr lang="en-GB" sz="3200" dirty="0"/>
          </a:p>
          <a:p>
            <a:pPr>
              <a:buFont typeface="Wingdings" pitchFamily="2" charset="2"/>
              <a:buChar char="ü"/>
            </a:pPr>
            <a:r>
              <a:rPr lang="en-GB" sz="3200" dirty="0"/>
              <a:t>Evaluate the differences between Stanislavski, Brecht and Artaud.</a:t>
            </a:r>
          </a:p>
          <a:p>
            <a:pPr>
              <a:buFont typeface="Wingdings" pitchFamily="2" charset="2"/>
              <a:buChar char="§"/>
            </a:pPr>
            <a:endParaRPr lang="en-GB" dirty="0"/>
          </a:p>
          <a:p>
            <a:pPr>
              <a:buFont typeface="Wingdings" pitchFamily="2" charset="2"/>
              <a:buChar char="§"/>
            </a:pPr>
            <a:endParaRPr lang="en-GB" dirty="0"/>
          </a:p>
        </p:txBody>
      </p:sp>
    </p:spTree>
    <p:extLst>
      <p:ext uri="{BB962C8B-B14F-4D97-AF65-F5344CB8AC3E}">
        <p14:creationId xmlns:p14="http://schemas.microsoft.com/office/powerpoint/2010/main" val="2112321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7930" y="574456"/>
            <a:ext cx="9594163" cy="1015663"/>
          </a:xfrm>
          <a:prstGeom prst="rect">
            <a:avLst/>
          </a:prstGeom>
        </p:spPr>
        <p:txBody>
          <a:bodyPr wrap="square">
            <a:spAutoFit/>
          </a:bodyPr>
          <a:lstStyle/>
          <a:p>
            <a:r>
              <a:rPr lang="en-US" sz="6000" b="1" u="sng" dirty="0">
                <a:ln w="11430"/>
                <a:solidFill>
                  <a:schemeClr val="accent1"/>
                </a:solidFill>
              </a:rPr>
              <a:t>Antonin </a:t>
            </a:r>
            <a:r>
              <a:rPr lang="en-US" sz="6000" b="1" u="sng" dirty="0" err="1">
                <a:ln w="11430"/>
                <a:solidFill>
                  <a:schemeClr val="accent1"/>
                </a:solidFill>
              </a:rPr>
              <a:t>Artaud</a:t>
            </a:r>
            <a:endParaRPr lang="en-US" sz="6000" b="1" u="sng" dirty="0">
              <a:ln w="11430"/>
              <a:solidFill>
                <a:schemeClr val="accent1"/>
              </a:solidFill>
            </a:endParaRPr>
          </a:p>
        </p:txBody>
      </p:sp>
      <p:sp>
        <p:nvSpPr>
          <p:cNvPr id="6" name="Rectangle 5"/>
          <p:cNvSpPr/>
          <p:nvPr/>
        </p:nvSpPr>
        <p:spPr>
          <a:xfrm>
            <a:off x="753696" y="1412594"/>
            <a:ext cx="5268413" cy="53322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buFont typeface="Wingdings" pitchFamily="2" charset="2"/>
              <a:buChar char="ü"/>
            </a:pPr>
            <a:r>
              <a:rPr lang="en-GB" sz="2000" dirty="0">
                <a:solidFill>
                  <a:schemeClr val="tx1"/>
                </a:solidFill>
                <a:latin typeface="Calibri" pitchFamily="34" charset="0"/>
              </a:rPr>
              <a:t>(1896 – 1948) </a:t>
            </a:r>
          </a:p>
          <a:p>
            <a:pPr marL="342900" indent="-342900">
              <a:lnSpc>
                <a:spcPct val="150000"/>
              </a:lnSpc>
              <a:buFont typeface="Wingdings" pitchFamily="2" charset="2"/>
              <a:buChar char="ü"/>
            </a:pPr>
            <a:r>
              <a:rPr lang="en-GB" sz="2000" dirty="0">
                <a:solidFill>
                  <a:schemeClr val="tx1"/>
                </a:solidFill>
                <a:latin typeface="Calibri" pitchFamily="34" charset="0"/>
              </a:rPr>
              <a:t>Was a French playwright, poet, actor and director.</a:t>
            </a:r>
          </a:p>
          <a:p>
            <a:pPr marL="342900" indent="-342900">
              <a:lnSpc>
                <a:spcPct val="150000"/>
              </a:lnSpc>
              <a:buFont typeface="Wingdings" pitchFamily="2" charset="2"/>
              <a:buChar char="ü"/>
            </a:pPr>
            <a:r>
              <a:rPr lang="en-GB" sz="2000" dirty="0">
                <a:solidFill>
                  <a:schemeClr val="tx1"/>
                </a:solidFill>
              </a:rPr>
              <a:t>He suffered with mental illness and drug addiction throughout his life.</a:t>
            </a:r>
          </a:p>
          <a:p>
            <a:pPr marL="342900" indent="-342900">
              <a:lnSpc>
                <a:spcPct val="150000"/>
              </a:lnSpc>
              <a:buFont typeface="Wingdings" pitchFamily="2" charset="2"/>
              <a:buChar char="ü"/>
            </a:pPr>
            <a:r>
              <a:rPr lang="en-GB" sz="2000" dirty="0">
                <a:solidFill>
                  <a:schemeClr val="tx1"/>
                </a:solidFill>
              </a:rPr>
              <a:t>He was not realised as an influential practitioner during his own lifetime.</a:t>
            </a:r>
          </a:p>
          <a:p>
            <a:pPr marL="342900" indent="-342900">
              <a:lnSpc>
                <a:spcPct val="150000"/>
              </a:lnSpc>
              <a:buFont typeface="Wingdings" pitchFamily="2" charset="2"/>
              <a:buChar char="ü"/>
            </a:pPr>
            <a:r>
              <a:rPr lang="en-GB" sz="2000" dirty="0">
                <a:solidFill>
                  <a:schemeClr val="tx1"/>
                </a:solidFill>
              </a:rPr>
              <a:t>His most famous theory is the ‘Theatre of Cruelty’</a:t>
            </a:r>
          </a:p>
          <a:p>
            <a:pPr marL="342900" indent="-342900">
              <a:lnSpc>
                <a:spcPct val="150000"/>
              </a:lnSpc>
              <a:buFont typeface="Wingdings" pitchFamily="2" charset="2"/>
              <a:buChar char="ü"/>
            </a:pPr>
            <a:r>
              <a:rPr lang="en-GB" sz="2000" dirty="0">
                <a:solidFill>
                  <a:schemeClr val="tx1"/>
                </a:solidFill>
              </a:rPr>
              <a:t>Artaud thought that society and the world of theatre had become an empty shell.</a:t>
            </a:r>
            <a:r>
              <a:rPr lang="en-GB" sz="1050" dirty="0">
                <a:solidFill>
                  <a:schemeClr val="bg1"/>
                </a:solidFill>
              </a:rPr>
              <a:t> extremes.</a:t>
            </a:r>
          </a:p>
          <a:p>
            <a:pPr marL="342900" indent="-342900">
              <a:buFont typeface="Wingdings" pitchFamily="2" charset="2"/>
              <a:buChar char="ü"/>
            </a:pPr>
            <a:endParaRPr lang="en-GB" sz="1050" b="1" dirty="0">
              <a:latin typeface="Calibri" pitchFamily="34" charset="0"/>
            </a:endParaRPr>
          </a:p>
        </p:txBody>
      </p:sp>
      <p:sp>
        <p:nvSpPr>
          <p:cNvPr id="2" name="Rectangle 1"/>
          <p:cNvSpPr/>
          <p:nvPr/>
        </p:nvSpPr>
        <p:spPr>
          <a:xfrm>
            <a:off x="6096000" y="459269"/>
            <a:ext cx="5948855" cy="59093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buFont typeface="Wingdings" pitchFamily="2" charset="2"/>
              <a:buChar char="ü"/>
            </a:pPr>
            <a:r>
              <a:rPr lang="en-GB" dirty="0"/>
              <a:t>In the Theatre of Cruelty, he was trying to revolutionise theatre.</a:t>
            </a:r>
          </a:p>
          <a:p>
            <a:pPr marL="342900" indent="-342900">
              <a:lnSpc>
                <a:spcPct val="150000"/>
              </a:lnSpc>
              <a:buFont typeface="Wingdings" pitchFamily="2" charset="2"/>
              <a:buChar char="ü"/>
            </a:pPr>
            <a:r>
              <a:rPr lang="en-GB" dirty="0"/>
              <a:t>Artaud believed that all people were savages with secret desires to commit outrages.</a:t>
            </a:r>
          </a:p>
          <a:p>
            <a:pPr marL="342900" indent="-342900">
              <a:lnSpc>
                <a:spcPct val="150000"/>
              </a:lnSpc>
              <a:buFont typeface="Wingdings" pitchFamily="2" charset="2"/>
              <a:buChar char="ü"/>
            </a:pPr>
            <a:r>
              <a:rPr lang="en-GB" dirty="0"/>
              <a:t>He believed that by containing these themes and desires within theatre, living them with and through the actors, the audience would not act on them. </a:t>
            </a:r>
          </a:p>
          <a:p>
            <a:pPr marL="342900" indent="-342900">
              <a:lnSpc>
                <a:spcPct val="150000"/>
              </a:lnSpc>
              <a:buFont typeface="Wingdings" pitchFamily="2" charset="2"/>
              <a:buChar char="ü"/>
            </a:pPr>
            <a:r>
              <a:rPr lang="en-GB" dirty="0">
                <a:solidFill>
                  <a:schemeClr val="tx1"/>
                </a:solidFill>
              </a:rPr>
              <a:t>Artaud wanted to push his actors and audience to the extreme.  He believed that the actor needed to use themselves physically beyond what the comfort zones</a:t>
            </a:r>
          </a:p>
          <a:p>
            <a:pPr marL="342900" indent="-342900">
              <a:lnSpc>
                <a:spcPct val="150000"/>
              </a:lnSpc>
              <a:buFont typeface="Wingdings" pitchFamily="2" charset="2"/>
              <a:buChar char="ü"/>
            </a:pPr>
            <a:r>
              <a:rPr lang="en-GB" dirty="0">
                <a:solidFill>
                  <a:schemeClr val="tx1"/>
                </a:solidFill>
              </a:rPr>
              <a:t>Artaud believed in a </a:t>
            </a:r>
            <a:r>
              <a:rPr lang="en-GB" b="1" dirty="0">
                <a:solidFill>
                  <a:schemeClr val="tx1"/>
                </a:solidFill>
              </a:rPr>
              <a:t>universal language</a:t>
            </a:r>
            <a:r>
              <a:rPr lang="en-GB" dirty="0">
                <a:solidFill>
                  <a:schemeClr val="tx1"/>
                </a:solidFill>
              </a:rPr>
              <a:t>, in which everyone could understand and engage. This could include screams, grunts, sighs and breaths.</a:t>
            </a:r>
          </a:p>
          <a:p>
            <a:pPr marL="342900" indent="-342900">
              <a:lnSpc>
                <a:spcPct val="150000"/>
              </a:lnSpc>
              <a:buFont typeface="Wingdings" pitchFamily="2" charset="2"/>
              <a:buChar char="ü"/>
            </a:pPr>
            <a:endParaRPr lang="en-GB" dirty="0">
              <a:latin typeface="Calibri" pitchFamily="34" charset="0"/>
            </a:endParaRPr>
          </a:p>
        </p:txBody>
      </p:sp>
      <p:pic>
        <p:nvPicPr>
          <p:cNvPr id="14338" name="Picture 2"/>
          <p:cNvPicPr>
            <a:picLocks noChangeAspect="1" noChangeArrowheads="1"/>
          </p:cNvPicPr>
          <p:nvPr/>
        </p:nvPicPr>
        <p:blipFill>
          <a:blip r:embed="rId2"/>
          <a:srcRect/>
          <a:stretch>
            <a:fillRect/>
          </a:stretch>
        </p:blipFill>
        <p:spPr bwMode="auto">
          <a:xfrm rot="20480748">
            <a:off x="10194647" y="5652233"/>
            <a:ext cx="2191792" cy="1684940"/>
          </a:xfrm>
          <a:prstGeom prst="rect">
            <a:avLst/>
          </a:prstGeom>
          <a:noFill/>
          <a:ln w="9525">
            <a:noFill/>
            <a:miter lim="800000"/>
            <a:headEnd/>
            <a:tailEnd/>
          </a:ln>
        </p:spPr>
      </p:pic>
      <p:sp>
        <p:nvSpPr>
          <p:cNvPr id="3" name="Rectangle 2"/>
          <p:cNvSpPr/>
          <p:nvPr/>
        </p:nvSpPr>
        <p:spPr>
          <a:xfrm>
            <a:off x="753696" y="-17785"/>
            <a:ext cx="11067393" cy="861774"/>
          </a:xfrm>
          <a:prstGeom prst="rect">
            <a:avLst/>
          </a:prstGeom>
        </p:spPr>
        <p:txBody>
          <a:bodyPr wrap="square">
            <a:spAutoFit/>
          </a:bodyPr>
          <a:lstStyle/>
          <a:p>
            <a:r>
              <a:rPr lang="en-GB" sz="1200" b="1" dirty="0">
                <a:solidFill>
                  <a:schemeClr val="accent1"/>
                </a:solidFill>
              </a:rPr>
              <a:t>Learning Objectives</a:t>
            </a:r>
          </a:p>
          <a:p>
            <a:pPr>
              <a:buFont typeface="Wingdings" pitchFamily="2" charset="2"/>
              <a:buChar char="ü"/>
            </a:pPr>
            <a:r>
              <a:rPr lang="en-GB" sz="1200" dirty="0"/>
              <a:t>Understand the practices of Artaud.</a:t>
            </a:r>
          </a:p>
          <a:p>
            <a:pPr>
              <a:buFont typeface="Wingdings" pitchFamily="2" charset="2"/>
              <a:buChar char="ü"/>
            </a:pPr>
            <a:r>
              <a:rPr lang="en-GB" sz="1200" dirty="0"/>
              <a:t>Experiment practically in the style of Artaud.</a:t>
            </a:r>
          </a:p>
          <a:p>
            <a:pPr>
              <a:buFont typeface="Wingdings" pitchFamily="2" charset="2"/>
              <a:buChar char="ü"/>
            </a:pPr>
            <a:r>
              <a:rPr lang="en-GB" sz="1200" dirty="0"/>
              <a:t>Evaluate the differences between Stanislavski, Brecht and Artaud</a:t>
            </a:r>
            <a:r>
              <a:rPr lang="en-GB" sz="1400" dirty="0"/>
              <a:t>.</a:t>
            </a:r>
          </a:p>
        </p:txBody>
      </p:sp>
    </p:spTree>
    <p:extLst>
      <p:ext uri="{BB962C8B-B14F-4D97-AF65-F5344CB8AC3E}">
        <p14:creationId xmlns:p14="http://schemas.microsoft.com/office/powerpoint/2010/main" val="417986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fade">
                                      <p:cBhvr>
                                        <p:cTn id="33" dur="1000"/>
                                        <p:tgtEl>
                                          <p:spTgt spid="2">
                                            <p:txEl>
                                              <p:pRg st="0" end="0"/>
                                            </p:txEl>
                                          </p:spTgt>
                                        </p:tgtEl>
                                      </p:cBhvr>
                                    </p:animEffect>
                                    <p:anim calcmode="lin" valueType="num">
                                      <p:cBhvr>
                                        <p:cTn id="3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fade">
                                      <p:cBhvr>
                                        <p:cTn id="38" dur="1000"/>
                                        <p:tgtEl>
                                          <p:spTgt spid="2">
                                            <p:txEl>
                                              <p:pRg st="1" end="1"/>
                                            </p:txEl>
                                          </p:spTgt>
                                        </p:tgtEl>
                                      </p:cBhvr>
                                    </p:animEffect>
                                    <p:anim calcmode="lin" valueType="num">
                                      <p:cBhvr>
                                        <p:cTn id="3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 end="1"/>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fade">
                                      <p:cBhvr>
                                        <p:cTn id="43" dur="1000"/>
                                        <p:tgtEl>
                                          <p:spTgt spid="2">
                                            <p:txEl>
                                              <p:pRg st="2" end="2"/>
                                            </p:txEl>
                                          </p:spTgt>
                                        </p:tgtEl>
                                      </p:cBhvr>
                                    </p:animEffect>
                                    <p:anim calcmode="lin" valueType="num">
                                      <p:cBhvr>
                                        <p:cTn id="4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2" end="2"/>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fade">
                                      <p:cBhvr>
                                        <p:cTn id="48" dur="1000"/>
                                        <p:tgtEl>
                                          <p:spTgt spid="2">
                                            <p:txEl>
                                              <p:pRg st="3" end="3"/>
                                            </p:txEl>
                                          </p:spTgt>
                                        </p:tgtEl>
                                      </p:cBhvr>
                                    </p:animEffect>
                                    <p:anim calcmode="lin" valueType="num">
                                      <p:cBhvr>
                                        <p:cTn id="4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3" end="3"/>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Effect transition="in" filter="fade">
                                      <p:cBhvr>
                                        <p:cTn id="53" dur="1000"/>
                                        <p:tgtEl>
                                          <p:spTgt spid="2">
                                            <p:txEl>
                                              <p:pRg st="4" end="4"/>
                                            </p:txEl>
                                          </p:spTgt>
                                        </p:tgtEl>
                                      </p:cBhvr>
                                    </p:animEffect>
                                    <p:anim calcmode="lin" valueType="num">
                                      <p:cBhvr>
                                        <p:cTn id="5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7930" y="700580"/>
            <a:ext cx="9594163" cy="1015663"/>
          </a:xfrm>
          <a:prstGeom prst="rect">
            <a:avLst/>
          </a:prstGeom>
        </p:spPr>
        <p:txBody>
          <a:bodyPr wrap="square">
            <a:spAutoFit/>
          </a:bodyPr>
          <a:lstStyle/>
          <a:p>
            <a:r>
              <a:rPr lang="en-US" sz="6000" b="1" u="sng" dirty="0">
                <a:ln w="11430"/>
                <a:solidFill>
                  <a:schemeClr val="accent1"/>
                </a:solidFill>
              </a:rPr>
              <a:t>Antonin </a:t>
            </a:r>
            <a:r>
              <a:rPr lang="en-US" sz="6000" b="1" u="sng" dirty="0" err="1">
                <a:ln w="11430"/>
                <a:solidFill>
                  <a:schemeClr val="accent1"/>
                </a:solidFill>
              </a:rPr>
              <a:t>Artaud</a:t>
            </a:r>
            <a:endParaRPr lang="en-US" sz="6000" b="1" u="sng" dirty="0">
              <a:ln w="11430"/>
              <a:solidFill>
                <a:schemeClr val="accent1"/>
              </a:solidFill>
            </a:endParaRPr>
          </a:p>
        </p:txBody>
      </p:sp>
      <p:sp>
        <p:nvSpPr>
          <p:cNvPr id="6" name="Rectangle 5"/>
          <p:cNvSpPr/>
          <p:nvPr/>
        </p:nvSpPr>
        <p:spPr>
          <a:xfrm>
            <a:off x="879820" y="1869794"/>
            <a:ext cx="8248414" cy="406265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71450" indent="-171450">
              <a:buFont typeface="Wingdings" pitchFamily="2" charset="2"/>
              <a:buChar char="ü"/>
            </a:pPr>
            <a:r>
              <a:rPr lang="en-GB" sz="2400" dirty="0">
                <a:solidFill>
                  <a:schemeClr val="tx1"/>
                </a:solidFill>
                <a:latin typeface="Calibri" pitchFamily="34" charset="0"/>
              </a:rPr>
              <a:t>Physicality is taken to the extreme, but not ‘over-acted’ or melodramatic.</a:t>
            </a:r>
          </a:p>
          <a:p>
            <a:pPr marL="171450" indent="-171450">
              <a:buFont typeface="Wingdings" pitchFamily="2" charset="2"/>
              <a:buChar char="ü"/>
            </a:pPr>
            <a:endParaRPr lang="en-GB" sz="2400" dirty="0">
              <a:solidFill>
                <a:schemeClr val="tx1"/>
              </a:solidFill>
              <a:latin typeface="Calibri" pitchFamily="34" charset="0"/>
            </a:endParaRPr>
          </a:p>
          <a:p>
            <a:pPr marL="171450" indent="-171450">
              <a:buFont typeface="Wingdings" pitchFamily="2" charset="2"/>
              <a:buChar char="ü"/>
            </a:pPr>
            <a:r>
              <a:rPr lang="en-GB" sz="2400" dirty="0">
                <a:solidFill>
                  <a:schemeClr val="tx1"/>
                </a:solidFill>
              </a:rPr>
              <a:t>Without Artaud, there would, arguably, be no physical theatre</a:t>
            </a:r>
          </a:p>
          <a:p>
            <a:pPr marL="285750" indent="-285750">
              <a:buFont typeface="Wingdings" pitchFamily="2" charset="2"/>
              <a:buChar char="ü"/>
            </a:pPr>
            <a:endParaRPr lang="en-GB" sz="2400" dirty="0">
              <a:solidFill>
                <a:schemeClr val="tx1"/>
              </a:solidFill>
              <a:latin typeface="Calibri" pitchFamily="34" charset="0"/>
            </a:endParaRPr>
          </a:p>
          <a:p>
            <a:pPr marL="285750" indent="-285750">
              <a:buFont typeface="Wingdings" pitchFamily="2" charset="2"/>
              <a:buChar char="ü"/>
              <a:defRPr/>
            </a:pPr>
            <a:r>
              <a:rPr lang="en-GB" sz="2400" dirty="0">
                <a:solidFill>
                  <a:schemeClr val="tx1"/>
                </a:solidFill>
              </a:rPr>
              <a:t>The actor/audience relationship is key in Artaud’s theory.</a:t>
            </a:r>
          </a:p>
          <a:p>
            <a:pPr marL="285750" indent="-285750">
              <a:buFont typeface="Wingdings" pitchFamily="2" charset="2"/>
              <a:buChar char="ü"/>
              <a:defRPr/>
            </a:pPr>
            <a:endParaRPr lang="en-GB" sz="2400" dirty="0">
              <a:solidFill>
                <a:schemeClr val="tx1"/>
              </a:solidFill>
            </a:endParaRPr>
          </a:p>
          <a:p>
            <a:pPr marL="285750" indent="-285750">
              <a:buFont typeface="Wingdings" pitchFamily="2" charset="2"/>
              <a:buChar char="ü"/>
              <a:defRPr/>
            </a:pPr>
            <a:r>
              <a:rPr lang="en-GB" sz="2400" dirty="0">
                <a:solidFill>
                  <a:schemeClr val="tx1"/>
                </a:solidFill>
              </a:rPr>
              <a:t>Artaud envisioned the audience on swirling chairs so that they can engage with the actor at all angles.</a:t>
            </a:r>
          </a:p>
          <a:p>
            <a:pPr marL="171450" indent="-171450">
              <a:buFont typeface="Wingdings" pitchFamily="2" charset="2"/>
              <a:buChar char="ü"/>
            </a:pPr>
            <a:endParaRPr lang="en-GB" dirty="0">
              <a:solidFill>
                <a:schemeClr val="tx1"/>
              </a:solidFill>
              <a:latin typeface="Calibri" pitchFamily="34" charset="0"/>
            </a:endParaRPr>
          </a:p>
        </p:txBody>
      </p:sp>
      <p:pic>
        <p:nvPicPr>
          <p:cNvPr id="14338" name="Picture 2"/>
          <p:cNvPicPr>
            <a:picLocks noChangeAspect="1" noChangeArrowheads="1"/>
          </p:cNvPicPr>
          <p:nvPr/>
        </p:nvPicPr>
        <p:blipFill>
          <a:blip r:embed="rId2"/>
          <a:srcRect/>
          <a:stretch>
            <a:fillRect/>
          </a:stretch>
        </p:blipFill>
        <p:spPr bwMode="auto">
          <a:xfrm rot="20480748">
            <a:off x="8559778" y="2413467"/>
            <a:ext cx="3890742" cy="2991008"/>
          </a:xfrm>
          <a:prstGeom prst="rect">
            <a:avLst/>
          </a:prstGeom>
          <a:noFill/>
          <a:ln w="9525">
            <a:noFill/>
            <a:miter lim="800000"/>
            <a:headEnd/>
            <a:tailEnd/>
          </a:ln>
        </p:spPr>
      </p:pic>
      <p:sp>
        <p:nvSpPr>
          <p:cNvPr id="7" name="Rectangle 6"/>
          <p:cNvSpPr/>
          <p:nvPr/>
        </p:nvSpPr>
        <p:spPr>
          <a:xfrm>
            <a:off x="753696" y="-17785"/>
            <a:ext cx="11067393" cy="861774"/>
          </a:xfrm>
          <a:prstGeom prst="rect">
            <a:avLst/>
          </a:prstGeom>
        </p:spPr>
        <p:txBody>
          <a:bodyPr wrap="square">
            <a:spAutoFit/>
          </a:bodyPr>
          <a:lstStyle/>
          <a:p>
            <a:r>
              <a:rPr lang="en-GB" sz="1200" b="1" dirty="0">
                <a:solidFill>
                  <a:schemeClr val="accent1"/>
                </a:solidFill>
              </a:rPr>
              <a:t>Learning Objectives</a:t>
            </a:r>
          </a:p>
          <a:p>
            <a:pPr>
              <a:buFont typeface="Wingdings" pitchFamily="2" charset="2"/>
              <a:buChar char="ü"/>
            </a:pPr>
            <a:r>
              <a:rPr lang="en-GB" sz="1200" dirty="0"/>
              <a:t>Understand the practices of Artaud.</a:t>
            </a:r>
          </a:p>
          <a:p>
            <a:pPr>
              <a:buFont typeface="Wingdings" pitchFamily="2" charset="2"/>
              <a:buChar char="ü"/>
            </a:pPr>
            <a:r>
              <a:rPr lang="en-GB" sz="1200" dirty="0"/>
              <a:t>Experiment practically in the style of Artaud.</a:t>
            </a:r>
          </a:p>
          <a:p>
            <a:pPr>
              <a:buFont typeface="Wingdings" pitchFamily="2" charset="2"/>
              <a:buChar char="ü"/>
            </a:pPr>
            <a:r>
              <a:rPr lang="en-GB" sz="1200" dirty="0"/>
              <a:t>Evaluate the differences between Stanislavski, Brecht and Artaud</a:t>
            </a:r>
            <a:r>
              <a:rPr lang="en-GB" sz="1400" dirty="0"/>
              <a:t>.</a:t>
            </a:r>
          </a:p>
        </p:txBody>
      </p:sp>
    </p:spTree>
    <p:extLst>
      <p:ext uri="{BB962C8B-B14F-4D97-AF65-F5344CB8AC3E}">
        <p14:creationId xmlns:p14="http://schemas.microsoft.com/office/powerpoint/2010/main" val="51151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gnite's Jet of Bloo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8748" cy="6869062"/>
          </a:xfrm>
          <a:prstGeom prst="rect">
            <a:avLst/>
          </a:prstGeom>
        </p:spPr>
      </p:pic>
      <p:sp>
        <p:nvSpPr>
          <p:cNvPr id="3" name="Rectangle 2"/>
          <p:cNvSpPr/>
          <p:nvPr/>
        </p:nvSpPr>
        <p:spPr>
          <a:xfrm>
            <a:off x="9158748" y="0"/>
            <a:ext cx="3033252" cy="6940361"/>
          </a:xfrm>
          <a:prstGeom prst="rect">
            <a:avLst/>
          </a:prstGeom>
        </p:spPr>
        <p:txBody>
          <a:bodyPr wrap="square">
            <a:spAutoFit/>
          </a:bodyPr>
          <a:lstStyle/>
          <a:p>
            <a:r>
              <a:rPr lang="en-GB" sz="1050" b="1" dirty="0">
                <a:solidFill>
                  <a:schemeClr val="accent1"/>
                </a:solidFill>
              </a:rPr>
              <a:t>Learning Objectives</a:t>
            </a:r>
          </a:p>
          <a:p>
            <a:pPr>
              <a:buFont typeface="Wingdings" pitchFamily="2" charset="2"/>
              <a:buChar char="ü"/>
            </a:pPr>
            <a:r>
              <a:rPr lang="en-GB" sz="1050" dirty="0"/>
              <a:t>Understand the practices of Artaud.</a:t>
            </a:r>
          </a:p>
          <a:p>
            <a:pPr>
              <a:buFont typeface="Wingdings" pitchFamily="2" charset="2"/>
              <a:buChar char="ü"/>
            </a:pPr>
            <a:r>
              <a:rPr lang="en-GB" sz="1050" dirty="0"/>
              <a:t>Experiment practically in the style of Artaud.</a:t>
            </a:r>
          </a:p>
          <a:p>
            <a:pPr>
              <a:buFont typeface="Wingdings" pitchFamily="2" charset="2"/>
              <a:buChar char="ü"/>
            </a:pPr>
            <a:r>
              <a:rPr lang="en-GB" sz="1050" dirty="0"/>
              <a:t>Evaluate the differences between Stanislavski,     Brecht and Artaud</a:t>
            </a:r>
            <a:r>
              <a:rPr lang="en-GB" sz="1100" dirty="0"/>
              <a:t>.</a:t>
            </a:r>
          </a:p>
          <a:p>
            <a:pPr>
              <a:buFont typeface="Wingdings" pitchFamily="2" charset="2"/>
              <a:buChar char="ü"/>
            </a:pPr>
            <a:endParaRPr lang="en-GB" sz="1100" dirty="0"/>
          </a:p>
          <a:p>
            <a:pPr>
              <a:buFont typeface="Wingdings" pitchFamily="2" charset="2"/>
              <a:buChar char="ü"/>
            </a:pPr>
            <a:endParaRPr lang="en-GB" sz="1050" dirty="0"/>
          </a:p>
          <a:p>
            <a:pPr algn="ctr"/>
            <a:r>
              <a:rPr lang="en-GB" sz="2000" b="1" i="1" dirty="0"/>
              <a:t>Whilst watching consider the following questions:</a:t>
            </a:r>
          </a:p>
          <a:p>
            <a:pPr algn="ctr"/>
            <a:endParaRPr lang="en-GB" sz="1050" dirty="0"/>
          </a:p>
          <a:p>
            <a:pPr marL="228600" indent="-228600">
              <a:buFont typeface="+mj-lt"/>
              <a:buAutoNum type="arabicPeriod"/>
            </a:pPr>
            <a:r>
              <a:rPr lang="en-GB" dirty="0"/>
              <a:t>What do you think Artaud is wanting to convey through his performance of ‘A Jet of Blood’.</a:t>
            </a:r>
          </a:p>
          <a:p>
            <a:pPr marL="228600" indent="-228600">
              <a:buFont typeface="+mj-lt"/>
              <a:buAutoNum type="arabicPeriod"/>
            </a:pPr>
            <a:r>
              <a:rPr lang="en-GB" dirty="0"/>
              <a:t>Is it intended to put the audience on edge or to make them question theatre?</a:t>
            </a:r>
          </a:p>
          <a:p>
            <a:pPr marL="228600" indent="-228600">
              <a:buFont typeface="+mj-lt"/>
              <a:buAutoNum type="arabicPeriod"/>
            </a:pPr>
            <a:r>
              <a:rPr lang="en-GB" dirty="0"/>
              <a:t>How would you describe Artaud’s style of theatre?</a:t>
            </a:r>
          </a:p>
          <a:p>
            <a:pPr marL="228600" indent="-228600">
              <a:buFont typeface="+mj-lt"/>
              <a:buAutoNum type="arabicPeriod"/>
            </a:pPr>
            <a:r>
              <a:rPr lang="en-GB" dirty="0"/>
              <a:t>Where would you see Artaud’s style of theatre in performance?</a:t>
            </a:r>
          </a:p>
          <a:p>
            <a:pPr marL="228600" indent="-228600">
              <a:buFont typeface="+mj-lt"/>
              <a:buAutoNum type="arabicPeriod"/>
            </a:pPr>
            <a:endParaRPr lang="en-GB" dirty="0"/>
          </a:p>
          <a:p>
            <a:pPr algn="ctr"/>
            <a:r>
              <a:rPr lang="en-GB" b="1" i="1" dirty="0">
                <a:solidFill>
                  <a:schemeClr val="accent1"/>
                </a:solidFill>
              </a:rPr>
              <a:t>This video isn’t intended to scare, it is intended to provoke a reaction</a:t>
            </a:r>
            <a:r>
              <a:rPr lang="en-GB" sz="2000" b="1" i="1" dirty="0">
                <a:solidFill>
                  <a:schemeClr val="accent1"/>
                </a:solidFill>
              </a:rPr>
              <a:t>!</a:t>
            </a:r>
          </a:p>
          <a:p>
            <a:pPr algn="ctr"/>
            <a:endParaRPr lang="en-GB" sz="1200" dirty="0"/>
          </a:p>
        </p:txBody>
      </p:sp>
    </p:spTree>
    <p:extLst>
      <p:ext uri="{BB962C8B-B14F-4D97-AF65-F5344CB8AC3E}">
        <p14:creationId xmlns:p14="http://schemas.microsoft.com/office/powerpoint/2010/main" val="1585641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358" y="946485"/>
            <a:ext cx="9801726" cy="856245"/>
          </a:xfrm>
        </p:spPr>
        <p:txBody>
          <a:bodyPr>
            <a:normAutofit/>
          </a:bodyPr>
          <a:lstStyle/>
          <a:p>
            <a:r>
              <a:rPr lang="en-GB" sz="5400" b="1" dirty="0">
                <a:solidFill>
                  <a:schemeClr val="accent1"/>
                </a:solidFill>
              </a:rPr>
              <a:t>Artaud cont.</a:t>
            </a:r>
          </a:p>
        </p:txBody>
      </p:sp>
      <p:sp>
        <p:nvSpPr>
          <p:cNvPr id="3" name="Content Placeholder 2"/>
          <p:cNvSpPr>
            <a:spLocks noGrp="1"/>
          </p:cNvSpPr>
          <p:nvPr>
            <p:ph idx="1"/>
          </p:nvPr>
        </p:nvSpPr>
        <p:spPr>
          <a:xfrm>
            <a:off x="898358" y="1905226"/>
            <a:ext cx="11053010" cy="4688079"/>
          </a:xfrm>
        </p:spPr>
        <p:style>
          <a:lnRef idx="2">
            <a:schemeClr val="accent2"/>
          </a:lnRef>
          <a:fillRef idx="1">
            <a:schemeClr val="lt1"/>
          </a:fillRef>
          <a:effectRef idx="0">
            <a:schemeClr val="accent2"/>
          </a:effectRef>
          <a:fontRef idx="minor">
            <a:schemeClr val="dk1"/>
          </a:fontRef>
        </p:style>
        <p:txBody>
          <a:bodyPr>
            <a:noAutofit/>
          </a:bodyPr>
          <a:lstStyle/>
          <a:p>
            <a:pPr algn="just"/>
            <a:r>
              <a:rPr lang="en-GB" sz="2400" dirty="0"/>
              <a:t>Artaud wrote about what he thought theatre should be like but, unlike Stanislavski and Brecht he did not leave behind a way of working. </a:t>
            </a:r>
          </a:p>
          <a:p>
            <a:pPr marL="0" indent="0" algn="just">
              <a:buNone/>
            </a:pPr>
            <a:endParaRPr lang="en-GB" sz="2400" dirty="0"/>
          </a:p>
          <a:p>
            <a:pPr algn="just"/>
            <a:r>
              <a:rPr lang="en-GB" sz="2400" dirty="0"/>
              <a:t>Artaud was more interested in creating theatre that challenged and broke with tradition, a theatre that took the audience on a spiritual journey of discovery about the natural world around us. </a:t>
            </a:r>
          </a:p>
          <a:p>
            <a:pPr marL="0" indent="0" algn="just">
              <a:buNone/>
            </a:pPr>
            <a:endParaRPr lang="en-GB" sz="2400" dirty="0"/>
          </a:p>
          <a:p>
            <a:pPr algn="just"/>
            <a:r>
              <a:rPr lang="en-GB" sz="2400" dirty="0"/>
              <a:t>Artaud wanted YOU as actors to harness the power of your body, voice, mind and spirit combined with the power of sights and sounds of the world.</a:t>
            </a:r>
          </a:p>
        </p:txBody>
      </p:sp>
      <p:sp>
        <p:nvSpPr>
          <p:cNvPr id="4" name="Rectangle 3"/>
          <p:cNvSpPr/>
          <p:nvPr/>
        </p:nvSpPr>
        <p:spPr>
          <a:xfrm>
            <a:off x="753696" y="-17785"/>
            <a:ext cx="11067393" cy="861774"/>
          </a:xfrm>
          <a:prstGeom prst="rect">
            <a:avLst/>
          </a:prstGeom>
        </p:spPr>
        <p:txBody>
          <a:bodyPr wrap="square">
            <a:spAutoFit/>
          </a:bodyPr>
          <a:lstStyle/>
          <a:p>
            <a:r>
              <a:rPr lang="en-GB" sz="1200" b="1" dirty="0">
                <a:solidFill>
                  <a:schemeClr val="accent1"/>
                </a:solidFill>
              </a:rPr>
              <a:t>Learning Objectives</a:t>
            </a:r>
          </a:p>
          <a:p>
            <a:pPr>
              <a:buFont typeface="Wingdings" pitchFamily="2" charset="2"/>
              <a:buChar char="ü"/>
            </a:pPr>
            <a:r>
              <a:rPr lang="en-GB" sz="1200" dirty="0"/>
              <a:t>Understand the practices of Artaud.</a:t>
            </a:r>
          </a:p>
          <a:p>
            <a:pPr>
              <a:buFont typeface="Wingdings" pitchFamily="2" charset="2"/>
              <a:buChar char="ü"/>
            </a:pPr>
            <a:r>
              <a:rPr lang="en-GB" sz="1200" dirty="0"/>
              <a:t>Experiment practically in the style of Artaud.</a:t>
            </a:r>
          </a:p>
          <a:p>
            <a:pPr>
              <a:buFont typeface="Wingdings" pitchFamily="2" charset="2"/>
              <a:buChar char="ü"/>
            </a:pPr>
            <a:r>
              <a:rPr lang="en-GB" sz="1200" dirty="0"/>
              <a:t>Evaluate the differences between Stanislavski, Brecht and Artaud</a:t>
            </a:r>
            <a:r>
              <a:rPr lang="en-GB" sz="1400" dirty="0"/>
              <a:t>.</a:t>
            </a:r>
          </a:p>
        </p:txBody>
      </p:sp>
    </p:spTree>
    <p:extLst>
      <p:ext uri="{BB962C8B-B14F-4D97-AF65-F5344CB8AC3E}">
        <p14:creationId xmlns:p14="http://schemas.microsoft.com/office/powerpoint/2010/main" val="11399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4300" y="840488"/>
            <a:ext cx="5256584" cy="1015663"/>
          </a:xfrm>
          <a:prstGeom prst="rect">
            <a:avLst/>
          </a:prstGeom>
          <a:noFill/>
        </p:spPr>
        <p:txBody>
          <a:bodyPr wrap="square" rtlCol="0">
            <a:spAutoFit/>
          </a:bodyPr>
          <a:lstStyle/>
          <a:p>
            <a:r>
              <a:rPr lang="en-GB" sz="6000" b="1" u="sng" dirty="0">
                <a:solidFill>
                  <a:schemeClr val="accent1"/>
                </a:solidFill>
              </a:rPr>
              <a:t>Breathing…</a:t>
            </a:r>
          </a:p>
        </p:txBody>
      </p:sp>
      <p:sp>
        <p:nvSpPr>
          <p:cNvPr id="5" name="Rectangle 4"/>
          <p:cNvSpPr/>
          <p:nvPr/>
        </p:nvSpPr>
        <p:spPr>
          <a:xfrm>
            <a:off x="982718" y="1856150"/>
            <a:ext cx="5906814" cy="489364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457200" indent="-457200">
              <a:buFont typeface="+mj-lt"/>
              <a:buAutoNum type="arabicPeriod"/>
            </a:pPr>
            <a:r>
              <a:rPr lang="en-GB" sz="2400" dirty="0"/>
              <a:t>Sit in a circle. </a:t>
            </a:r>
          </a:p>
          <a:p>
            <a:pPr marL="457200" indent="-457200">
              <a:buFont typeface="+mj-lt"/>
              <a:buAutoNum type="arabicPeriod"/>
            </a:pPr>
            <a:endParaRPr lang="en-GB" sz="2400" dirty="0"/>
          </a:p>
          <a:p>
            <a:pPr marL="457200" indent="-457200">
              <a:buFont typeface="+mj-lt"/>
              <a:buAutoNum type="arabicPeriod"/>
            </a:pPr>
            <a:r>
              <a:rPr lang="en-GB" sz="2400" dirty="0"/>
              <a:t>I will ask one person to lead the breathing pattern.</a:t>
            </a:r>
          </a:p>
          <a:p>
            <a:pPr marL="457200" indent="-457200">
              <a:buFont typeface="+mj-lt"/>
              <a:buAutoNum type="arabicPeriod"/>
            </a:pPr>
            <a:endParaRPr lang="en-GB" sz="2400" dirty="0"/>
          </a:p>
          <a:p>
            <a:pPr marL="457200" indent="-457200">
              <a:buFont typeface="+mj-lt"/>
              <a:buAutoNum type="arabicPeriod"/>
            </a:pPr>
            <a:r>
              <a:rPr lang="en-GB" sz="2400" dirty="0"/>
              <a:t>One person in the room begins by focusing on a particular emotion and trying to establish a breathing pattern for it. </a:t>
            </a:r>
          </a:p>
          <a:p>
            <a:pPr marL="457200" indent="-457200">
              <a:buFont typeface="+mj-lt"/>
              <a:buAutoNum type="arabicPeriod"/>
            </a:pPr>
            <a:endParaRPr lang="en-GB" sz="2400" dirty="0"/>
          </a:p>
          <a:p>
            <a:pPr marL="457200" indent="-457200">
              <a:buFont typeface="+mj-lt"/>
              <a:buAutoNum type="arabicPeriod"/>
            </a:pPr>
            <a:r>
              <a:rPr lang="en-GB" sz="2400" dirty="0"/>
              <a:t>Rest of you must try to follow the breathing pattern. </a:t>
            </a:r>
          </a:p>
          <a:p>
            <a:endParaRPr lang="en-GB" sz="2400" dirty="0"/>
          </a:p>
        </p:txBody>
      </p:sp>
      <p:sp>
        <p:nvSpPr>
          <p:cNvPr id="6" name="Explosion 1 5"/>
          <p:cNvSpPr/>
          <p:nvPr/>
        </p:nvSpPr>
        <p:spPr>
          <a:xfrm rot="21051028">
            <a:off x="5785945" y="957944"/>
            <a:ext cx="7236372" cy="5249917"/>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457200" indent="-457200">
              <a:buFont typeface="Wingdings" panose="05000000000000000000" pitchFamily="2" charset="2"/>
              <a:buChar char="ü"/>
            </a:pPr>
            <a:r>
              <a:rPr lang="en-GB" sz="2800" b="1" dirty="0"/>
              <a:t>How did this feel?</a:t>
            </a:r>
          </a:p>
          <a:p>
            <a:pPr marL="457200" indent="-457200">
              <a:buFont typeface="Wingdings" panose="05000000000000000000" pitchFamily="2" charset="2"/>
              <a:buChar char="ü"/>
            </a:pPr>
            <a:r>
              <a:rPr lang="en-GB" sz="2800" b="1" dirty="0"/>
              <a:t>Why is this related to Artaud?</a:t>
            </a:r>
          </a:p>
        </p:txBody>
      </p:sp>
      <p:sp>
        <p:nvSpPr>
          <p:cNvPr id="7" name="Rectangle 6"/>
          <p:cNvSpPr/>
          <p:nvPr/>
        </p:nvSpPr>
        <p:spPr>
          <a:xfrm>
            <a:off x="753696" y="-17785"/>
            <a:ext cx="11067393" cy="861774"/>
          </a:xfrm>
          <a:prstGeom prst="rect">
            <a:avLst/>
          </a:prstGeom>
        </p:spPr>
        <p:txBody>
          <a:bodyPr wrap="square">
            <a:spAutoFit/>
          </a:bodyPr>
          <a:lstStyle/>
          <a:p>
            <a:r>
              <a:rPr lang="en-GB" sz="1200" b="1" dirty="0">
                <a:solidFill>
                  <a:schemeClr val="accent1"/>
                </a:solidFill>
              </a:rPr>
              <a:t>Learning Objectives</a:t>
            </a:r>
          </a:p>
          <a:p>
            <a:pPr>
              <a:buFont typeface="Wingdings" pitchFamily="2" charset="2"/>
              <a:buChar char="ü"/>
            </a:pPr>
            <a:r>
              <a:rPr lang="en-GB" sz="1200" dirty="0"/>
              <a:t>Understand the practices of Artaud.</a:t>
            </a:r>
          </a:p>
          <a:p>
            <a:pPr>
              <a:buFont typeface="Wingdings" pitchFamily="2" charset="2"/>
              <a:buChar char="ü"/>
            </a:pPr>
            <a:r>
              <a:rPr lang="en-GB" sz="1200" dirty="0"/>
              <a:t>Experiment practically in the style of Artaud.</a:t>
            </a:r>
          </a:p>
          <a:p>
            <a:pPr>
              <a:buFont typeface="Wingdings" pitchFamily="2" charset="2"/>
              <a:buChar char="ü"/>
            </a:pPr>
            <a:r>
              <a:rPr lang="en-GB" sz="1200" dirty="0"/>
              <a:t>Evaluate the differences between Stanislavski, Brecht and Artaud</a:t>
            </a:r>
            <a:r>
              <a:rPr lang="en-GB" sz="1400" dirty="0"/>
              <a:t>.</a:t>
            </a:r>
          </a:p>
        </p:txBody>
      </p:sp>
    </p:spTree>
    <p:extLst>
      <p:ext uri="{BB962C8B-B14F-4D97-AF65-F5344CB8AC3E}">
        <p14:creationId xmlns:p14="http://schemas.microsoft.com/office/powerpoint/2010/main" val="155509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63944" y="692331"/>
            <a:ext cx="9693230" cy="1563370"/>
          </a:xfrm>
        </p:spPr>
        <p:txBody>
          <a:bodyPr>
            <a:normAutofit fontScale="90000"/>
          </a:bodyPr>
          <a:lstStyle/>
          <a:p>
            <a:pPr algn="ctr" eaLnBrk="1" hangingPunct="1">
              <a:defRPr/>
            </a:pPr>
            <a:r>
              <a:rPr lang="en-GB" sz="6000" b="1" dirty="0">
                <a:solidFill>
                  <a:schemeClr val="bg1"/>
                </a:solidFill>
                <a:effectLst>
                  <a:outerShdw blurRad="38100" dist="38100" dir="2700000" algn="tl">
                    <a:srgbClr val="000000">
                      <a:alpha val="43137"/>
                    </a:srgbClr>
                  </a:outerShdw>
                </a:effectLst>
              </a:rPr>
              <a:t>ARGUMENTS FOR A THEATRE</a:t>
            </a:r>
          </a:p>
        </p:txBody>
      </p:sp>
      <p:sp>
        <p:nvSpPr>
          <p:cNvPr id="3075" name="Rectangle 3"/>
          <p:cNvSpPr>
            <a:spLocks noGrp="1" noChangeArrowheads="1"/>
          </p:cNvSpPr>
          <p:nvPr>
            <p:ph type="subTitle" idx="1"/>
          </p:nvPr>
        </p:nvSpPr>
        <p:spPr>
          <a:xfrm>
            <a:off x="1528253" y="2730137"/>
            <a:ext cx="8964612" cy="2574519"/>
          </a:xfrm>
        </p:spPr>
        <p:txBody>
          <a:bodyPr>
            <a:normAutofit fontScale="92500" lnSpcReduction="20000"/>
          </a:bodyPr>
          <a:lstStyle/>
          <a:p>
            <a:pPr eaLnBrk="1" hangingPunct="1">
              <a:lnSpc>
                <a:spcPct val="80000"/>
              </a:lnSpc>
              <a:defRPr/>
            </a:pPr>
            <a:r>
              <a:rPr lang="en-GB" sz="5800" b="1" i="1" dirty="0">
                <a:solidFill>
                  <a:schemeClr val="tx1"/>
                </a:solidFill>
              </a:rPr>
              <a:t>Theatre is merely recreation, entertainment. </a:t>
            </a:r>
          </a:p>
          <a:p>
            <a:pPr marL="571500" indent="-571500">
              <a:lnSpc>
                <a:spcPct val="80000"/>
              </a:lnSpc>
              <a:buFont typeface="Wingdings" pitchFamily="2" charset="2"/>
              <a:buChar char="ü"/>
              <a:defRPr/>
            </a:pPr>
            <a:endParaRPr lang="en-GB" sz="5800" b="1" i="1" dirty="0">
              <a:solidFill>
                <a:schemeClr val="tx1"/>
              </a:solidFill>
            </a:endParaRPr>
          </a:p>
          <a:p>
            <a:pPr eaLnBrk="1" hangingPunct="1">
              <a:lnSpc>
                <a:spcPct val="80000"/>
              </a:lnSpc>
              <a:defRPr/>
            </a:pPr>
            <a:r>
              <a:rPr lang="en-GB" sz="5800" b="1" i="1" dirty="0">
                <a:solidFill>
                  <a:schemeClr val="tx1"/>
                </a:solidFill>
              </a:rPr>
              <a:t>So above all it should entertain?</a:t>
            </a:r>
          </a:p>
          <a:p>
            <a:pPr eaLnBrk="1" hangingPunct="1">
              <a:lnSpc>
                <a:spcPct val="80000"/>
              </a:lnSpc>
              <a:defRPr/>
            </a:pPr>
            <a:endParaRPr lang="en-GB" sz="2400" dirty="0"/>
          </a:p>
        </p:txBody>
      </p:sp>
      <p:sp>
        <p:nvSpPr>
          <p:cNvPr id="2" name="Explosion 2 1"/>
          <p:cNvSpPr/>
          <p:nvPr/>
        </p:nvSpPr>
        <p:spPr>
          <a:xfrm>
            <a:off x="-1031966" y="3575050"/>
            <a:ext cx="4650377" cy="3923030"/>
          </a:xfrm>
          <a:prstGeom prst="irregularSeal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400" b="1" i="1" dirty="0"/>
              <a:t>Discuss this statement in pairs</a:t>
            </a:r>
          </a:p>
          <a:p>
            <a:pPr algn="ctr"/>
            <a:endParaRPr lang="en-GB" sz="2400" b="1" i="1" dirty="0"/>
          </a:p>
          <a:p>
            <a:pPr algn="ctr"/>
            <a:r>
              <a:rPr lang="en-GB" sz="2400" b="1" i="1" dirty="0"/>
              <a:t>2 minutes!</a:t>
            </a:r>
          </a:p>
        </p:txBody>
      </p:sp>
    </p:spTree>
    <p:extLst>
      <p:ext uri="{BB962C8B-B14F-4D97-AF65-F5344CB8AC3E}">
        <p14:creationId xmlns:p14="http://schemas.microsoft.com/office/powerpoint/2010/main" val="1995664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128" y="679499"/>
            <a:ext cx="5256584" cy="1107996"/>
          </a:xfrm>
          <a:prstGeom prst="rect">
            <a:avLst/>
          </a:prstGeom>
          <a:noFill/>
        </p:spPr>
        <p:txBody>
          <a:bodyPr wrap="square" rtlCol="0">
            <a:spAutoFit/>
          </a:bodyPr>
          <a:lstStyle/>
          <a:p>
            <a:r>
              <a:rPr lang="en-GB" sz="6600" b="1" u="sng" dirty="0">
                <a:solidFill>
                  <a:schemeClr val="accent1"/>
                </a:solidFill>
              </a:rPr>
              <a:t>Language 1…</a:t>
            </a:r>
          </a:p>
        </p:txBody>
      </p:sp>
      <p:sp>
        <p:nvSpPr>
          <p:cNvPr id="4" name="TextBox 3"/>
          <p:cNvSpPr txBox="1"/>
          <p:nvPr/>
        </p:nvSpPr>
        <p:spPr>
          <a:xfrm>
            <a:off x="933128" y="1787494"/>
            <a:ext cx="10938306" cy="430887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buFont typeface="Wingdings" panose="05000000000000000000" pitchFamily="2" charset="2"/>
              <a:buChar char="§"/>
            </a:pPr>
            <a:r>
              <a:rPr lang="en-GB" sz="3200" dirty="0"/>
              <a:t>Milling around the room in a random fashion.</a:t>
            </a:r>
          </a:p>
          <a:p>
            <a:pPr marL="457200" indent="-457200">
              <a:buFont typeface="Wingdings" panose="05000000000000000000" pitchFamily="2" charset="2"/>
              <a:buChar char="§"/>
            </a:pPr>
            <a:endParaRPr lang="en-GB" sz="3200" dirty="0"/>
          </a:p>
          <a:p>
            <a:pPr marL="457200" indent="-457200">
              <a:buFont typeface="Wingdings" panose="05000000000000000000" pitchFamily="2" charset="2"/>
              <a:buChar char="§"/>
            </a:pPr>
            <a:r>
              <a:rPr lang="en-GB" sz="3200" dirty="0"/>
              <a:t>As you come across others you should greet them, not with actual words but with polite sounds of pleasure. </a:t>
            </a:r>
          </a:p>
          <a:p>
            <a:pPr marL="457200" indent="-457200">
              <a:buFont typeface="Wingdings" panose="05000000000000000000" pitchFamily="2" charset="2"/>
              <a:buChar char="§"/>
            </a:pPr>
            <a:endParaRPr lang="en-GB" sz="3200" dirty="0"/>
          </a:p>
          <a:p>
            <a:r>
              <a:rPr lang="en-GB" sz="3200" i="1" dirty="0">
                <a:solidFill>
                  <a:schemeClr val="accent1"/>
                </a:solidFill>
              </a:rPr>
              <a:t>NOW:</a:t>
            </a:r>
          </a:p>
          <a:p>
            <a:pPr marL="457200" indent="-457200">
              <a:buFont typeface="Wingdings" panose="05000000000000000000" pitchFamily="2" charset="2"/>
              <a:buChar char="§"/>
            </a:pPr>
            <a:r>
              <a:rPr lang="en-GB" sz="3200" i="1" dirty="0">
                <a:solidFill>
                  <a:schemeClr val="accent1"/>
                </a:solidFill>
              </a:rPr>
              <a:t>The liking turns more intense until it reaches love and finally adoration. </a:t>
            </a:r>
          </a:p>
          <a:p>
            <a:endParaRPr lang="en-GB" dirty="0"/>
          </a:p>
        </p:txBody>
      </p:sp>
      <p:sp>
        <p:nvSpPr>
          <p:cNvPr id="5" name="Rectangle 4"/>
          <p:cNvSpPr/>
          <p:nvPr/>
        </p:nvSpPr>
        <p:spPr>
          <a:xfrm>
            <a:off x="753696" y="-17785"/>
            <a:ext cx="11067393" cy="861774"/>
          </a:xfrm>
          <a:prstGeom prst="rect">
            <a:avLst/>
          </a:prstGeom>
        </p:spPr>
        <p:txBody>
          <a:bodyPr wrap="square">
            <a:spAutoFit/>
          </a:bodyPr>
          <a:lstStyle/>
          <a:p>
            <a:r>
              <a:rPr lang="en-GB" sz="1200" b="1" dirty="0">
                <a:solidFill>
                  <a:schemeClr val="accent1"/>
                </a:solidFill>
              </a:rPr>
              <a:t>Learning Objectives</a:t>
            </a:r>
          </a:p>
          <a:p>
            <a:pPr>
              <a:buFont typeface="Wingdings" pitchFamily="2" charset="2"/>
              <a:buChar char="ü"/>
            </a:pPr>
            <a:r>
              <a:rPr lang="en-GB" sz="1200" dirty="0"/>
              <a:t>Understand the practices of Artaud.</a:t>
            </a:r>
          </a:p>
          <a:p>
            <a:pPr>
              <a:buFont typeface="Wingdings" pitchFamily="2" charset="2"/>
              <a:buChar char="ü"/>
            </a:pPr>
            <a:r>
              <a:rPr lang="en-GB" sz="1200" dirty="0"/>
              <a:t>Experiment practically in the style of Artaud.</a:t>
            </a:r>
          </a:p>
          <a:p>
            <a:pPr>
              <a:buFont typeface="Wingdings" pitchFamily="2" charset="2"/>
              <a:buChar char="ü"/>
            </a:pPr>
            <a:r>
              <a:rPr lang="en-GB" sz="1200" dirty="0"/>
              <a:t>Evaluate the differences between Stanislavski, Brecht and Artaud</a:t>
            </a:r>
            <a:r>
              <a:rPr lang="en-GB" sz="1400" dirty="0"/>
              <a:t>.</a:t>
            </a:r>
          </a:p>
        </p:txBody>
      </p:sp>
    </p:spTree>
    <p:extLst>
      <p:ext uri="{BB962C8B-B14F-4D97-AF65-F5344CB8AC3E}">
        <p14:creationId xmlns:p14="http://schemas.microsoft.com/office/powerpoint/2010/main" val="111355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2-Point Star 1"/>
          <p:cNvSpPr/>
          <p:nvPr/>
        </p:nvSpPr>
        <p:spPr>
          <a:xfrm>
            <a:off x="2787445" y="0"/>
            <a:ext cx="7226710" cy="6725265"/>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Remind me what you learnt about Artaud yesterday.</a:t>
            </a:r>
          </a:p>
          <a:p>
            <a:pPr algn="ctr"/>
            <a:endParaRPr lang="en-GB" sz="3200" dirty="0"/>
          </a:p>
          <a:p>
            <a:pPr algn="ctr"/>
            <a:r>
              <a:rPr lang="en-GB" sz="3200" dirty="0"/>
              <a:t>How would you describe his style of theatre?</a:t>
            </a:r>
          </a:p>
        </p:txBody>
      </p:sp>
    </p:spTree>
    <p:extLst>
      <p:ext uri="{BB962C8B-B14F-4D97-AF65-F5344CB8AC3E}">
        <p14:creationId xmlns:p14="http://schemas.microsoft.com/office/powerpoint/2010/main" val="616788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706" y="511121"/>
            <a:ext cx="8507288" cy="634082"/>
          </a:xfrm>
        </p:spPr>
        <p:txBody>
          <a:bodyPr>
            <a:noAutofit/>
          </a:bodyPr>
          <a:lstStyle/>
          <a:p>
            <a:pPr algn="l"/>
            <a:r>
              <a:rPr lang="en-GB" sz="6000" b="1" u="sng" dirty="0">
                <a:solidFill>
                  <a:schemeClr val="accent1"/>
                </a:solidFill>
              </a:rPr>
              <a:t>Learning Outcomes</a:t>
            </a:r>
          </a:p>
        </p:txBody>
      </p:sp>
      <p:sp>
        <p:nvSpPr>
          <p:cNvPr id="3" name="Content Placeholder 2"/>
          <p:cNvSpPr>
            <a:spLocks noGrp="1"/>
          </p:cNvSpPr>
          <p:nvPr>
            <p:ph idx="1"/>
          </p:nvPr>
        </p:nvSpPr>
        <p:spPr>
          <a:xfrm>
            <a:off x="977461" y="1576552"/>
            <a:ext cx="10815145" cy="4824248"/>
          </a:xfrm>
        </p:spPr>
        <p:txBody>
          <a:bodyPr>
            <a:normAutofit/>
          </a:bodyPr>
          <a:lstStyle/>
          <a:p>
            <a:pPr marL="0" indent="0">
              <a:buNone/>
            </a:pPr>
            <a:r>
              <a:rPr lang="en-GB" sz="2800" dirty="0">
                <a:solidFill>
                  <a:srgbClr val="FF0000"/>
                </a:solidFill>
              </a:rPr>
              <a:t>All: Reflect on the Theatre Practitioner Artaud and use your knowledge and understanding to hold structured discussions.</a:t>
            </a:r>
          </a:p>
          <a:p>
            <a:pPr marL="0" indent="0">
              <a:buNone/>
            </a:pPr>
            <a:endParaRPr lang="en-GB" sz="2800" dirty="0"/>
          </a:p>
          <a:p>
            <a:pPr marL="0" indent="0">
              <a:buNone/>
            </a:pPr>
            <a:r>
              <a:rPr lang="en-GB" sz="2800" dirty="0">
                <a:solidFill>
                  <a:schemeClr val="accent6">
                    <a:lumMod val="75000"/>
                  </a:schemeClr>
                </a:solidFill>
              </a:rPr>
              <a:t>Most: Apply concepts of universal language, symbolic movements and actor/audience relationships how they are key within Artaud’s theory.</a:t>
            </a:r>
          </a:p>
          <a:p>
            <a:pPr marL="0" indent="0">
              <a:buNone/>
            </a:pPr>
            <a:endParaRPr lang="en-GB" sz="2800" dirty="0"/>
          </a:p>
          <a:p>
            <a:pPr marL="0" indent="0">
              <a:buNone/>
            </a:pPr>
            <a:r>
              <a:rPr lang="en-GB" sz="2800" dirty="0">
                <a:solidFill>
                  <a:srgbClr val="00B050"/>
                </a:solidFill>
              </a:rPr>
              <a:t>Some: Evaluate and conclude effectively using specific dramatic vocabulary and terminology when reflecting and discussing.</a:t>
            </a:r>
          </a:p>
        </p:txBody>
      </p:sp>
    </p:spTree>
    <p:extLst>
      <p:ext uri="{BB962C8B-B14F-4D97-AF65-F5344CB8AC3E}">
        <p14:creationId xmlns:p14="http://schemas.microsoft.com/office/powerpoint/2010/main" val="255817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94" y="769017"/>
            <a:ext cx="10042358" cy="792079"/>
          </a:xfrm>
        </p:spPr>
        <p:txBody>
          <a:bodyPr/>
          <a:lstStyle/>
          <a:p>
            <a:r>
              <a:rPr lang="en-GB" b="1" u="sng" dirty="0">
                <a:solidFill>
                  <a:schemeClr val="accent1"/>
                </a:solidFill>
              </a:rPr>
              <a:t>Harnessing Nature…</a:t>
            </a:r>
          </a:p>
        </p:txBody>
      </p:sp>
      <p:sp>
        <p:nvSpPr>
          <p:cNvPr id="3" name="Content Placeholder 2"/>
          <p:cNvSpPr>
            <a:spLocks noGrp="1"/>
          </p:cNvSpPr>
          <p:nvPr>
            <p:ph idx="1"/>
          </p:nvPr>
        </p:nvSpPr>
        <p:spPr>
          <a:xfrm>
            <a:off x="368967" y="1488906"/>
            <a:ext cx="11598443" cy="5224715"/>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lgn="ctr">
              <a:buNone/>
            </a:pPr>
            <a:r>
              <a:rPr lang="en-GB" sz="2400" b="1" u="sng" dirty="0"/>
              <a:t>AIM: To use and harness the physical world around us.</a:t>
            </a:r>
          </a:p>
          <a:p>
            <a:pPr marL="0" indent="0">
              <a:buNone/>
            </a:pPr>
            <a:r>
              <a:rPr lang="en-GB" b="1" u="sng" dirty="0"/>
              <a:t>Activity:</a:t>
            </a:r>
          </a:p>
          <a:p>
            <a:pPr marL="0" indent="0">
              <a:buNone/>
            </a:pPr>
            <a:r>
              <a:rPr lang="en-GB" sz="2400" dirty="0"/>
              <a:t>Imagine, as a group, you are standing in a blustery wind storm.</a:t>
            </a:r>
          </a:p>
          <a:p>
            <a:pPr marL="0" indent="0">
              <a:buNone/>
            </a:pPr>
            <a:r>
              <a:rPr lang="en-GB" sz="2400" dirty="0"/>
              <a:t>Imagine the blustery wind storm is bashing your bodies, and start to move in time with the gale as it crashes through the space.</a:t>
            </a:r>
          </a:p>
          <a:p>
            <a:pPr marL="0" indent="0">
              <a:buNone/>
            </a:pPr>
            <a:r>
              <a:rPr lang="en-GB" sz="2400" dirty="0"/>
              <a:t>The gale changes direction and you have to adapt to the change.</a:t>
            </a:r>
          </a:p>
          <a:p>
            <a:pPr marL="0" indent="0">
              <a:buNone/>
            </a:pPr>
            <a:r>
              <a:rPr lang="en-GB" sz="2400" dirty="0"/>
              <a:t>Now stand still and imagine the gale has died and there is just a gentle breeze blowing onto you.</a:t>
            </a:r>
          </a:p>
          <a:p>
            <a:pPr marL="0" indent="0">
              <a:buNone/>
            </a:pPr>
            <a:r>
              <a:rPr lang="en-GB" sz="2400" dirty="0"/>
              <a:t>In your group, using movement and your breath to support your movement, move from the breeze back to the gale.</a:t>
            </a:r>
          </a:p>
          <a:p>
            <a:pPr marL="0" indent="0">
              <a:buNone/>
            </a:pPr>
            <a:r>
              <a:rPr lang="en-GB" sz="2400" dirty="0"/>
              <a:t>Work in time with each other, reacting to the wind and each other so you start to all work in harmony.</a:t>
            </a:r>
          </a:p>
        </p:txBody>
      </p:sp>
      <p:sp>
        <p:nvSpPr>
          <p:cNvPr id="4" name="Rectangle 3"/>
          <p:cNvSpPr/>
          <p:nvPr/>
        </p:nvSpPr>
        <p:spPr>
          <a:xfrm>
            <a:off x="721894" y="-61980"/>
            <a:ext cx="9144000" cy="830997"/>
          </a:xfrm>
          <a:prstGeom prst="rect">
            <a:avLst/>
          </a:prstGeom>
        </p:spPr>
        <p:txBody>
          <a:bodyPr wrap="square">
            <a:spAutoFit/>
          </a:bodyPr>
          <a:lstStyle/>
          <a:p>
            <a:r>
              <a:rPr lang="en-GB" sz="1200" dirty="0">
                <a:solidFill>
                  <a:srgbClr val="FF0000"/>
                </a:solidFill>
              </a:rPr>
              <a:t>All: Reflect on the Theatre Practitioner Artaud and use your knowledge and understanding to hold structured discussions.</a:t>
            </a:r>
          </a:p>
          <a:p>
            <a:r>
              <a:rPr lang="en-GB" sz="1200" dirty="0">
                <a:solidFill>
                  <a:schemeClr val="accent6">
                    <a:lumMod val="75000"/>
                  </a:schemeClr>
                </a:solidFill>
              </a:rPr>
              <a:t>Most: Apply concepts of universal language, symbolic movements and actor/audience relationships how they are key within Artaud’s theory.</a:t>
            </a:r>
          </a:p>
          <a:p>
            <a:r>
              <a:rPr lang="en-GB" sz="1200" dirty="0">
                <a:solidFill>
                  <a:srgbClr val="00B050"/>
                </a:solidFill>
              </a:rPr>
              <a:t>Some: Evaluate and conclude effectively using specific dramatic vocabulary and terminology when reflecting and discussing.</a:t>
            </a:r>
          </a:p>
        </p:txBody>
      </p:sp>
      <p:sp>
        <p:nvSpPr>
          <p:cNvPr id="6" name="Content Placeholder 2"/>
          <p:cNvSpPr txBox="1">
            <a:spLocks/>
          </p:cNvSpPr>
          <p:nvPr/>
        </p:nvSpPr>
        <p:spPr>
          <a:xfrm>
            <a:off x="2185734" y="76329"/>
            <a:ext cx="7964908" cy="66815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dk1"/>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dk1"/>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dk1"/>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dk1"/>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dk1"/>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dk1"/>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dk1"/>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dk1"/>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dk1"/>
                </a:solidFill>
                <a:latin typeface="+mn-lt"/>
                <a:ea typeface="+mn-ea"/>
                <a:cs typeface="+mn-cs"/>
              </a:defRPr>
            </a:lvl9pPr>
          </a:lstStyle>
          <a:p>
            <a:pPr marL="0" indent="0" algn="ctr">
              <a:buFont typeface="Franklin Gothic Book" panose="020B0503020102020204" pitchFamily="34" charset="0"/>
              <a:buNone/>
            </a:pPr>
            <a:r>
              <a:rPr lang="en-GB" sz="3600" b="1" dirty="0">
                <a:solidFill>
                  <a:schemeClr val="bg1"/>
                </a:solidFill>
              </a:rPr>
              <a:t>WHOLE GROUP TASK!</a:t>
            </a:r>
          </a:p>
          <a:p>
            <a:pPr marL="457200" indent="-457200">
              <a:buFont typeface="+mj-lt"/>
              <a:buAutoNum type="arabicParenR"/>
            </a:pPr>
            <a:r>
              <a:rPr lang="en-GB" sz="2800" dirty="0">
                <a:solidFill>
                  <a:schemeClr val="bg1"/>
                </a:solidFill>
              </a:rPr>
              <a:t>Now, as a group, follow the same process with fire, building towards working as a group going from the feeling of a raging forest fire to the flame of a candle.</a:t>
            </a:r>
          </a:p>
          <a:p>
            <a:pPr marL="457200" indent="-457200">
              <a:buFont typeface="+mj-lt"/>
              <a:buAutoNum type="arabicParenR"/>
            </a:pPr>
            <a:endParaRPr lang="en-GB" sz="2800" dirty="0">
              <a:solidFill>
                <a:schemeClr val="bg1"/>
              </a:solidFill>
            </a:endParaRPr>
          </a:p>
          <a:p>
            <a:pPr marL="457200" indent="-457200">
              <a:buFont typeface="+mj-lt"/>
              <a:buAutoNum type="arabicParenR"/>
            </a:pPr>
            <a:r>
              <a:rPr lang="en-GB" sz="2800" dirty="0">
                <a:solidFill>
                  <a:schemeClr val="bg1"/>
                </a:solidFill>
              </a:rPr>
              <a:t>Within your piece, create a movement sequence that reacts and responds to the physical elements.</a:t>
            </a:r>
          </a:p>
          <a:p>
            <a:pPr marL="457200" indent="-457200">
              <a:buFont typeface="+mj-lt"/>
              <a:buAutoNum type="arabicParenR"/>
            </a:pPr>
            <a:endParaRPr lang="en-GB" sz="2800" dirty="0">
              <a:solidFill>
                <a:schemeClr val="bg1"/>
              </a:solidFill>
            </a:endParaRPr>
          </a:p>
          <a:p>
            <a:pPr marL="457200" indent="-457200">
              <a:buFont typeface="+mj-lt"/>
              <a:buAutoNum type="arabicParenR"/>
            </a:pPr>
            <a:r>
              <a:rPr lang="en-GB" sz="2800" dirty="0">
                <a:solidFill>
                  <a:schemeClr val="bg1"/>
                </a:solidFill>
              </a:rPr>
              <a:t>Think about the energy from this exercise and filtering it into your piece. </a:t>
            </a:r>
          </a:p>
          <a:p>
            <a:pPr marL="457200" indent="-457200">
              <a:buFont typeface="+mj-lt"/>
              <a:buAutoNum type="arabicParenR"/>
            </a:pPr>
            <a:endParaRPr lang="en-GB" sz="2800" dirty="0">
              <a:solidFill>
                <a:schemeClr val="bg1"/>
              </a:solidFill>
            </a:endParaRPr>
          </a:p>
          <a:p>
            <a:pPr marL="457200" indent="-457200">
              <a:buFont typeface="+mj-lt"/>
              <a:buAutoNum type="arabicParenR"/>
            </a:pPr>
            <a:r>
              <a:rPr lang="en-GB" sz="2800" dirty="0">
                <a:solidFill>
                  <a:schemeClr val="bg1"/>
                </a:solidFill>
              </a:rPr>
              <a:t>Think about developing a soundscape to accompany your movements.</a:t>
            </a:r>
          </a:p>
        </p:txBody>
      </p:sp>
      <p:sp>
        <p:nvSpPr>
          <p:cNvPr id="5" name="32-Point Star 4"/>
          <p:cNvSpPr/>
          <p:nvPr/>
        </p:nvSpPr>
        <p:spPr>
          <a:xfrm>
            <a:off x="9520471" y="-61980"/>
            <a:ext cx="2671529" cy="2736011"/>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Read through this activity in your head and work together as a group!!</a:t>
            </a:r>
          </a:p>
        </p:txBody>
      </p:sp>
    </p:spTree>
    <p:extLst>
      <p:ext uri="{BB962C8B-B14F-4D97-AF65-F5344CB8AC3E}">
        <p14:creationId xmlns:p14="http://schemas.microsoft.com/office/powerpoint/2010/main" val="254706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338" y="961698"/>
            <a:ext cx="8435280" cy="436910"/>
          </a:xfrm>
        </p:spPr>
        <p:txBody>
          <a:bodyPr>
            <a:noAutofit/>
          </a:bodyPr>
          <a:lstStyle/>
          <a:p>
            <a:pPr algn="l"/>
            <a:r>
              <a:rPr lang="en-GB" sz="6000" b="1" u="sng" dirty="0">
                <a:solidFill>
                  <a:schemeClr val="accent1"/>
                </a:solidFill>
              </a:rPr>
              <a:t>Pushing Extremes</a:t>
            </a:r>
          </a:p>
        </p:txBody>
      </p:sp>
      <p:sp>
        <p:nvSpPr>
          <p:cNvPr id="3" name="Content Placeholder 2"/>
          <p:cNvSpPr>
            <a:spLocks noGrp="1"/>
          </p:cNvSpPr>
          <p:nvPr>
            <p:ph idx="1"/>
          </p:nvPr>
        </p:nvSpPr>
        <p:spPr>
          <a:xfrm>
            <a:off x="1063945" y="1914267"/>
            <a:ext cx="5857117" cy="4353347"/>
          </a:xfrm>
        </p:spPr>
        <p:style>
          <a:lnRef idx="2">
            <a:schemeClr val="accent5"/>
          </a:lnRef>
          <a:fillRef idx="1">
            <a:schemeClr val="lt1"/>
          </a:fillRef>
          <a:effectRef idx="0">
            <a:schemeClr val="accent5"/>
          </a:effectRef>
          <a:fontRef idx="minor">
            <a:schemeClr val="dk1"/>
          </a:fontRef>
        </p:style>
        <p:txBody>
          <a:bodyPr>
            <a:normAutofit/>
          </a:bodyPr>
          <a:lstStyle/>
          <a:p>
            <a:pPr marL="514350" indent="-514350">
              <a:buFont typeface="+mj-lt"/>
              <a:buAutoNum type="arabicPeriod"/>
            </a:pPr>
            <a:r>
              <a:rPr lang="en-GB" sz="2800" dirty="0"/>
              <a:t>Find a space in the studio</a:t>
            </a:r>
          </a:p>
          <a:p>
            <a:pPr marL="514350" indent="-514350">
              <a:buFont typeface="+mj-lt"/>
              <a:buAutoNum type="arabicPeriod"/>
            </a:pPr>
            <a:r>
              <a:rPr lang="en-GB" sz="2800" dirty="0"/>
              <a:t>Follow the routine</a:t>
            </a:r>
          </a:p>
          <a:p>
            <a:pPr marL="1314450" lvl="2" indent="-514350"/>
            <a:r>
              <a:rPr lang="en-GB" sz="2000" dirty="0"/>
              <a:t>High</a:t>
            </a:r>
          </a:p>
          <a:p>
            <a:pPr marL="1314450" lvl="2" indent="-514350"/>
            <a:r>
              <a:rPr lang="en-GB" sz="2000" dirty="0"/>
              <a:t>Floor</a:t>
            </a:r>
          </a:p>
          <a:p>
            <a:pPr marL="1314450" lvl="2" indent="-514350"/>
            <a:r>
              <a:rPr lang="en-GB" sz="2000" dirty="0"/>
              <a:t>Left</a:t>
            </a:r>
          </a:p>
          <a:p>
            <a:pPr marL="1314450" lvl="2" indent="-514350"/>
            <a:r>
              <a:rPr lang="en-GB" sz="2000" dirty="0"/>
              <a:t>Right</a:t>
            </a:r>
          </a:p>
          <a:p>
            <a:pPr marL="514350" indent="-514350">
              <a:buFont typeface="+mj-lt"/>
              <a:buAutoNum type="arabicPeriod"/>
            </a:pPr>
            <a:r>
              <a:rPr lang="en-GB" sz="2800" dirty="0"/>
              <a:t>Keep GOING!!!!!</a:t>
            </a:r>
          </a:p>
          <a:p>
            <a:pPr marL="0" indent="0">
              <a:buNone/>
            </a:pPr>
            <a:endParaRPr lang="en-GB" sz="2800" dirty="0"/>
          </a:p>
        </p:txBody>
      </p:sp>
      <p:sp>
        <p:nvSpPr>
          <p:cNvPr id="4" name="Content Placeholder 2"/>
          <p:cNvSpPr txBox="1">
            <a:spLocks/>
          </p:cNvSpPr>
          <p:nvPr/>
        </p:nvSpPr>
        <p:spPr>
          <a:xfrm>
            <a:off x="851338" y="21674"/>
            <a:ext cx="11051628" cy="9400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FF0000"/>
                </a:solidFill>
              </a:rPr>
              <a:t>All: Reflect on the Theatre Practitioner Artaud and use their knowledge and understanding to hold structured discussions.</a:t>
            </a:r>
          </a:p>
          <a:p>
            <a:pPr marL="0" indent="0">
              <a:buNone/>
            </a:pPr>
            <a:r>
              <a:rPr lang="en-GB" sz="1200" dirty="0">
                <a:solidFill>
                  <a:schemeClr val="accent6">
                    <a:lumMod val="75000"/>
                  </a:schemeClr>
                </a:solidFill>
              </a:rPr>
              <a:t>Most: Apply concepts of universal language, symbolic movements and actor/audience relationships are key within this theory.</a:t>
            </a:r>
          </a:p>
          <a:p>
            <a:pPr marL="0" indent="0">
              <a:buNone/>
            </a:pPr>
            <a:r>
              <a:rPr lang="en-GB" sz="1200" dirty="0">
                <a:solidFill>
                  <a:srgbClr val="00B050"/>
                </a:solidFill>
              </a:rPr>
              <a:t>Some: Evaluate and conclude effectively using specific dramatic vocabulary and terminology when reflecting and discussing.</a:t>
            </a:r>
          </a:p>
        </p:txBody>
      </p:sp>
      <p:sp>
        <p:nvSpPr>
          <p:cNvPr id="5" name="Flowchart: Document 4"/>
          <p:cNvSpPr/>
          <p:nvPr/>
        </p:nvSpPr>
        <p:spPr>
          <a:xfrm>
            <a:off x="7252139" y="1166648"/>
            <a:ext cx="4650828" cy="5407573"/>
          </a:xfrm>
          <a:prstGeom prst="flowChartDocumen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457200" indent="-457200">
              <a:buFont typeface="Wingdings" pitchFamily="2" charset="2"/>
              <a:buChar char="ü"/>
            </a:pPr>
            <a:r>
              <a:rPr lang="en-GB" sz="3200" dirty="0"/>
              <a:t>What was the relevance of that activity?</a:t>
            </a:r>
          </a:p>
          <a:p>
            <a:pPr marL="457200" indent="-457200">
              <a:buFont typeface="Wingdings" pitchFamily="2" charset="2"/>
              <a:buChar char="ü"/>
            </a:pPr>
            <a:r>
              <a:rPr lang="en-GB" sz="3200" dirty="0"/>
              <a:t>Why did I keep pushing you?</a:t>
            </a:r>
          </a:p>
          <a:p>
            <a:pPr marL="457200" indent="-457200">
              <a:buFont typeface="Wingdings" pitchFamily="2" charset="2"/>
              <a:buChar char="ü"/>
            </a:pPr>
            <a:r>
              <a:rPr lang="en-GB" sz="3200" dirty="0"/>
              <a:t>One word to describe how you felt?</a:t>
            </a:r>
          </a:p>
        </p:txBody>
      </p:sp>
    </p:spTree>
    <p:extLst>
      <p:ext uri="{BB962C8B-B14F-4D97-AF65-F5344CB8AC3E}">
        <p14:creationId xmlns:p14="http://schemas.microsoft.com/office/powerpoint/2010/main" val="377390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706" y="511121"/>
            <a:ext cx="8507288" cy="634082"/>
          </a:xfrm>
        </p:spPr>
        <p:txBody>
          <a:bodyPr>
            <a:noAutofit/>
          </a:bodyPr>
          <a:lstStyle/>
          <a:p>
            <a:pPr algn="l"/>
            <a:r>
              <a:rPr lang="en-GB" sz="6000" b="1" u="sng" dirty="0">
                <a:solidFill>
                  <a:schemeClr val="accent1"/>
                </a:solidFill>
              </a:rPr>
              <a:t>Learning Outcomes</a:t>
            </a:r>
          </a:p>
        </p:txBody>
      </p:sp>
      <p:sp>
        <p:nvSpPr>
          <p:cNvPr id="3" name="Content Placeholder 2"/>
          <p:cNvSpPr>
            <a:spLocks noGrp="1"/>
          </p:cNvSpPr>
          <p:nvPr>
            <p:ph idx="1"/>
          </p:nvPr>
        </p:nvSpPr>
        <p:spPr>
          <a:xfrm>
            <a:off x="977461" y="1576552"/>
            <a:ext cx="10815145" cy="4824248"/>
          </a:xfrm>
        </p:spPr>
        <p:txBody>
          <a:bodyPr>
            <a:normAutofit/>
          </a:bodyPr>
          <a:lstStyle/>
          <a:p>
            <a:pPr marL="0" indent="0">
              <a:buNone/>
            </a:pPr>
            <a:r>
              <a:rPr lang="en-GB" sz="2800" dirty="0">
                <a:solidFill>
                  <a:srgbClr val="FF0000"/>
                </a:solidFill>
              </a:rPr>
              <a:t>All: Reflect on the Theatre Practitioner Artaud and use your knowledge and understanding to hold structured discussions.</a:t>
            </a:r>
          </a:p>
          <a:p>
            <a:pPr marL="0" indent="0">
              <a:buNone/>
            </a:pPr>
            <a:endParaRPr lang="en-GB" sz="2800" dirty="0"/>
          </a:p>
          <a:p>
            <a:pPr marL="0" indent="0">
              <a:buNone/>
            </a:pPr>
            <a:r>
              <a:rPr lang="en-GB" sz="2800" dirty="0">
                <a:solidFill>
                  <a:schemeClr val="accent6">
                    <a:lumMod val="75000"/>
                  </a:schemeClr>
                </a:solidFill>
              </a:rPr>
              <a:t>Most: Apply concepts of universal language, symbolic movements and actor/audience relationships how they are key within Artaud’s theory.</a:t>
            </a:r>
          </a:p>
          <a:p>
            <a:pPr marL="0" indent="0">
              <a:buNone/>
            </a:pPr>
            <a:endParaRPr lang="en-GB" sz="2800" dirty="0"/>
          </a:p>
          <a:p>
            <a:pPr marL="0" indent="0">
              <a:buNone/>
            </a:pPr>
            <a:r>
              <a:rPr lang="en-GB" sz="2800" dirty="0">
                <a:solidFill>
                  <a:srgbClr val="00B050"/>
                </a:solidFill>
              </a:rPr>
              <a:t>Some: Evaluate and conclude effectively using specific dramatic vocabulary and terminology when reflecting and discussing.</a:t>
            </a:r>
          </a:p>
        </p:txBody>
      </p:sp>
    </p:spTree>
    <p:extLst>
      <p:ext uri="{BB962C8B-B14F-4D97-AF65-F5344CB8AC3E}">
        <p14:creationId xmlns:p14="http://schemas.microsoft.com/office/powerpoint/2010/main" val="2665848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665" y="782679"/>
            <a:ext cx="10028903" cy="696861"/>
          </a:xfrm>
        </p:spPr>
        <p:txBody>
          <a:bodyPr>
            <a:noAutofit/>
          </a:bodyPr>
          <a:lstStyle/>
          <a:p>
            <a:r>
              <a:rPr lang="en-GB" sz="5400" b="1" u="sng" dirty="0"/>
              <a:t>The Seven Ravens</a:t>
            </a:r>
          </a:p>
        </p:txBody>
      </p:sp>
      <p:sp>
        <p:nvSpPr>
          <p:cNvPr id="3" name="Content Placeholder 2"/>
          <p:cNvSpPr>
            <a:spLocks noGrp="1"/>
          </p:cNvSpPr>
          <p:nvPr>
            <p:ph idx="1"/>
          </p:nvPr>
        </p:nvSpPr>
        <p:spPr>
          <a:xfrm>
            <a:off x="781665" y="1828799"/>
            <a:ext cx="6725264" cy="4748981"/>
          </a:xfrm>
        </p:spPr>
        <p:style>
          <a:lnRef idx="2">
            <a:schemeClr val="dk1"/>
          </a:lnRef>
          <a:fillRef idx="1">
            <a:schemeClr val="lt1"/>
          </a:fillRef>
          <a:effectRef idx="0">
            <a:schemeClr val="dk1"/>
          </a:effectRef>
          <a:fontRef idx="minor">
            <a:schemeClr val="dk1"/>
          </a:fontRef>
        </p:style>
        <p:txBody>
          <a:bodyPr/>
          <a:lstStyle/>
          <a:p>
            <a:pPr lvl="0"/>
            <a:r>
              <a:rPr lang="en-GB" sz="2800" dirty="0"/>
              <a:t>Working as a whole group you are to:</a:t>
            </a:r>
          </a:p>
          <a:p>
            <a:pPr marL="457200" lvl="0" indent="-457200">
              <a:buFont typeface="+mj-lt"/>
              <a:buAutoNum type="arabicPeriod"/>
            </a:pPr>
            <a:r>
              <a:rPr lang="en-GB" sz="2800" dirty="0"/>
              <a:t>Use the story 'The 7 Ravens' </a:t>
            </a:r>
          </a:p>
          <a:p>
            <a:pPr marL="457200" lvl="0" indent="-457200">
              <a:buFont typeface="+mj-lt"/>
              <a:buAutoNum type="arabicPeriod"/>
            </a:pPr>
            <a:r>
              <a:rPr lang="en-GB" sz="2800" dirty="0"/>
              <a:t>You are to read the short story.</a:t>
            </a:r>
          </a:p>
          <a:p>
            <a:pPr marL="457200" lvl="0" indent="-457200">
              <a:buFont typeface="+mj-lt"/>
              <a:buAutoNum type="arabicPeriod"/>
            </a:pPr>
            <a:r>
              <a:rPr lang="en-GB" sz="2800" dirty="0"/>
              <a:t>Split the story in to 5 accessible chunks.</a:t>
            </a:r>
          </a:p>
          <a:p>
            <a:pPr marL="457200" lvl="0" indent="-457200">
              <a:buFont typeface="+mj-lt"/>
              <a:buAutoNum type="arabicPeriod"/>
            </a:pPr>
            <a:r>
              <a:rPr lang="en-GB" sz="2800" dirty="0"/>
              <a:t>You are then to devise and perform sections of the story </a:t>
            </a:r>
          </a:p>
          <a:p>
            <a:pPr marL="457200" lvl="0" indent="-457200">
              <a:buFont typeface="+mj-lt"/>
              <a:buAutoNum type="arabicPeriod"/>
            </a:pPr>
            <a:r>
              <a:rPr lang="en-GB" sz="2800" dirty="0"/>
              <a:t>Your focus MUST be on Artaud’s theories.</a:t>
            </a:r>
          </a:p>
          <a:p>
            <a:endParaRPr lang="en-GB" dirty="0"/>
          </a:p>
        </p:txBody>
      </p:sp>
      <p:sp>
        <p:nvSpPr>
          <p:cNvPr id="4" name="Content Placeholder 2"/>
          <p:cNvSpPr txBox="1">
            <a:spLocks/>
          </p:cNvSpPr>
          <p:nvPr/>
        </p:nvSpPr>
        <p:spPr>
          <a:xfrm>
            <a:off x="689106" y="-1658"/>
            <a:ext cx="6980055" cy="94002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FF0000"/>
                </a:solidFill>
              </a:rPr>
              <a:t>All: Reflect on the Theatre Practitioner Artaud and use their knowledge and understanding to hold structured discussions.</a:t>
            </a:r>
          </a:p>
          <a:p>
            <a:pPr marL="0" indent="0">
              <a:buNone/>
            </a:pPr>
            <a:r>
              <a:rPr lang="en-GB" sz="1200" dirty="0">
                <a:solidFill>
                  <a:schemeClr val="accent6">
                    <a:lumMod val="75000"/>
                  </a:schemeClr>
                </a:solidFill>
              </a:rPr>
              <a:t>Most: Apply concepts of universal language, symbolic movements and actor/audience relationships are key within this theory.</a:t>
            </a:r>
          </a:p>
          <a:p>
            <a:pPr marL="0" indent="0">
              <a:buNone/>
            </a:pPr>
            <a:r>
              <a:rPr lang="en-GB" sz="1200" dirty="0">
                <a:solidFill>
                  <a:srgbClr val="00B050"/>
                </a:solidFill>
              </a:rPr>
              <a:t>Some: Evaluate and conclude effectively using specific dramatic vocabulary and terminology when reflecting and discussing.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161" y="0"/>
            <a:ext cx="4454013" cy="6691474"/>
          </a:xfrm>
          <a:prstGeom prst="rect">
            <a:avLst/>
          </a:prstGeom>
          <a:ln>
            <a:noFill/>
          </a:ln>
          <a:effectLst>
            <a:softEdge rad="112500"/>
          </a:effectLst>
        </p:spPr>
      </p:pic>
    </p:spTree>
    <p:extLst>
      <p:ext uri="{BB962C8B-B14F-4D97-AF65-F5344CB8AC3E}">
        <p14:creationId xmlns:p14="http://schemas.microsoft.com/office/powerpoint/2010/main" val="2469936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607" y="1605031"/>
            <a:ext cx="11129135" cy="4082730"/>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GB" dirty="0"/>
              <a:t>How could you…</a:t>
            </a:r>
          </a:p>
          <a:p>
            <a:pPr lvl="1"/>
            <a:r>
              <a:rPr lang="en-GB" dirty="0"/>
              <a:t>make your audience feel very uncomfortable and unnerved without touching them?</a:t>
            </a:r>
          </a:p>
          <a:p>
            <a:pPr lvl="1"/>
            <a:r>
              <a:rPr lang="en-GB" dirty="0"/>
              <a:t>instil fear into the minds of the audience? </a:t>
            </a:r>
          </a:p>
          <a:p>
            <a:pPr lvl="1"/>
            <a:r>
              <a:rPr lang="en-GB" dirty="0"/>
              <a:t>use your proxemics?</a:t>
            </a:r>
          </a:p>
          <a:p>
            <a:pPr lvl="1"/>
            <a:r>
              <a:rPr lang="en-GB" dirty="0"/>
              <a:t>use performance space?</a:t>
            </a:r>
          </a:p>
          <a:p>
            <a:pPr lvl="1"/>
            <a:endParaRPr lang="en-GB" dirty="0"/>
          </a:p>
          <a:p>
            <a:pPr marL="0" indent="0">
              <a:buNone/>
            </a:pPr>
            <a:r>
              <a:rPr lang="en-GB" dirty="0"/>
              <a:t>Focus on: </a:t>
            </a:r>
          </a:p>
          <a:p>
            <a:pPr>
              <a:buFont typeface="Wingdings" pitchFamily="2" charset="2"/>
              <a:buChar char="ü"/>
            </a:pPr>
            <a:r>
              <a:rPr lang="en-GB" dirty="0"/>
              <a:t>the way you speak the words – unnaturally</a:t>
            </a:r>
          </a:p>
          <a:p>
            <a:pPr>
              <a:buFont typeface="Wingdings" pitchFamily="2" charset="2"/>
              <a:buChar char="ü"/>
            </a:pPr>
            <a:r>
              <a:rPr lang="en-GB" dirty="0"/>
              <a:t>creating a new language for theatre</a:t>
            </a:r>
          </a:p>
          <a:p>
            <a:pPr>
              <a:buFont typeface="Wingdings" pitchFamily="2" charset="2"/>
              <a:buChar char="ü"/>
            </a:pPr>
            <a:r>
              <a:rPr lang="en-GB" dirty="0"/>
              <a:t>ACTOR / AUDIENCE RELATIONSHIP</a:t>
            </a:r>
          </a:p>
          <a:p>
            <a:pPr>
              <a:buFont typeface="Wingdings" pitchFamily="2" charset="2"/>
              <a:buChar char="ü"/>
            </a:pPr>
            <a:r>
              <a:rPr lang="en-GB" dirty="0"/>
              <a:t>Symbolic Physicality</a:t>
            </a:r>
          </a:p>
          <a:p>
            <a:pPr marL="0" indent="0">
              <a:buNone/>
            </a:pPr>
            <a:endParaRPr lang="en-GB" dirty="0"/>
          </a:p>
        </p:txBody>
      </p:sp>
      <p:sp>
        <p:nvSpPr>
          <p:cNvPr id="4" name="Rectangle 3"/>
          <p:cNvSpPr/>
          <p:nvPr/>
        </p:nvSpPr>
        <p:spPr>
          <a:xfrm rot="20493706">
            <a:off x="9688714" y="5820444"/>
            <a:ext cx="1099981" cy="523220"/>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GB" sz="2800" dirty="0">
                <a:solidFill>
                  <a:srgbClr val="FF0000"/>
                </a:solidFill>
              </a:rPr>
              <a:t>Shock</a:t>
            </a:r>
          </a:p>
        </p:txBody>
      </p:sp>
      <p:sp>
        <p:nvSpPr>
          <p:cNvPr id="5" name="Rectangle 4"/>
          <p:cNvSpPr/>
          <p:nvPr/>
        </p:nvSpPr>
        <p:spPr>
          <a:xfrm rot="20475132">
            <a:off x="2371101" y="5912732"/>
            <a:ext cx="1486304"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GB" sz="2800" dirty="0">
                <a:solidFill>
                  <a:srgbClr val="7030A0"/>
                </a:solidFill>
              </a:rPr>
              <a:t>Unnerve</a:t>
            </a:r>
          </a:p>
        </p:txBody>
      </p:sp>
      <p:sp>
        <p:nvSpPr>
          <p:cNvPr id="6" name="Rectangle 5"/>
          <p:cNvSpPr/>
          <p:nvPr/>
        </p:nvSpPr>
        <p:spPr>
          <a:xfrm rot="20556153">
            <a:off x="6142901" y="5887783"/>
            <a:ext cx="1369286"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2800" dirty="0">
                <a:solidFill>
                  <a:srgbClr val="00B050"/>
                </a:solidFill>
              </a:rPr>
              <a:t>Disturb </a:t>
            </a:r>
          </a:p>
        </p:txBody>
      </p:sp>
      <p:sp>
        <p:nvSpPr>
          <p:cNvPr id="7" name="Rectangle 6"/>
          <p:cNvSpPr/>
          <p:nvPr/>
        </p:nvSpPr>
        <p:spPr>
          <a:xfrm rot="891348">
            <a:off x="3996874" y="6096292"/>
            <a:ext cx="2066591"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GB" sz="2800" dirty="0">
                <a:solidFill>
                  <a:schemeClr val="accent6">
                    <a:lumMod val="75000"/>
                  </a:schemeClr>
                </a:solidFill>
              </a:rPr>
              <a:t>Atmosphere</a:t>
            </a:r>
          </a:p>
        </p:txBody>
      </p:sp>
      <p:sp>
        <p:nvSpPr>
          <p:cNvPr id="8" name="Rectangle 7"/>
          <p:cNvSpPr/>
          <p:nvPr/>
        </p:nvSpPr>
        <p:spPr>
          <a:xfrm rot="733718">
            <a:off x="7591699" y="6096294"/>
            <a:ext cx="2009895"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GB" sz="2800" dirty="0">
                <a:solidFill>
                  <a:srgbClr val="0070C0"/>
                </a:solidFill>
              </a:rPr>
              <a:t>Loud noises</a:t>
            </a:r>
          </a:p>
        </p:txBody>
      </p:sp>
      <p:sp>
        <p:nvSpPr>
          <p:cNvPr id="9" name="Rectangle 8"/>
          <p:cNvSpPr/>
          <p:nvPr/>
        </p:nvSpPr>
        <p:spPr>
          <a:xfrm rot="1288208">
            <a:off x="805244" y="6082688"/>
            <a:ext cx="1476686" cy="52322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sz="2800" dirty="0">
                <a:solidFill>
                  <a:srgbClr val="00B0F0"/>
                </a:solidFill>
              </a:rPr>
              <a:t>Abstract</a:t>
            </a:r>
          </a:p>
        </p:txBody>
      </p:sp>
      <p:sp>
        <p:nvSpPr>
          <p:cNvPr id="11" name="Title 1"/>
          <p:cNvSpPr txBox="1">
            <a:spLocks/>
          </p:cNvSpPr>
          <p:nvPr/>
        </p:nvSpPr>
        <p:spPr>
          <a:xfrm>
            <a:off x="851338" y="740979"/>
            <a:ext cx="11234405" cy="7117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i="1" u="sng" dirty="0">
                <a:solidFill>
                  <a:schemeClr val="accent1"/>
                </a:solidFill>
              </a:rPr>
              <a:t>Artaudian Nightmares!</a:t>
            </a:r>
          </a:p>
        </p:txBody>
      </p:sp>
      <p:pic>
        <p:nvPicPr>
          <p:cNvPr id="2050" name="Picture 2" descr="http://t3.gstatic.com/images?q=tbn:ANd9GcR44bJwmHfTcpD4_qwfX2sH-yrTGqsQPGTYkZ6ufGmjqYfte4R4S8xQrK5Z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3116" y="3658016"/>
            <a:ext cx="2609850" cy="17526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851338" y="21674"/>
            <a:ext cx="11051628" cy="9400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FF0000"/>
                </a:solidFill>
              </a:rPr>
              <a:t>All: Reflect on the Theatre Practitioner Artaud and use their knowledge and understanding to hold structured discussions.</a:t>
            </a:r>
          </a:p>
          <a:p>
            <a:pPr marL="0" indent="0">
              <a:buNone/>
            </a:pPr>
            <a:r>
              <a:rPr lang="en-GB" sz="1200" dirty="0">
                <a:solidFill>
                  <a:schemeClr val="accent6">
                    <a:lumMod val="75000"/>
                  </a:schemeClr>
                </a:solidFill>
              </a:rPr>
              <a:t>Most: Apply concepts of universal language, symbolic movements and actor/audience relationships are key within this theory.</a:t>
            </a:r>
          </a:p>
          <a:p>
            <a:pPr marL="0" indent="0">
              <a:buNone/>
            </a:pPr>
            <a:r>
              <a:rPr lang="en-GB" sz="1200" dirty="0">
                <a:solidFill>
                  <a:srgbClr val="00B050"/>
                </a:solidFill>
              </a:rPr>
              <a:t>Some: Evaluate and conclude effectively using specific dramatic vocabulary and terminology when reflecting and discussing.</a:t>
            </a:r>
          </a:p>
        </p:txBody>
      </p:sp>
    </p:spTree>
    <p:extLst>
      <p:ext uri="{BB962C8B-B14F-4D97-AF65-F5344CB8AC3E}">
        <p14:creationId xmlns:p14="http://schemas.microsoft.com/office/powerpoint/2010/main" val="351057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animEffect transition="in" filter="wipe(down)">
                                      <p:cBhvr>
                                        <p:cTn id="64" dur="580">
                                          <p:stCondLst>
                                            <p:cond delay="0"/>
                                          </p:stCondLst>
                                        </p:cTn>
                                        <p:tgtEl>
                                          <p:spTgt spid="9">
                                            <p:txEl>
                                              <p:pRg st="0" end="0"/>
                                            </p:txEl>
                                          </p:spTgt>
                                        </p:tgtEl>
                                      </p:cBhvr>
                                    </p:animEffect>
                                    <p:anim calcmode="lin" valueType="num">
                                      <p:cBhvr>
                                        <p:cTn id="65"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70" dur="26">
                                          <p:stCondLst>
                                            <p:cond delay="650"/>
                                          </p:stCondLst>
                                        </p:cTn>
                                        <p:tgtEl>
                                          <p:spTgt spid="9">
                                            <p:txEl>
                                              <p:pRg st="0" end="0"/>
                                            </p:txEl>
                                          </p:spTgt>
                                        </p:tgtEl>
                                      </p:cBhvr>
                                      <p:to x="100000" y="60000"/>
                                    </p:animScale>
                                    <p:animScale>
                                      <p:cBhvr>
                                        <p:cTn id="71" dur="166" decel="50000">
                                          <p:stCondLst>
                                            <p:cond delay="676"/>
                                          </p:stCondLst>
                                        </p:cTn>
                                        <p:tgtEl>
                                          <p:spTgt spid="9">
                                            <p:txEl>
                                              <p:pRg st="0" end="0"/>
                                            </p:txEl>
                                          </p:spTgt>
                                        </p:tgtEl>
                                      </p:cBhvr>
                                      <p:to x="100000" y="100000"/>
                                    </p:animScale>
                                    <p:animScale>
                                      <p:cBhvr>
                                        <p:cTn id="72" dur="26">
                                          <p:stCondLst>
                                            <p:cond delay="1312"/>
                                          </p:stCondLst>
                                        </p:cTn>
                                        <p:tgtEl>
                                          <p:spTgt spid="9">
                                            <p:txEl>
                                              <p:pRg st="0" end="0"/>
                                            </p:txEl>
                                          </p:spTgt>
                                        </p:tgtEl>
                                      </p:cBhvr>
                                      <p:to x="100000" y="80000"/>
                                    </p:animScale>
                                    <p:animScale>
                                      <p:cBhvr>
                                        <p:cTn id="73" dur="166" decel="50000">
                                          <p:stCondLst>
                                            <p:cond delay="1338"/>
                                          </p:stCondLst>
                                        </p:cTn>
                                        <p:tgtEl>
                                          <p:spTgt spid="9">
                                            <p:txEl>
                                              <p:pRg st="0" end="0"/>
                                            </p:txEl>
                                          </p:spTgt>
                                        </p:tgtEl>
                                      </p:cBhvr>
                                      <p:to x="100000" y="100000"/>
                                    </p:animScale>
                                    <p:animScale>
                                      <p:cBhvr>
                                        <p:cTn id="74" dur="26">
                                          <p:stCondLst>
                                            <p:cond delay="1642"/>
                                          </p:stCondLst>
                                        </p:cTn>
                                        <p:tgtEl>
                                          <p:spTgt spid="9">
                                            <p:txEl>
                                              <p:pRg st="0" end="0"/>
                                            </p:txEl>
                                          </p:spTgt>
                                        </p:tgtEl>
                                      </p:cBhvr>
                                      <p:to x="100000" y="90000"/>
                                    </p:animScale>
                                    <p:animScale>
                                      <p:cBhvr>
                                        <p:cTn id="75" dur="166" decel="50000">
                                          <p:stCondLst>
                                            <p:cond delay="1668"/>
                                          </p:stCondLst>
                                        </p:cTn>
                                        <p:tgtEl>
                                          <p:spTgt spid="9">
                                            <p:txEl>
                                              <p:pRg st="0" end="0"/>
                                            </p:txEl>
                                          </p:spTgt>
                                        </p:tgtEl>
                                      </p:cBhvr>
                                      <p:to x="100000" y="100000"/>
                                    </p:animScale>
                                    <p:animScale>
                                      <p:cBhvr>
                                        <p:cTn id="76" dur="26">
                                          <p:stCondLst>
                                            <p:cond delay="1808"/>
                                          </p:stCondLst>
                                        </p:cTn>
                                        <p:tgtEl>
                                          <p:spTgt spid="9">
                                            <p:txEl>
                                              <p:pRg st="0" end="0"/>
                                            </p:txEl>
                                          </p:spTgt>
                                        </p:tgtEl>
                                      </p:cBhvr>
                                      <p:to x="100000" y="95000"/>
                                    </p:animScale>
                                    <p:animScale>
                                      <p:cBhvr>
                                        <p:cTn id="77"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1337" y="2204864"/>
            <a:ext cx="11146221" cy="4322060"/>
          </a:xfrm>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GB" sz="2400" dirty="0"/>
              <a:t>Note down your responses how you worked under Artaudian influences this lesson.</a:t>
            </a:r>
          </a:p>
          <a:p>
            <a:pPr marL="0" indent="0">
              <a:buNone/>
            </a:pPr>
            <a:endParaRPr lang="en-GB" sz="2400" dirty="0"/>
          </a:p>
          <a:p>
            <a:pPr>
              <a:buFont typeface="Wingdings" panose="05000000000000000000" pitchFamily="2" charset="2"/>
              <a:buChar char="ü"/>
            </a:pPr>
            <a:r>
              <a:rPr lang="en-GB" sz="2400" dirty="0"/>
              <a:t>How did you feel about what you were creating?</a:t>
            </a:r>
          </a:p>
          <a:p>
            <a:pPr>
              <a:buFont typeface="Wingdings" panose="05000000000000000000" pitchFamily="2" charset="2"/>
              <a:buChar char="ü"/>
            </a:pPr>
            <a:endParaRPr lang="en-GB" sz="2400" dirty="0"/>
          </a:p>
          <a:p>
            <a:pPr>
              <a:buFont typeface="Wingdings" panose="05000000000000000000" pitchFamily="2" charset="2"/>
              <a:buChar char="ü"/>
            </a:pPr>
            <a:r>
              <a:rPr lang="en-GB" sz="2400" dirty="0"/>
              <a:t>What did you notice about how you worked today?</a:t>
            </a:r>
          </a:p>
          <a:p>
            <a:pPr>
              <a:buFont typeface="Wingdings" panose="05000000000000000000" pitchFamily="2" charset="2"/>
              <a:buChar char="ü"/>
            </a:pPr>
            <a:endParaRPr lang="en-GB" sz="2400" dirty="0"/>
          </a:p>
          <a:p>
            <a:pPr>
              <a:buFont typeface="Wingdings" panose="05000000000000000000" pitchFamily="2" charset="2"/>
              <a:buChar char="ü"/>
            </a:pPr>
            <a:r>
              <a:rPr lang="en-GB" sz="2400" dirty="0"/>
              <a:t>Are you going to do anything different next lesson?</a:t>
            </a:r>
          </a:p>
        </p:txBody>
      </p:sp>
      <p:sp>
        <p:nvSpPr>
          <p:cNvPr id="5" name="Title 4"/>
          <p:cNvSpPr>
            <a:spLocks noGrp="1"/>
          </p:cNvSpPr>
          <p:nvPr>
            <p:ph type="title"/>
          </p:nvPr>
        </p:nvSpPr>
        <p:spPr>
          <a:xfrm>
            <a:off x="827463" y="1120051"/>
            <a:ext cx="8363272" cy="724942"/>
          </a:xfrm>
        </p:spPr>
        <p:txBody>
          <a:bodyPr>
            <a:noAutofit/>
          </a:bodyPr>
          <a:lstStyle/>
          <a:p>
            <a:pPr algn="l"/>
            <a:r>
              <a:rPr lang="en-GB" sz="5400" b="1" u="sng" dirty="0">
                <a:solidFill>
                  <a:schemeClr val="accent1"/>
                </a:solidFill>
              </a:rPr>
              <a:t>Personal Reflection</a:t>
            </a:r>
          </a:p>
        </p:txBody>
      </p:sp>
      <p:sp>
        <p:nvSpPr>
          <p:cNvPr id="6" name="Content Placeholder 2"/>
          <p:cNvSpPr txBox="1">
            <a:spLocks/>
          </p:cNvSpPr>
          <p:nvPr/>
        </p:nvSpPr>
        <p:spPr>
          <a:xfrm>
            <a:off x="851338" y="21674"/>
            <a:ext cx="11051628" cy="9400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FF0000"/>
                </a:solidFill>
              </a:rPr>
              <a:t>All: Reflect on the Theatre Practitioner Artaud and use their knowledge and understanding to hold structured discussions.</a:t>
            </a:r>
          </a:p>
          <a:p>
            <a:pPr marL="0" indent="0">
              <a:buNone/>
            </a:pPr>
            <a:r>
              <a:rPr lang="en-GB" sz="1200" dirty="0">
                <a:solidFill>
                  <a:schemeClr val="accent6">
                    <a:lumMod val="75000"/>
                  </a:schemeClr>
                </a:solidFill>
              </a:rPr>
              <a:t>Most: Apply concepts of universal language, symbolic movements and actor/audience relationships are key within this theory.</a:t>
            </a:r>
          </a:p>
          <a:p>
            <a:pPr marL="0" indent="0">
              <a:buNone/>
            </a:pPr>
            <a:r>
              <a:rPr lang="en-GB" sz="1200" dirty="0">
                <a:solidFill>
                  <a:srgbClr val="00B050"/>
                </a:solidFill>
              </a:rPr>
              <a:t>Some: Evaluate and conclude effectively using specific dramatic vocabulary and terminology when reflecting and discussing.</a:t>
            </a:r>
          </a:p>
        </p:txBody>
      </p:sp>
    </p:spTree>
    <p:extLst>
      <p:ext uri="{BB962C8B-B14F-4D97-AF65-F5344CB8AC3E}">
        <p14:creationId xmlns:p14="http://schemas.microsoft.com/office/powerpoint/2010/main" val="1149767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851338" y="819809"/>
            <a:ext cx="8955526" cy="551793"/>
          </a:xfrm>
        </p:spPr>
        <p:txBody>
          <a:bodyPr>
            <a:noAutofit/>
          </a:bodyPr>
          <a:lstStyle/>
          <a:p>
            <a:pPr algn="l" eaLnBrk="1" hangingPunct="1"/>
            <a:r>
              <a:rPr lang="en-GB" sz="5400" b="1" u="sng" dirty="0">
                <a:solidFill>
                  <a:schemeClr val="accent1"/>
                </a:solidFill>
              </a:rPr>
              <a:t>Forming your Opinions</a:t>
            </a:r>
          </a:p>
        </p:txBody>
      </p:sp>
      <p:sp>
        <p:nvSpPr>
          <p:cNvPr id="10243" name="Content Placeholder 2"/>
          <p:cNvSpPr>
            <a:spLocks noGrp="1"/>
          </p:cNvSpPr>
          <p:nvPr>
            <p:ph idx="1"/>
          </p:nvPr>
        </p:nvSpPr>
        <p:spPr>
          <a:xfrm>
            <a:off x="851338" y="1702676"/>
            <a:ext cx="11035862" cy="4966137"/>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eaLnBrk="1" hangingPunct="1"/>
            <a:r>
              <a:rPr lang="en-GB" sz="2800" dirty="0"/>
              <a:t>Now you have studied the work of three influential practitioners you must write your own manifesto for theatre.</a:t>
            </a:r>
          </a:p>
          <a:p>
            <a:pPr marL="0" indent="0">
              <a:buNone/>
            </a:pPr>
            <a:endParaRPr lang="en-GB" sz="2800" dirty="0"/>
          </a:p>
          <a:p>
            <a:pPr eaLnBrk="1" hangingPunct="1"/>
            <a:r>
              <a:rPr lang="en-GB" sz="2800" dirty="0"/>
              <a:t>You must comment on; </a:t>
            </a:r>
            <a:r>
              <a:rPr lang="en-GB" sz="2800" b="1" i="1" dirty="0"/>
              <a:t>How the work of the three practitioners have helped you formed your opinions in relation to the statement ‘Theatre is…’.</a:t>
            </a:r>
          </a:p>
          <a:p>
            <a:pPr marL="0" indent="0">
              <a:buNone/>
            </a:pPr>
            <a:endParaRPr lang="en-GB" sz="2800" dirty="0"/>
          </a:p>
          <a:p>
            <a:pPr eaLnBrk="1" hangingPunct="1"/>
            <a:r>
              <a:rPr lang="en-GB" sz="2800" dirty="0"/>
              <a:t>You can comment on things you don’t agree with as much as what you do.</a:t>
            </a:r>
          </a:p>
          <a:p>
            <a:pPr marL="0" indent="0">
              <a:buNone/>
            </a:pPr>
            <a:endParaRPr lang="en-GB" sz="2800" dirty="0"/>
          </a:p>
          <a:p>
            <a:pPr eaLnBrk="1" hangingPunct="1"/>
            <a:r>
              <a:rPr lang="en-GB" sz="2800" dirty="0"/>
              <a:t>No more than 1000 words.</a:t>
            </a:r>
          </a:p>
          <a:p>
            <a:pPr marL="0" indent="0">
              <a:buNone/>
            </a:pPr>
            <a:endParaRPr lang="en-GB" sz="2800" dirty="0"/>
          </a:p>
          <a:p>
            <a:pPr eaLnBrk="1" hangingPunct="1"/>
            <a:r>
              <a:rPr lang="en-GB" sz="2800" dirty="0"/>
              <a:t>You must also collate your notes as you will need them throughout the course</a:t>
            </a:r>
          </a:p>
          <a:p>
            <a:pPr eaLnBrk="1" hangingPunct="1"/>
            <a:endParaRPr lang="en-GB" dirty="0"/>
          </a:p>
        </p:txBody>
      </p:sp>
      <p:sp>
        <p:nvSpPr>
          <p:cNvPr id="4" name="Content Placeholder 2"/>
          <p:cNvSpPr txBox="1">
            <a:spLocks/>
          </p:cNvSpPr>
          <p:nvPr/>
        </p:nvSpPr>
        <p:spPr>
          <a:xfrm>
            <a:off x="851338" y="21674"/>
            <a:ext cx="11051628" cy="9400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FF0000"/>
                </a:solidFill>
              </a:rPr>
              <a:t>All: Reflect on the Theatre Practitioner Artaud and use their knowledge and understanding to hold structured discussions.</a:t>
            </a:r>
          </a:p>
          <a:p>
            <a:pPr marL="0" indent="0">
              <a:buNone/>
            </a:pPr>
            <a:r>
              <a:rPr lang="en-GB" sz="1200" dirty="0">
                <a:solidFill>
                  <a:schemeClr val="accent6">
                    <a:lumMod val="75000"/>
                  </a:schemeClr>
                </a:solidFill>
              </a:rPr>
              <a:t>Most: Apply concepts of universal language, symbolic movements and actor/audience relationships are key within this theory.</a:t>
            </a:r>
          </a:p>
          <a:p>
            <a:pPr marL="0" indent="0">
              <a:buNone/>
            </a:pPr>
            <a:r>
              <a:rPr lang="en-GB" sz="1200" dirty="0">
                <a:solidFill>
                  <a:srgbClr val="00B050"/>
                </a:solidFill>
              </a:rPr>
              <a:t>Some: Evaluate and conclude effectively using specific dramatic vocabulary and terminology when reflecting and discussing.</a:t>
            </a:r>
          </a:p>
        </p:txBody>
      </p:sp>
    </p:spTree>
    <p:extLst>
      <p:ext uri="{BB962C8B-B14F-4D97-AF65-F5344CB8AC3E}">
        <p14:creationId xmlns:p14="http://schemas.microsoft.com/office/powerpoint/2010/main" val="3419829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27463" y="1356859"/>
            <a:ext cx="4898571" cy="654821"/>
          </a:xfrm>
        </p:spPr>
        <p:txBody>
          <a:bodyPr>
            <a:normAutofit fontScale="90000"/>
          </a:bodyPr>
          <a:lstStyle/>
          <a:p>
            <a:pPr algn="l" eaLnBrk="1" hangingPunct="1"/>
            <a:r>
              <a:rPr lang="en-GB" b="1" u="sng" dirty="0">
                <a:solidFill>
                  <a:schemeClr val="accent1"/>
                </a:solidFill>
              </a:rPr>
              <a:t>What is Theatre For?</a:t>
            </a:r>
          </a:p>
        </p:txBody>
      </p:sp>
      <p:sp>
        <p:nvSpPr>
          <p:cNvPr id="8195" name="Rectangle 3"/>
          <p:cNvSpPr>
            <a:spLocks noGrp="1" noChangeArrowheads="1"/>
          </p:cNvSpPr>
          <p:nvPr>
            <p:ph idx="1"/>
          </p:nvPr>
        </p:nvSpPr>
        <p:spPr>
          <a:xfrm>
            <a:off x="927463" y="2011680"/>
            <a:ext cx="3357154" cy="4585063"/>
          </a:xfrm>
        </p:spPr>
        <p:txBody>
          <a:bodyPr>
            <a:normAutofit fontScale="92500"/>
          </a:bodyPr>
          <a:lstStyle/>
          <a:p>
            <a:pPr algn="just">
              <a:lnSpc>
                <a:spcPct val="90000"/>
              </a:lnSpc>
              <a:defRPr/>
            </a:pPr>
            <a:r>
              <a:rPr lang="en-GB" sz="2400" dirty="0"/>
              <a:t>Through this induction you will devise your own mission statement and philosophy for Theatre.</a:t>
            </a:r>
          </a:p>
          <a:p>
            <a:pPr marL="0" indent="0" algn="just" eaLnBrk="1" hangingPunct="1">
              <a:lnSpc>
                <a:spcPct val="90000"/>
              </a:lnSpc>
              <a:buNone/>
              <a:defRPr/>
            </a:pPr>
            <a:endParaRPr lang="en-GB" sz="2400" dirty="0"/>
          </a:p>
          <a:p>
            <a:pPr algn="just" eaLnBrk="1" hangingPunct="1">
              <a:lnSpc>
                <a:spcPct val="90000"/>
              </a:lnSpc>
              <a:defRPr/>
            </a:pPr>
            <a:r>
              <a:rPr lang="en-GB" sz="2400" dirty="0"/>
              <a:t>You will study the work of various influential practitioners in theatre and how their ideals have changed what theatre stands for.</a:t>
            </a:r>
          </a:p>
        </p:txBody>
      </p:sp>
      <p:sp>
        <p:nvSpPr>
          <p:cNvPr id="4" name="Rectangle 3"/>
          <p:cNvSpPr/>
          <p:nvPr/>
        </p:nvSpPr>
        <p:spPr>
          <a:xfrm>
            <a:off x="735873" y="0"/>
            <a:ext cx="9143999" cy="830997"/>
          </a:xfrm>
          <a:prstGeom prst="rect">
            <a:avLst/>
          </a:prstGeom>
        </p:spPr>
        <p:txBody>
          <a:bodyPr wrap="square">
            <a:spAutoFit/>
          </a:bodyPr>
          <a:lstStyle/>
          <a:p>
            <a:r>
              <a:rPr lang="en-GB" sz="1600" b="1" dirty="0">
                <a:solidFill>
                  <a:srgbClr val="FF0000"/>
                </a:solidFill>
              </a:rPr>
              <a:t>All: Understood the course content and outline.</a:t>
            </a:r>
          </a:p>
          <a:p>
            <a:pPr algn="just">
              <a:defRPr/>
            </a:pPr>
            <a:r>
              <a:rPr lang="en-US" sz="1600" b="1" dirty="0">
                <a:solidFill>
                  <a:schemeClr val="accent6"/>
                </a:solidFill>
              </a:rPr>
              <a:t>Most: Understand various view points that theatre is a vehicle for promoting issues in today’s society.</a:t>
            </a:r>
          </a:p>
          <a:p>
            <a:pPr algn="just">
              <a:defRPr/>
            </a:pPr>
            <a:r>
              <a:rPr lang="en-US" sz="1600" b="1" dirty="0">
                <a:solidFill>
                  <a:srgbClr val="00B050"/>
                </a:solidFill>
              </a:rPr>
              <a:t>Some: That theatre is a catalyst for engaging and prompting a reaction.</a:t>
            </a:r>
          </a:p>
        </p:txBody>
      </p:sp>
      <p:sp>
        <p:nvSpPr>
          <p:cNvPr id="2" name="Explosion 2 1"/>
          <p:cNvSpPr/>
          <p:nvPr/>
        </p:nvSpPr>
        <p:spPr>
          <a:xfrm>
            <a:off x="7313020" y="-150223"/>
            <a:ext cx="5617029" cy="445443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b="1" dirty="0"/>
              <a:t>Task 1:</a:t>
            </a:r>
          </a:p>
          <a:p>
            <a:pPr algn="ctr"/>
            <a:endParaRPr lang="en-GB" sz="2000" b="1" dirty="0"/>
          </a:p>
          <a:p>
            <a:pPr algn="ctr"/>
            <a:r>
              <a:rPr lang="en-GB" sz="2000" dirty="0"/>
              <a:t>In groups of 3 (</a:t>
            </a:r>
            <a:r>
              <a:rPr lang="en-GB" sz="2000" dirty="0" err="1"/>
              <a:t>ish</a:t>
            </a:r>
            <a:r>
              <a:rPr lang="en-GB" sz="2000" dirty="0"/>
              <a:t>!)</a:t>
            </a:r>
          </a:p>
          <a:p>
            <a:pPr algn="ctr"/>
            <a:r>
              <a:rPr lang="en-GB" sz="2000" dirty="0"/>
              <a:t>You are to look at the statements on the pink cards and discuss</a:t>
            </a:r>
            <a:r>
              <a:rPr lang="en-GB" dirty="0"/>
              <a:t>.</a:t>
            </a:r>
          </a:p>
        </p:txBody>
      </p:sp>
      <p:sp>
        <p:nvSpPr>
          <p:cNvPr id="6" name="Explosion 2 5"/>
          <p:cNvSpPr/>
          <p:nvPr/>
        </p:nvSpPr>
        <p:spPr>
          <a:xfrm>
            <a:off x="7019647" y="2828360"/>
            <a:ext cx="5799908" cy="5053149"/>
          </a:xfrm>
          <a:prstGeom prst="irregularSeal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b="1" dirty="0"/>
              <a:t>Task 2:</a:t>
            </a:r>
          </a:p>
          <a:p>
            <a:pPr algn="ctr">
              <a:defRPr/>
            </a:pPr>
            <a:r>
              <a:rPr lang="en-GB" sz="2000" dirty="0"/>
              <a:t>Discuss and mind map in your groups the use of theatre.</a:t>
            </a:r>
          </a:p>
          <a:p>
            <a:pPr algn="ctr">
              <a:defRPr/>
            </a:pPr>
            <a:endParaRPr lang="en-GB" sz="2000" dirty="0"/>
          </a:p>
          <a:p>
            <a:pPr algn="ctr">
              <a:defRPr/>
            </a:pPr>
            <a:r>
              <a:rPr lang="en-GB" sz="2000" dirty="0"/>
              <a:t>Form your discussion by commenting on:</a:t>
            </a:r>
          </a:p>
        </p:txBody>
      </p:sp>
      <p:sp>
        <p:nvSpPr>
          <p:cNvPr id="7" name="Explosion 2 6"/>
          <p:cNvSpPr/>
          <p:nvPr/>
        </p:nvSpPr>
        <p:spPr>
          <a:xfrm>
            <a:off x="6369235" y="1340429"/>
            <a:ext cx="2275114" cy="1867484"/>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defRPr/>
            </a:pPr>
            <a:r>
              <a:rPr lang="en-GB" sz="1400" dirty="0"/>
              <a:t>Historical influences</a:t>
            </a:r>
          </a:p>
        </p:txBody>
      </p:sp>
      <p:sp>
        <p:nvSpPr>
          <p:cNvPr id="3" name="Explosion 2 2"/>
          <p:cNvSpPr/>
          <p:nvPr/>
        </p:nvSpPr>
        <p:spPr>
          <a:xfrm>
            <a:off x="4467772" y="2277546"/>
            <a:ext cx="2698562" cy="206393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a:t>Social factors influencing the theatre (class)</a:t>
            </a:r>
          </a:p>
        </p:txBody>
      </p:sp>
      <p:sp>
        <p:nvSpPr>
          <p:cNvPr id="8" name="Explosion 2 7"/>
          <p:cNvSpPr/>
          <p:nvPr/>
        </p:nvSpPr>
        <p:spPr>
          <a:xfrm>
            <a:off x="5197655" y="3587466"/>
            <a:ext cx="2538004" cy="2007834"/>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GB" sz="1600" dirty="0"/>
              <a:t>Why study / perform drama</a:t>
            </a:r>
          </a:p>
        </p:txBody>
      </p:sp>
      <p:sp>
        <p:nvSpPr>
          <p:cNvPr id="5" name="Explosion 2 4"/>
          <p:cNvSpPr/>
          <p:nvPr/>
        </p:nvSpPr>
        <p:spPr>
          <a:xfrm>
            <a:off x="6802473" y="2501495"/>
            <a:ext cx="2521132" cy="2161903"/>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defRPr/>
            </a:pPr>
            <a:r>
              <a:rPr lang="en-GB" sz="1400" dirty="0"/>
              <a:t>Economical Factors</a:t>
            </a:r>
          </a:p>
        </p:txBody>
      </p:sp>
      <p:sp>
        <p:nvSpPr>
          <p:cNvPr id="9" name="Explosion 2 8"/>
          <p:cNvSpPr/>
          <p:nvPr/>
        </p:nvSpPr>
        <p:spPr>
          <a:xfrm>
            <a:off x="5534559" y="5022585"/>
            <a:ext cx="2201100" cy="1876441"/>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defRPr/>
            </a:pPr>
            <a:r>
              <a:rPr lang="en-GB" sz="1600" dirty="0"/>
              <a:t>Cultural factors</a:t>
            </a:r>
          </a:p>
        </p:txBody>
      </p:sp>
    </p:spTree>
    <p:extLst>
      <p:ext uri="{BB962C8B-B14F-4D97-AF65-F5344CB8AC3E}">
        <p14:creationId xmlns:p14="http://schemas.microsoft.com/office/powerpoint/2010/main" val="300004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1000"/>
                                        <p:tgtEl>
                                          <p:spTgt spid="8195">
                                            <p:txEl>
                                              <p:pRg st="0" end="0"/>
                                            </p:txEl>
                                          </p:spTgt>
                                        </p:tgtEl>
                                      </p:cBhvr>
                                    </p:animEffect>
                                    <p:anim calcmode="lin" valueType="num">
                                      <p:cBhvr>
                                        <p:cTn id="8" dur="10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1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5">
                                            <p:txEl>
                                              <p:pRg st="2" end="2"/>
                                            </p:txEl>
                                          </p:spTgt>
                                        </p:tgtEl>
                                        <p:attrNameLst>
                                          <p:attrName>style.visibility</p:attrName>
                                        </p:attrNameLst>
                                      </p:cBhvr>
                                      <p:to>
                                        <p:strVal val="visible"/>
                                      </p:to>
                                    </p:set>
                                    <p:anim calcmode="lin" valueType="num">
                                      <p:cBhvr additive="base">
                                        <p:cTn id="14"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 grpId="0" animBg="1"/>
      <p:bldP spid="8" grpId="0" animBg="1"/>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2877" y="1461883"/>
            <a:ext cx="8361229" cy="2098226"/>
          </a:xfrm>
        </p:spPr>
        <p:txBody>
          <a:bodyPr/>
          <a:lstStyle/>
          <a:p>
            <a:r>
              <a:rPr lang="en-GB" sz="8800" b="1" dirty="0"/>
              <a:t>Theatre Practitioners!</a:t>
            </a:r>
          </a:p>
        </p:txBody>
      </p:sp>
      <p:sp>
        <p:nvSpPr>
          <p:cNvPr id="4" name="Explosion 2 3"/>
          <p:cNvSpPr/>
          <p:nvPr/>
        </p:nvSpPr>
        <p:spPr>
          <a:xfrm>
            <a:off x="3370217" y="3082834"/>
            <a:ext cx="5590903" cy="3879669"/>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a:t>What theatre practitioners have you studied before?</a:t>
            </a:r>
          </a:p>
        </p:txBody>
      </p:sp>
    </p:spTree>
    <p:extLst>
      <p:ext uri="{BB962C8B-B14F-4D97-AF65-F5344CB8AC3E}">
        <p14:creationId xmlns:p14="http://schemas.microsoft.com/office/powerpoint/2010/main" val="3514145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64147" y="-195788"/>
            <a:ext cx="7576112" cy="186204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500" b="1" dirty="0">
                <a:ln w="11430"/>
                <a:solidFill>
                  <a:schemeClr val="accent2">
                    <a:lumMod val="60000"/>
                    <a:lumOff val="40000"/>
                  </a:schemeClr>
                </a:solidFill>
                <a:effectLst>
                  <a:outerShdw blurRad="50800" dist="39000" dir="5460000" algn="tl">
                    <a:srgbClr val="000000">
                      <a:alpha val="38000"/>
                    </a:srgbClr>
                  </a:outerShdw>
                </a:effectLst>
              </a:rPr>
              <a:t>Stanislavski</a:t>
            </a:r>
          </a:p>
        </p:txBody>
      </p:sp>
      <p:sp>
        <p:nvSpPr>
          <p:cNvPr id="5" name="TextBox 4"/>
          <p:cNvSpPr txBox="1"/>
          <p:nvPr/>
        </p:nvSpPr>
        <p:spPr>
          <a:xfrm rot="20559586">
            <a:off x="1335200" y="1247081"/>
            <a:ext cx="2684189" cy="1077218"/>
          </a:xfrm>
          <a:prstGeom prst="rect">
            <a:avLst/>
          </a:prstGeom>
          <a:noFill/>
        </p:spPr>
        <p:txBody>
          <a:bodyPr wrap="square" rtlCol="0">
            <a:spAutoFit/>
          </a:bodyPr>
          <a:lstStyle/>
          <a:p>
            <a:r>
              <a:rPr lang="en-GB" sz="3200" dirty="0">
                <a:solidFill>
                  <a:schemeClr val="bg1"/>
                </a:solidFill>
              </a:rPr>
              <a:t>The Acting System</a:t>
            </a:r>
          </a:p>
        </p:txBody>
      </p:sp>
      <p:sp>
        <p:nvSpPr>
          <p:cNvPr id="6" name="TextBox 5"/>
          <p:cNvSpPr txBox="1"/>
          <p:nvPr/>
        </p:nvSpPr>
        <p:spPr>
          <a:xfrm rot="549871">
            <a:off x="5229568" y="4036747"/>
            <a:ext cx="2581635" cy="584775"/>
          </a:xfrm>
          <a:prstGeom prst="rect">
            <a:avLst/>
          </a:prstGeom>
          <a:noFill/>
        </p:spPr>
        <p:txBody>
          <a:bodyPr wrap="square" rtlCol="0">
            <a:spAutoFit/>
          </a:bodyPr>
          <a:lstStyle/>
          <a:p>
            <a:r>
              <a:rPr lang="en-GB" sz="3200" dirty="0">
                <a:solidFill>
                  <a:schemeClr val="accent6">
                    <a:lumMod val="60000"/>
                    <a:lumOff val="40000"/>
                  </a:schemeClr>
                </a:solidFill>
              </a:rPr>
              <a:t>The Magic IF</a:t>
            </a:r>
          </a:p>
        </p:txBody>
      </p:sp>
      <p:sp>
        <p:nvSpPr>
          <p:cNvPr id="7" name="TextBox 6"/>
          <p:cNvSpPr txBox="1"/>
          <p:nvPr/>
        </p:nvSpPr>
        <p:spPr>
          <a:xfrm rot="592046">
            <a:off x="1626000" y="3306920"/>
            <a:ext cx="2668632" cy="1077218"/>
          </a:xfrm>
          <a:prstGeom prst="rect">
            <a:avLst/>
          </a:prstGeom>
          <a:noFill/>
        </p:spPr>
        <p:txBody>
          <a:bodyPr wrap="square" rtlCol="0">
            <a:spAutoFit/>
          </a:bodyPr>
          <a:lstStyle/>
          <a:p>
            <a:r>
              <a:rPr lang="en-GB" sz="3200" dirty="0">
                <a:solidFill>
                  <a:schemeClr val="accent4">
                    <a:lumMod val="40000"/>
                    <a:lumOff val="60000"/>
                  </a:schemeClr>
                </a:solidFill>
              </a:rPr>
              <a:t>Elaborate/ Life Like Sets</a:t>
            </a:r>
          </a:p>
        </p:txBody>
      </p:sp>
      <p:sp>
        <p:nvSpPr>
          <p:cNvPr id="8" name="TextBox 7"/>
          <p:cNvSpPr txBox="1"/>
          <p:nvPr/>
        </p:nvSpPr>
        <p:spPr>
          <a:xfrm rot="21313159">
            <a:off x="7796903" y="1494998"/>
            <a:ext cx="2649923" cy="1077218"/>
          </a:xfrm>
          <a:prstGeom prst="rect">
            <a:avLst/>
          </a:prstGeom>
          <a:noFill/>
        </p:spPr>
        <p:txBody>
          <a:bodyPr wrap="square" rtlCol="0">
            <a:spAutoFit/>
          </a:bodyPr>
          <a:lstStyle/>
          <a:p>
            <a:pPr algn="ctr"/>
            <a:r>
              <a:rPr lang="en-GB" sz="3200" dirty="0">
                <a:solidFill>
                  <a:schemeClr val="tx2">
                    <a:lumMod val="75000"/>
                  </a:schemeClr>
                </a:solidFill>
              </a:rPr>
              <a:t>Work from the inside out</a:t>
            </a:r>
          </a:p>
        </p:txBody>
      </p:sp>
      <p:sp>
        <p:nvSpPr>
          <p:cNvPr id="11" name="TextBox 10"/>
          <p:cNvSpPr txBox="1"/>
          <p:nvPr/>
        </p:nvSpPr>
        <p:spPr>
          <a:xfrm rot="1395424">
            <a:off x="3831396" y="2232707"/>
            <a:ext cx="3090806" cy="1077218"/>
          </a:xfrm>
          <a:prstGeom prst="rect">
            <a:avLst/>
          </a:prstGeom>
          <a:noFill/>
        </p:spPr>
        <p:txBody>
          <a:bodyPr wrap="square" rtlCol="0">
            <a:spAutoFit/>
          </a:bodyPr>
          <a:lstStyle/>
          <a:p>
            <a:r>
              <a:rPr lang="en-GB" sz="3200" dirty="0">
                <a:solidFill>
                  <a:schemeClr val="accent5">
                    <a:lumMod val="40000"/>
                    <a:lumOff val="60000"/>
                  </a:schemeClr>
                </a:solidFill>
              </a:rPr>
              <a:t>Become the character</a:t>
            </a:r>
          </a:p>
        </p:txBody>
      </p:sp>
      <p:sp>
        <p:nvSpPr>
          <p:cNvPr id="12" name="TextBox 11"/>
          <p:cNvSpPr txBox="1"/>
          <p:nvPr/>
        </p:nvSpPr>
        <p:spPr>
          <a:xfrm rot="21432743">
            <a:off x="5446058" y="5015363"/>
            <a:ext cx="2684189" cy="1077218"/>
          </a:xfrm>
          <a:prstGeom prst="rect">
            <a:avLst/>
          </a:prstGeom>
          <a:noFill/>
        </p:spPr>
        <p:txBody>
          <a:bodyPr wrap="square" rtlCol="0">
            <a:spAutoFit/>
          </a:bodyPr>
          <a:lstStyle/>
          <a:p>
            <a:r>
              <a:rPr lang="en-GB" sz="3200" dirty="0">
                <a:solidFill>
                  <a:schemeClr val="bg1"/>
                </a:solidFill>
              </a:rPr>
              <a:t>Pre- Curtain</a:t>
            </a:r>
          </a:p>
          <a:p>
            <a:r>
              <a:rPr lang="en-GB" sz="3200" dirty="0">
                <a:solidFill>
                  <a:schemeClr val="bg1"/>
                </a:solidFill>
              </a:rPr>
              <a:t>History</a:t>
            </a:r>
          </a:p>
        </p:txBody>
      </p:sp>
      <p:sp>
        <p:nvSpPr>
          <p:cNvPr id="14" name="TextBox 13"/>
          <p:cNvSpPr txBox="1"/>
          <p:nvPr/>
        </p:nvSpPr>
        <p:spPr>
          <a:xfrm rot="20376007">
            <a:off x="7326936" y="2639347"/>
            <a:ext cx="3090806" cy="954107"/>
          </a:xfrm>
          <a:prstGeom prst="rect">
            <a:avLst/>
          </a:prstGeom>
          <a:noFill/>
        </p:spPr>
        <p:txBody>
          <a:bodyPr wrap="square" rtlCol="0">
            <a:spAutoFit/>
          </a:bodyPr>
          <a:lstStyle/>
          <a:p>
            <a:r>
              <a:rPr lang="en-GB" sz="2800" dirty="0">
                <a:solidFill>
                  <a:schemeClr val="accent4">
                    <a:lumMod val="40000"/>
                    <a:lumOff val="60000"/>
                  </a:schemeClr>
                </a:solidFill>
              </a:rPr>
              <a:t>Given </a:t>
            </a:r>
          </a:p>
          <a:p>
            <a:r>
              <a:rPr lang="en-GB" sz="2800" dirty="0">
                <a:solidFill>
                  <a:schemeClr val="accent4">
                    <a:lumMod val="40000"/>
                    <a:lumOff val="60000"/>
                  </a:schemeClr>
                </a:solidFill>
              </a:rPr>
              <a:t>Circumstances</a:t>
            </a:r>
          </a:p>
        </p:txBody>
      </p:sp>
      <p:sp>
        <p:nvSpPr>
          <p:cNvPr id="2" name="AutoShape 2" descr="data:image/jpeg;base64,/9j/4AAQSkZJRgABAQAAAQABAAD/2wCEAAkGBhQSERQUExQWFBQWFxcXFxgYFhoaGBgYGBQYGBUYGRYYHiYeGBojGRUYIC8gIycpLCwsFR4xNTAqNSYrLCkBCQoKDgwOGg8PGiokHyQsLCwsKiwpLCwsLCwpLCwsLCwsLCwsLCwsLCwsKiwsLCwsLCwsLCwpLCwsLCwsLCwsLP/AABEIAMIBAwMBIgACEQEDEQH/xAAcAAABBQEBAQAAAAAAAAAAAAAFAAIDBAYBBwj/xABGEAABAwIEAgYGCAQFAwQDAAABAgMRACEEBRIxQVEGEyJhcYEykaGxwdEHFCNCUlOS8BUzYnJjgrLh8Rai0iSTo8I0Q3P/xAAZAQADAQEBAAAAAAAAAAAAAAACAwQAAQX/xAAxEQACAgEDAgMHAwQDAAAAAAAAAQIRAxIhMUFRBBMiMmFxgZGx8EKhwRQjM9E0UvH/2gAMAwEAAhEDEQA/APDqVKlWMdrlKlWMKlXa5WMKlSpVjHa5SpVjCrtcrtYwqVKlWMWssH2qfP3Gn48w4ry9wpmWfzB5+407H+kry9wpX6/kUr/D8/4I2V3sL3t5Xrr6rmP3anZWmXB4H3GuY0Qoxz+Fd/VRyn5er3kM0uFcC6dFqMSMAvXFCupFPU1xNY1WRUqkA7qdetZqIw2eVdDXfUmmu6a1ndJGGx310JHKpVtxc8a4AeArlndNFnKx9oPA0cxLSgIABN7bbiRzkx+96BYYab8SLeBrXYsoW007ZALKASbdtA6tdxa5QD7eVIm/UVwXooAYVCl6lOejPZBmAAJiBwuPbWk6A5D9cxYUpI6lntr5W/lo5dpQmOSTQHqy4UtNDrHFqCUwN5IA0iOJtJr1HOQjJ8rLKCPrDqVJBTupxQAW5z0pEAf5edBkk+FyzkIrqAc76f4o4h36ulJaCilJImdPZUZ71AnzrtZvKmnA0kAQL2MA+keBrlBoitqQeuT6mJpUqVXnnCpUqVYx2uUqVYwqVKlWMdpVyugVjCpVO3glq4R4299SN5fvqWBBI4k29Q9tC5JDFim+hUpUQGGaG5KvOBvHCeXOpG3E/cbE+E/dJ+9Nc19kGsPdr7kGUJlweB91PxLBU4pIie8wLAcaL4HrFKGoEIvvt6Ii3jPqofiEgPLBUEbjV/l7qSp3J/AqeJRxpe/4HcBl2hYUVgm9gDxHMgVSzAdtXj8KJYTq9dllSrn0THoxuaHZh6SvH4V2Dbnv2BypLDt3730KdXWW5QPP31SojhfQHgffTZk2FW3fYkZwogGu5g3CE+Pwqy2mwpY9QATq2v8A6be2k6vUXOCWNgphhS1BIFztU2LwehUSCKSMUgcDOmP8071CvESabu2RelInTgCZ3MAVZGUm9tgDc0xGaKVOwt8aLYdkKbClFZJQbagBYkAQBMQBxpUpSXI+Kg+APmbwMQIgRV1GHbESr7k78eVTOMITqVpkJVxJMAONTx5FQ86izRCSJAA7KoEAcERYcbn20KdpILq2caw6XFJS3wBk8r1s8oLKWFYV86G1GUOxKmnDAn+1VgfKsZkbXVqUo3tpA7zB+FHxhlKTrWFQVNgQP6weO1qTkvWlew6EXo1PY2+WdHsDlI+tP4gPOwerA03JEQ2gElSiDEkwATtWTxGbPYtx3Eu21JKAj7raEqgAHcmeMXJoRmWWp61swAS4NvvAJB94N+ZopgEag6mQNKnBEzsdQE7cfXRKNbvdirdlhptRAjTED/ffjNKrGFwo0J7aRaYIJN+ZB3pVywjyWlXSmK5XoHmCpVI0wVTHCJnvqwMGkekvySPiY91cckg445SKldSgnYE+FEmcMPutlXef2B7KuYYK7QJSOyrspI5bkC1Llkooh4a+X+wIby9Z4R/cY9m9P+oAbrHkPnHuqdT7YAlS1dwAA9ZPwqI5gkei2PFRKvZYVrkzacUef9/YchlE2SVf8xwqyhtcWSEDvgcp5d/qqmrHuq2JA/pEe6ovq61b+01qfU6ppeyn9v8AYTwrY1j7RKlXsL8Bx8j66ruPtgkKSpR1K4wLn18KkynBEOgnkfdUAwuta7GxPvoFVvca9WhUt237/uL+KAei0geMq7/jTVZw6dlaf7QB7qtJyyOFSjBiN4rtw7HNGZ8uvhsMyFS1PdoqPZVuT8aizNqXVjvotlGFSFyDfSfhVR8gYherYE0tS9ba7DnirEovuVsswZSuZ4H3U1zD63FCJ4+7lRXDvoUSlIIsbx8apMLIeVpGowbTHKspttv3HXiioKK4sajKf6fZ8zTXGtKtJFxwoh1zpsEpHvvtc1XW0dZ1XVx9keyK4pu9zrxxXsosJw/ZTUWeNw234/CiKEWTQ/P1yhPCFEX8B86VCTc0OzRSxS+ABQjepEoFrc/hXcLhysqCeCVKPgkSa0v0fZcw4+pWIUjQhNkL++pUxFxtHtFWTmopt9DyIR1NLuCBh1EkIgcOW5A4eNWlIfQCkOJATKYTym94mJNEc0w7TeKUWiVNnSoBKfRAWCY5iBvUOKcla1JbXFtxsJ4m3FabcKm8zVXYsnC7rkpHLXFayXTZKlmxuQhSzN/6d6iZyuU6+sSYQVlIuRHA8jRU4pS1uoS0dRQr7yQEgNK1EkkzaTE8Kp5dg1gyBCQIMqT6JMbcaNSem3sBpTlS/kudFkhzEBKkmClShI3jb21s8/wRLbR4dYn3TPhUOV4dSn0qCToVqMxYXttbbjRnpOwQjDAie2Y8kb+6vPlPVmj+dylRqDTMhimh9YbAukCZtHCZ4xaOJqZtvQ+8gwSdKwORWkarHjI91Oca1YntKACUjVPOIneT7PbVrMFgP4VafRcYU2rV+NJM7bns8OJq2+ggjYcTpEgTfjHHkONKrLS3IGmIFhbl4iZpUB08vOHHBYPnUKmD3GiLmFTy/fhVZzDgc6rUhc8NdBmHGlKrcR8a6cYR6KUp7wJPrVNP6qEnv/3qvp767swJaopJDHXlq9JSj4n4VdyZu7p/w1fCqkUQyg2dt/8ArPvFcybRZsCvIm/zYoIZ1Ki3rq2jBAcQO+q2kauPlVtGHABOk+KrVpMLHFb7EzbTQ9JU+Bqw26391KleXzMUM+sHgALcPfV3LnlKWkc5sO6Tt50qcXVsqx5E3SX7BLCqJsE6RztPcKB4ZxQWuOZ95r0fE5RhEYFp1GJ14lWnUzbsyVarAaoEG5N/OvO8E0FLVPP/AO1KxPaXyG5t3Gu79w9wLO64qspsTdRNabo30M+tLUtxZQwlZBIuogAKOkbcI/zVoc+6C4dthTuFJT1Y1KQtwKUpIsoiANKhF03BvEEQc/E44y0XuK8qUt2tjMdHMIJKkpVATBVHZBIFieZIMeFUXE/+odMAxqMHaxFa3JczV9WVh0xoUUOGRcKSnTYjgQeM+iKyji4fxHg57DS4Scpy+A/JHTCK9/8ABOyVQSQkDuAn9/OqeBbKnlaYBg3InlVjB4slOmN0kz3gnamZKn7VXckk+EiaZulIFNS013O4x1SFJQVxMSQLDgJrgaifD41Zx2BKiqwkx4Ajby2qNtJAGrfTf11xNVsdSlqdllpBgR31T6RxobG/P1CibSbDvqh0pRCGzzJ+FLxv+4g86rFIFZU4hJXqBuhSRad999vGpcJii0CpIInSJFiIcSuyuBlIvQ8u6eFSocKkEBJJ3Jk2vO23CrnGzyFJJUiyjNYUokEykpSCr0R90TF4FSN55EggwQBEjmg+5HtoTqHOrjWVuFOuNKZjUogeoG59VclCHU0Zz/SEGM2T1ildoakqTw4iB5b1tfolxOH+vNoe0q1SESJTrjsTPnHeRWLy/J9UKAKtC2gs3j7TVAA8rzzHOtBjcGQlsNtEAgHsJJmxuYB5x5UnI0qSHQjKVt9T6UxjqENqK4CAkzO0RtXknSTMA4hnTASFHZQJPZnh6IsefhQTJcvfCFLeUoqKYAUpSlETfVqkjwtNTjLkoAdvK7x91JSFCbXvIPj41NkyrJljtwNx4fLgwWUDrnFAE2AuIkRfhcmfj30uk7Wj+G7gKAXBOwcW5HnpIvPKnaFBT94WoqSNryk2meIO/wCxP08dAeQ1ucIvCNTO/wBiiQE/3E1QuQJCTh0x/MA7tJMT3zc0qlQ8I7SQTe/n3CKVCEeeLSY/286rOCrqgIn2/A1VcH7mnRHTRCpRKfC3vPxpjYGnaVT37R3d9PUOz5/Co9QtIBN7XHKJjfjTCWbqrOjcxz+NEsCAW3j/AIZ99C0iimXfysR//P40GX2fp9x2F7/X7FTBJ7Q539xqbOnTAABiZkjcx6u/zpmUiXEg9/uNFcxy0HtAjY7xOwufIUMpJTVhxg5YnQBwC9+8KHsFXsqZAU0YN0kyOfa28op+AyoBkrUSFkKISeKYTpI4wZN+NqtYhoNPNINglOk/+0kE+ua05ptxXv8A2AwQaSk/y2gg2uyRJNp37zv++NZ/LcKrrSIvY87TM2rTYZOrSlPaMciOJi5G1/3FazoL0ZLnYcAShCQSqElSpI4LB0gnXeNgONRxyabS6luePEn0I/o9bSfsiqD1iwqBcEgKIkHikgatrAUP6eYYYdzSherUhWpPaATqUQmxUfupnx5CBW56P5Zh2nHS2lWvROsx6E9mAkAJ9E2iYAvFQf8ARSMbr+sqdC5BSpKhpT6SYAKYPMj+oReaVCK8zV3Bc6W/B51lANpAHYHPkPZWeUZxLviv2qFel530W+ppRod6xOkBXZ0wbhJiTvB42ivMS5D7h/qV/qp+JPVILJJOMQwWSG7kmx424xbbnQzJUEvLi3ZPLmOdaNWAKsH9YkAay2Uxx06pnwjhzrK5c8UuKIjY+qQT7q7jtxkbI0nE0buFWdImQbQDMxv4UMxTcLI5CP8AuFORmiirdPKwPnaanVhSqVqMWna5EzMEg8KFJxe4dqS2HtIsnz+NDulw7DXn7hRXDrQVaUrJIEjswD6+N6G9NUQlrz9yaHF/mimB4j/DJgDDqJ0Tf0vVRxp/SMQRtpSP/jv7TQLEYdQ0AAkaBBA3m599XMM6tDDreidVyqRYQO/uNXzjq3/OTyYScVVflFHMHNS7RAjYQKccyUUabRvt4/OokRHEnyiiuX9GXHEa0gKTF9x6jxvajlpilq6AR1yk3HqEOjGaqYxTTqSAFIIMiROkp25yBWzV9KLUCX3ieIQ0ke1QrCrw4StlAsQSe8bD30OOF7RnikmeOxPwqaWOGR3Isi5wjUa5/wBHo2R9K8O6+G2/rBWue04UafxKsD3UdzJmUATAEE8TJkWA3N68u6A//nN+C/8AQa9D6U5mGUJG61mEiJ2Bk93AT31NkxqGZKP5ydhkc4NyK+UYMOYlhrSSFvJ4cOslWo7+glRi1+4VncVmQxOPxy1QZcLiBz6pzSgDn2Y7961fRV3qhjccVAjDsrSk8C4oaW4PEGPHtDz8yyDGhvGsqWYQV6VnkhzsqPdAVPlVcFdk85Uz0bCZidCYcgQIGk2EW86VVMbkb7Di27nSo30JIMmZBPC9qVBSGersYlGDBwajMKDg4WNkgADiYKjwiBvRf6N+ibGNxDicQpQbbaLhCDClEKSAJvA7V+O1aEZSXVPDELZaS866owppSkySoKMrAJ7RA222on0Q6JYfAvKxX19lwBOlvVqRClFP8xKSoKGmeJEwYtRxy2mFOCVHmXSPBNNYh1DCippKyElW+wkTxgkie6gjogiJ863HTvL3XcY8sIRCiCC36CuwJULDcgzIF5oEvJ3nQlKWySlISTIixgGZtYgXo45VSt/uJy47AIcNF8mUS1iZ/An2qoUUEGLeW1FcnP2OJ/tR/qNMy+z9Pujnh71/J/ZlfLQS6BaL+6jGtIJBVHdHd4UNyUS/HMH3UZVgQeskmbxfkgEWHjSMslq37HoeGT8vbuyEpC0oAcAUkIA1JUAYns6gnaABe3qqHO3pfQqTcEzxukifZUuY9GXG1pbU6heoImCYSSR2SSOA5c6b0i09cyAq3VtAqiYJB1W4xNAtOtU75Bd6G2q3QfynDGEFKldYrSkbynUYkDcmDIjlW9yFv6ujHKbIWtLjaeaj1baUKKufpFXz3OHZxqGWwpcqVpVogab6dKZI2+9MXgxxJG1+j51JaxDja7vKC5WkqLalJ0KEAQsa0GOMESOccbbbDyy1S+Ae6PIB65UhVmwD3aCRJ8FA+dRnOerQ5ogkEWgjkVbmFGOXypn0fYTQw+VqJCngB2CmNLSBsb+WwjvrO/SFgQlCuqcurUNIPFSANuGwotSvc4qlKSH4zHheXpecH2riFISFEAQHVOBXODAA42rz1HR5RcUorQAomIkm6p5Vt+gmT4bE4CQkHEIXKguCoX2HHTA/7SO6q31F5NnAUXPZCRpF9gozIjvrTm8bdDcajPYixeJDmFTh0pQ3B1EpnSpWnSVadNptx4VjcbkZY7ZcSdRiAlXvIrdfV1fj9g+VBukiF6EbqAJJMC2wG3jSsOVqVLr+dh08UXHcy2AWnrRqVp3+6bkxA7pIrRZr0beDTbyPtAtIKglJJRvukbi0RzFxWeYYK3kXMFQFhOx+Qr2DJ8Z/6fT2QUApBgajquY4yT7qozZNDTQqEG00eKYnMCkkpMHabzbjHfWnxeTjGssq1qR2Qf5ZVJIE3sNxRvpX0AC21PLcaw5AOlBHaWqJhRHE+ZEiQKHdC1udSptZUnq16RIG0TxHD413JNaFkjs1/InHHVNwlvFlNPQ1OlKescsCP5Z493C9OPRBEEErMiJ6oSLQIJNq1GlU+mfUn5U0oV+I+pP/AI1N/UT7/n0Kf6fHVUZl7oYhSEJPWjRNwlIJkzeat4RKWWi20r0YCtUTAWZA0giZ8NqsY/OVJWGmiXHNtgdJ5AJEqPdVL+GusJK3GXIUO0pbRGnuKt07799MUpSXrfwFuEIy9KLmHyYJX1gQ4VEEGdGxHjIvcRxFMV0cQSSW1jshPpJ4JgnxO5NWstxRUgAO7cJQVRwMESR31cBP41f9v/jSnOafIxQhWyKGR9F22HkLShYImCpYIuINgL0ez3DrLPYMLWerRcAKUQbTvyE81eMUVYvqoWorUAbjf2ATWt6hLrGXqSNJU8Coiygk6iZ2MwlG/IUUJOU9TJsyUFsjH/SARluVM5fOp99XXPEGQADMTxGoJSOfVk8a8dcHOvSenOWuYnH4hTjhlLpQAq8JCRpA5JvMd9Y7pLgQ0GUjfSdR5mRevSw5Y2orkiy+Hkset/lnpnR76ckN4ZpD7K1uoSEqUCIVpsD4kAT3zSrx1valXX4eFkqk6PSOliDLJPpKQVG2/aOwnaIHlUWGGrDuDkpBjvtP77qq9JOkjTnVaTqUhASrSk2PKSBIF9pFW+jGLaeWGQsS4psaYN4Hat4TUMISUFaPa1xurGO411LwKCrtACPAkbfverOdYPFNtoWoKQhakiZiSTI27/dXoeP6e4HDkNKeSNJggIUQnhfSkx66XTnAheHbcaWesbCX0KAJQqQAkFJVpIuIlJi541kny1RLLed+88EHR7EbhlcEWtwO1elfRT0BVpXicRqaAWNCSBJDdyoz92TEdxvzjwmXv9WhSWnXBAA0oJ1QADEDuraYbprhQwpp4nCOJQQW3UlJAKTBTbtJ9vMU+OWeVNSWwWXFHDvB7lnptm4wmDW42O1ZIMbE24ReSB4kV53lD7mJKlvOPaSBpSCtydIOrUVKE8Ced7Cwqb6TM0L7WBMyhaHFGNitOlJI57mq2H6UN4dlDXVKK0pIUQoCQrtRccyaHy0lsijDC42yinKniVTKwlSlAq1SG5tMi3uqxhmGVp63XKmIKdMjQSpIO9lCFK3G4FxNaXD5glwGWyhBR2rpVJ0G5A5qj1VkMjUlpT7a1ghRKVpAukocuZuCkhJHiRSp7ptdBmb0w0hHHHSG0vIGhaVFCSBJixN5Kdx40Z+iha+seb09lKAUgA2IctfnoUJBrH4/pG4VKSFGCsqIMQqb9oQRJJ3r0P6KEKXh33FBIlzQCAB3rNgBuocOFaEHGJDrb2CmTYwJZeQDOh9y3LWpKo8lEjyoZ9IStOG1SZ1IPkUb914oxmuGRh0OoQVRq1qUYsXHAomwixNrcKG/SAwVYAwLhLKvUiPn6qyKVWzXUyeV4BSfqbuEdUMSsvFwH+WlpCtNwBMKJPeTtG9a9KX1JSHHVKUhSVSkaUqFwEwmARJk8e+sn0IzBHoJR9t1SoJV6UOFRHd2Vp/Qa2TYtp7USpMzwI1FXwFJyyd0V44KrYDzjALbQtxsklN9J2IkTHEb8ztWb6U4iyEDj2jztt7SfVW4zbGJSiFJJ1lKdJMeluBHISTQXDdD28WVrW4Uq1BACY7ICASSCLyTYSLA8dl46Utwsj2POcEVF1sJMGbHlckn1V6Hgsx6pLzsuDQgpMK0JKyqEtojtOOBQhR9FIKxumhmB6G/VMWjrH0Bs9YEORBSvTCVaTaRMiSRIE2tRPp9h2mGWGWVJV2lqSJBIQltIQDBkiVrVP3lOKO5q2TjKSokt7Q7mbfxy1KKlq1LABBVJCJNhHkbCnYbOXDiEInsgJC9VpKiAmeRO8cKpYAqUlZKrlW4T3ADeaqIMPJLizCXEm8Xg90CYFbQndjXJ0qN2DTWwpTiUJSSkhRWv7qAI35kzYfKqa87YS2tZcEpE6YuongO/wAYo/lWNDjKIsk3FudyT31Lhxan6lsbPm0KlyWcPhUNyUJAUoAFX3j3E8B3CBUoEGZ8do7/ABFV3Xr92/lU7Shpnnwq/Sqo8tybdsx7+UoZxjigUIToAQm86VwoabQALpuRwqdrHoUrSFSeG943g7Gpuk2NaKmULbCyVgTJCgie3cEW4jzrOZDhirELc7XVolCAeJPyFvOpZY3u5dEXYsiapGgzES0fI0/ImD1jMEBS1jT4lxgC++0DypuMV2Kq9Bs0DuJaKUwW1tJVvYJdM3njAPsrnh/1M74p+lfMJ9NwkY9egXOhSj+IlMA9x0gA/wBteadNfTb/ALT7xW36QY4LxrihcQ0R4KSpXx91Yjpse21/YffTsCrOvh/AHiP+J9PuAW9qVJoW/fOu16bPGXBtsy1rcTqQzDaNCQ2pBtwJvBPG3OrHR136viEvnDjs7Kn0RpIUReNjvVDq1FR0IW5YWDSuV9jzt372p7mEdb09YzGrXpCoAOlBUZEzYDbjXmpOqPUak37S/PkWM86RYYvORhWAJUlUqKis9YSVhaY0qnlMg7xR/L/pbxCdDGHwraurHVNwskxEJ0k+kIiJ7qwj+UrgqSoLkJKyjZBcIhK1bAydhcchR/JcrOFDjiygFrEJaUom3ZQTuRMGRfuimtRjHv8AUBLVKpbI3LXSPMlJu0wyu11OJ1eJCWlX86E5pl2OxB1Ov4UkTKS3IiOJ0X5XFZrE9I3VrQAlNwJ7SkaSY7JUpQ2ncnjvao8Wp1RSlIbJUYGl8KvBN9Lh4A70r1dUi6MMFbWDs1dDKwlRaUEKUShkr0AkIGkKXJE6I7qsv50nEBT3VaAhKRFlTeLGBtPGqY6PurLrailCklJO8EEE8N+FT4TKepQ4hTohYgwhRI8KKflOt918eGKj5ilSXp+XJsOjvSvCvktQWlabSEpkAdoAgxYCbxWExGOQjEOwkjUpW82BUSJ9Y4UbytljDuM4lF+rXqkn8PEpPfwNU+jfQV/Hq61QLbCisl6ExqE2CNQ+9a1hS8OPFj1O3p94GeWRpRdWUMDmEFRTCYiVbSJ2B9vDavf+g+VljAsoUIWqXFiIMqUV3B2MEDyrBZP9DDKlaFYh7tcglIkA9yvVXrAToEfhBv4WrspwkrgTyTW0uTKdK3/5gnlMCbzMD1b99Wul+F1YR0f4I4x6KSfhQDP8QFvqQJMmO8mCUJSOMkbCtRjcc0saSSOwB5KTY+ql8Fml+lJfmx4p0dxHVuhy8IGpUfhslflpUa9GZzBETaw21gAJQZb3tBjjXcL0IwKAbqVIglTiriQYhMCJA9VTKyjDAaWlAE2APb3sLKm97UGVqTtFmKVKmvuZjM8x63EIgHSnWSQZGtQt2ttiqB4Vsfo9ZStGJUdi4luTxKETaOAKxUWSfR+UKJdWtz72hSiEpmw1qHaUqAYSI334VoXW2cG0oICEBSkSEAJBUpWmbk3NhJPCa5oS3IvEZ1P0R7mY6ZdGFPFPVrCUb9vYFUgDVwHCvOM2ywsOdW6jSoHcRBERZQsQY9le25lmbay00ToKzY3UElIsLWnvVbaeVed9Lejv1p9KOuV9mUAqUAQuVKCUp03SbGSZmQeNMg6ddDmPJNqmtzGHFJaSRzBPuBrPOOl1yEkA8JMD10bz7JFNO9X1ToVGoRGkpPFKlTahLOULUdKQLnaZA8V8fBM+VW49KV2Bmc5NRS2KbmpJ0mN4Mfu9etdFXgMM3/an215tmrjYSG0wtaRdzlFtIvff2DxrZdH8eOpbjYpQR5RP77qKTtWSzWmVWaPGvXjYWHz2q4HeyKCYl2QDwJP79tXGcSAkk8BQHDL5zidWKcUbhpBA8SNPvX7Kl6OOhvD61SSolZgc7AeoD10Dx78tuqntuOAATeLz5SoeqruPx4ZbS3HZMCeUCkZU5bL8ot8PSVsLYnPGygkyIvdJ4VhuivSA4XFtvGSgKlSQY1CDE8DBM35UXzV77AlJ8x31jkG9N8NjWmXvEeOyO4o24zJL+IdW2SUQylJPJDITfzBqp0iyhb5QUwClJBBPfPKs/leYKactEKsZ28ZrUNZjNyg24phQ9l/ZQ5Yyxz1RHYJQzYtEvzqAG8heAgp9o5+NKtKM1R+MDxMH1G9Kuefl7BLweHu/2NKrok4kH6s5iGBwSHQ4geCFbfqqL/pF1z+finXBBEdlIuL2AMUWS4mN1/pHvJFOZWkG2snkE7jhU7yS/wC37AqC7fuZDPejz7TIbQ6lbUpARpCVDtSJCfSvuTyqqroiQNanEgqWkKCEQkAqAPw5V6IEKVwVN9/901U+oG+opSP6ikR4yfGjjmaW7BlitmOweSpS8UCSlBSQezwLZPEkGx9YrTYjKypTCggqSlepSjBGkoWk3gSRIMTVzBZQJVofakq1EgFZEgWkEp4bd9WkYdUnU+tQFobbUR7gB66GU3LgNRrkp4tppDzToTpQoFteoCL3QqAbdsR/mqx17UD0I5hJj3Xog7gEuJAhyxSoAqSCShQUmxERb2m9Wi0iBISDF9SpPrBHvpelPkdrfQDDBNOiAjVJA9ER3AV3/p0D7OXgL9kHSnfvMDzowdMaZEXJSkEA8ySN/Mmq7CWWyoJOmYMaEpSLRaEiQeZJ2F63lrsbzJdy90XyVaHusLzytE2WtCkyUkR2b2Bm/dR7Ftp0GZiIiTxtfnvVbB4xvQhKVCVd4k87U7MsQNJuNwB5XNUxioxJJapTtmLx2Xo6lbgQlK0up2AFlACPb76kwLeIxOIxHVqbSlotjQsEiC2IAIEp23BHDehmdZ803hn5cSPtmyBNze8DcxHCu5T9IOCafdeK1IaebaSkltfbcZlKtIAMiCL12WPUuCjzNN09/wDwnzLP0NIVM6knSpOtqyjsJnV60euh3RTpSTj8NrQEoWspSQNXa0K0yoqEXj7lY7P+kLTjzi2zqSpeq8jgQJBuN65l2KH2ZS+gKQQoDtSFD0SCALig8hQ33GvM8kXG1ufQeMzRCGluqICEgqVe5UJBmOUR4+Feb9FM0/iWIc69JW3rU60L9iCEpKkgwo2EcE7i96z2Y5vicQz1TjxCFatgCSCZM2mZ95o99G2D0F0IUEkISBJHFRnf+0eul0lbfImGHRZsszw+qxcVuBBsfASIrO5u4WiFoSFFUFEatXEFdwEJMc5Ajiaz+cdLHMSnqkvS2kqDmlMa4V2RJFhIuBy76P4DHKCUj0kxMG/h4XFT+IzeRVqyiEG1yZ3NMsVi3Gkr7K0TYSuUx6E7HYHc7E9wzjC0Kf6pQMGQZ3EIJCSBwCgBFh3V6f8AxxDCS5pShR3VaYmOU1hFYxCncfiIkFswZtqcWCbjjEi3Oiw+KWRey0l92xc4tOkUxgmQY0tyLG5PG2zZ51YS822dPZSJiCXEid4jqu+gbfRx1WGQ+3sdZXf0Akm5m5kAmR3UObxamVg2WqJhQCxccjMGPOvQTU70ytroRNRiraZr/wCIIkQpvjbU8djewaoTmnSZxCylKgEkbQoTI46onusKixfSdb2HDK0aSk9hemNI5DlaaFJRrhZbK0jsqJJAB8RyHvosSlzPYGemv7e51vGXCzeDMeF/fTsVn61gghIBtt8TSzp1BWerSEJsEpHAAADxNrniZoWadGKlu0cnOUPSmODh2m1/dVUfKpkn3GoJp6RFkd0OcN6OYbPEaQVA6xyG/n86BvjtGuIFxQzgprcLFmnik9JtMM246kLQk6VXHHuN/GlRTCthpCEDTZKeB4ieB76VQaH0PV/qJLkKtZoRN7HhaKuN5uo/fPgk/Ksug+FWm3fOopQLU12NIh0cQfP/AIpzLKRBCUKjbWnUf1G/voGjERxj2e+KsJx6eYPhelq1wddPk1DeYJ4pjh2TI8gII9VTags9hwg7AWsPAiazbONHI+dh7atpxOocD3b/ADolNoBwTCyMAsKMq6wTaTG/IGQrwpxecSSP5aQPwgk+aUEDw3qnh3SNlEdxNvUr4VfYzNXEJV4TPuI9opvm9wHifQq4fGuLJSV6r7kqSOfZCYWq3d6qsLwQSQS5oJvACxqMHdR7R8zUysQg+mkjvIv6x8xXDhErVqCtUbbKE845250ayR6bCnCXUqo6oKMFZWb7CRAsQtabC/Exeg+Y5GlRJUFFMklJWlSiTySkwP3NHMXgnIhOiCZIT2NXcY8edPaQpCeyltPAdkiPadqLUuUzijZnmujTCCkt4UKndRRqIj+2bk8q442WlOFTIUhcRKSnQAP6kARxieNanEYrqxqcdS2niTpSPCT5b8qoYfP8M6ohK1PR+BtxafWlJT53pberdhpUZpGCw7hkoSByDNp4kkyCb7ACKs4bo8lU9WokCDtbulKY3jburTrxayfs8OII9J1SURyhKUqWfMCrOWvqHWdYWwQ2FKKAQkALNyVHvN6B78HbcVZ5xmOHWhelTfVkldo4FZgjuiOXKKGpzx5D2jDr0aoBISk2AN+0DsJo10r6Q/W8QVNpOgDQg7CPvGTvJJ8gKz2S4QgqcVuZSnwG5B4yePdT4pJNsP1NJfUsupSyCd5I0g7qURYH3nxq23iVstlRUewO0Uqg6o1kd06gPXyoI/jdT6ln+WzZI/EtWx958hUOW5ulaX2l/fTIvfUn0T67R30Xltq3v3/PgBPIvZXy+RTxmYOvLKjqUdzAJAEwJ5CedWdT5ZLKYSg3PZEk/wBwueHqp+RKQA4FqCNSUgEmLhwKj2A/5aLsYtkek40OXakgTzAIp70r01xwQz13yydrHIGC6kJId0dWB926SFLJ8yY+dhuAynq0wASeJPE1f/iDAv1rflqPuTXTnDP5yPIOf+FKxwjjvTe7s5PXOrXBH9XPKqGJfCTpjdKrCeHG23nV9zPGeDif0r5f20Ox2YsqCu2CqDEBfluAPXTedmn9GcWqLtAvDNNLB6xRBm0f8V1eTtH0XfXH+1QYfMy2IASRM3F/XUq8xQ6RqaTq5zAPwFHU09uBl45L1VfzKz+VabhQUO4UJUKM4nq59FSDySQR5GheIQNUAnzEU/G31I/ERS4+5Gs1LgUS4gc1D31CuifRptJxCCqdKQpRjeyTF/GKOWyJ4+0jZEIN4PkQBa1gb0qoISpfaAsSfv8Aeed67UpbqALXSFY3A8re+att9JQfS1DzkVnyscork99OeGD6CY+Kyrqa3D520fvAeUe+iLWYp4KnwV8qwQSacZAi4pMvCxfDKI+PkuUejNYzuqdGaDbV7flXmzePcGyz4TPsNW2ukDid4PlHupMvBPuPj4+D5TR6Q3mcbfAe+9XGM7PH3zXnLPSr8TfqPzq+x0nai5UO6LesTU0vCTXQpj4vG+JI9Ebzed/lUycWgmdIB5zf1iDWCZz9KtlD9Xwq43n5Hd4UnyJooWRNG6ZxEH01+Bg+09r2mnu4ufvx6p91YlGdE8f34VcazEfiraJLk1xNAcOyV6y2Fr/EoaiPArnT5RVsYo/u9AGsxHE1L/ExsPnQtPqEmlwF8TijpMSTy/4oC464tL6ZIkIABNrqJPHjFWfrnhU+WOJV15P+GCOG5+Yo4dfzqLyPgwOYZFi17phFtWkhSiDzuOB2FRZ5jeqZATKSCE6SlQkDcSR7q9SbwrelJAIMAmF/0jgPChGMy2U6U3hRkWi4Ij1j2U9ZVatbInalTp7s8gcx2u4UUn8M9k9/jUODJDgi52tXpzuSNT22go/2oPkDxNDFZE2CpbbWk6TvzmZIB0kW2g7bVVHxMapIieCbkm2Y7HkoVpI2qFDxUYQknuEk+wVocpwgfU51okAgW7I2JulEavhWny/CoQkBKI08OZ5yLAd3tNdlmUFVbhaJSld7HmoxB5e2kcR+5rY9KMuTBWABrsQI4fegGJrFrQQYp2OSmrEZNeN02W8KlKrKUQfCrGJy8BOoKmNx8RQxCDyJ8Kus6iCClV+4x512SrdM7CSkqaHN5QtaAtMEGeN7Wqs9g1p3Hyo1lLqyjSlKlAE2APjaPdVt5JCZKCEnnME9xI3pXmNOhvlRkrMkU1KMMpydOw3GoTR04VSwSEFSRudO3jSbyPjOn+08KN5kgV4dydLcy7jJG9jyq9kzKgvVBgA34Xo6jKEC4Enmq9PVhu+aGWdNUgsfhHGSkwngWB1ae0oW2CTG/dSpjarDStYEDZKY99KhoF8mEmlArlKrTzjhRSvzp1crGGmaWqnzSrGGAilFOKRXC3WODkJFSsvLT6KiOG9V9JrvXEVygk6LqM6dH3p8QPhRnLM0KxcgKG4isqXDUrOKKVBQ3FLniUlwUYvEyhLdto2icWZ3Jq21mB5xQTDY4OCRPyqYOioHj6M9hTTVoOozLmaKZPmfYdP+IkcNgE1lG8Tyq3l2J0pUCYlerebW9tqW4UmclLdG+ZzFIbSSZ7IjxjjHhwqA4v8AmeIPL70n2Gs0jO9IA1bAAQkna0mBUzefA7kc5gp/ZpLizWaDEPNqsT8JPmL0GzFkaVFKvuqi95IvEHf51Ec8RzHnqPrhIFQuZqi3a8bmP9N/XXFCS4O3ZnMtzIoW8Q24sqMhIFgYIkqFhvyon1OIcTcpaBFxqClniZmw8vVV4ZojiRPOVewcK4MxRtx/zx64p8pye6QlQ95Rw+StSC4XJTsNfZ9iR6qs4fCpMyNx3CAeAgCT64qY41MekJ8TPkAKQxgje3frHtKT7qFykwtCJAgAib3tE8o5wPKuqZQoGdoiP95M1X+uoIvFv7vlemfXh/T4wqfaKCpHUgXlqMQyFtoQACqQsmw8AN/VRbCYDtanFdYvvEJI8OfiY7qiTj25iR6lW8thSOboHAq5kAD3kGmNyfQ4o0Hw6hQEDTFgQLDxHAb0Hx+CvKBBuSn7qv6kcAf6dqX8dTB+5b8N/WDTFZqhSbqPdKNu+gimggW45PPw4+f+9REc/V+96u41aF3SrtbSUqEjv5nvoe47wFz7Kel2CTvkeXI4e2lUJZ7zSpmr3geWuxc/hrX5Tf6E/KkMta/Kb/Qn5UqVeieAc/hrX5Tf6E/Ku/w1r8pv9CflXKVYx3+GtflN/oT8qX8Ma/Kb/Qn5UqVYx3+GNflN/oT8q5/DWvym/wBCflSpVjHf4a1+U3+hPyqNeWtflo/Qn5UqVdODP4c1+Wj9CflThlzX5aP0J+VKlWMXMtwDcn7NG34R8qIJwDcfy0fpHyrlKp8nJfgb0Id9Qb/LR+kfKn/UW49BH6R8qVKl0UpuyZOBbt9mj9I+VPcwLf5aP0j5UqVLfITbIU4Fuf5aP0j5VJ9Qb/LR+kfKlSrrNbG/UW7/AGaNvwjl4V1jBNx6CP0ilSrVsZN2TDBNx6CP0iuOYJsqA0Jj+0UqVDSszboYrBN/gR+kUl4JuD2EfpFKlRUa2RpwLcD7NH6R8qRwDf5aP0j5VylWo5bIlYBvUPs0fpHPwqYYBu/2aP0j5VylRtApuzhwLcfy0fpHyriMA3H8tH6R8qVKuUFbskTgG/y0fpHypUqVAdtn/9k="/>
          <p:cNvSpPr>
            <a:spLocks noChangeAspect="1" noChangeArrowheads="1"/>
          </p:cNvSpPr>
          <p:nvPr/>
        </p:nvSpPr>
        <p:spPr bwMode="auto">
          <a:xfrm>
            <a:off x="1587501" y="-8969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196" name="Picture 4" descr="http://www.theatre.ubc.ca/fedoruk/naturalism/doll18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45" y="4582722"/>
            <a:ext cx="4970861" cy="2085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8" name="Picture 6" descr="http://www.theactorsstudio.org/wp-content/themes/k2/images/st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3612" y="3363286"/>
            <a:ext cx="2886987" cy="33560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081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638" y="363127"/>
            <a:ext cx="8363272" cy="778098"/>
          </a:xfrm>
        </p:spPr>
        <p:txBody>
          <a:bodyPr>
            <a:noAutofit/>
          </a:bodyPr>
          <a:lstStyle/>
          <a:p>
            <a:pPr algn="l"/>
            <a:r>
              <a:rPr lang="en-GB" sz="5400" b="1" u="sng" dirty="0">
                <a:solidFill>
                  <a:schemeClr val="accent1"/>
                </a:solidFill>
              </a:rPr>
              <a:t>Learning Objectives</a:t>
            </a:r>
          </a:p>
        </p:txBody>
      </p:sp>
      <p:sp>
        <p:nvSpPr>
          <p:cNvPr id="3" name="Content Placeholder 2"/>
          <p:cNvSpPr>
            <a:spLocks noGrp="1"/>
          </p:cNvSpPr>
          <p:nvPr>
            <p:ph idx="1"/>
          </p:nvPr>
        </p:nvSpPr>
        <p:spPr>
          <a:xfrm>
            <a:off x="958645" y="1504334"/>
            <a:ext cx="10899057" cy="5132439"/>
          </a:xfrm>
        </p:spPr>
        <p:txBody>
          <a:bodyPr>
            <a:normAutofit/>
          </a:bodyPr>
          <a:lstStyle/>
          <a:p>
            <a:pPr marL="0" indent="0">
              <a:buNone/>
            </a:pPr>
            <a:r>
              <a:rPr lang="en-GB" sz="2400" dirty="0">
                <a:solidFill>
                  <a:schemeClr val="accent1"/>
                </a:solidFill>
              </a:rPr>
              <a:t>By the end of the lesson you will have learnt:</a:t>
            </a:r>
          </a:p>
          <a:p>
            <a:pPr marL="0" indent="0">
              <a:buNone/>
            </a:pPr>
            <a:endParaRPr lang="en-GB" sz="2400" dirty="0">
              <a:solidFill>
                <a:srgbClr val="7030A0"/>
              </a:solidFill>
            </a:endParaRPr>
          </a:p>
          <a:p>
            <a:pPr>
              <a:buFont typeface="Wingdings" pitchFamily="2" charset="2"/>
              <a:buChar char="ü"/>
            </a:pPr>
            <a:r>
              <a:rPr lang="en-GB" sz="2400" dirty="0"/>
              <a:t>Stanislavski’s main theory was naturalism and realistic acting; becoming the character.</a:t>
            </a:r>
          </a:p>
          <a:p>
            <a:pPr>
              <a:buFont typeface="Wingdings" pitchFamily="2" charset="2"/>
              <a:buChar char="ü"/>
            </a:pPr>
            <a:endParaRPr lang="en-GB" sz="2400" dirty="0"/>
          </a:p>
          <a:p>
            <a:pPr>
              <a:buFont typeface="Wingdings" pitchFamily="2" charset="2"/>
              <a:buChar char="ü"/>
            </a:pPr>
            <a:r>
              <a:rPr lang="en-GB" sz="2400" dirty="0"/>
              <a:t>Stanislavski's system was called </a:t>
            </a:r>
            <a:r>
              <a:rPr lang="en-GB" sz="2400" dirty="0">
                <a:solidFill>
                  <a:schemeClr val="accent1"/>
                </a:solidFill>
              </a:rPr>
              <a:t>'method acting'. </a:t>
            </a:r>
          </a:p>
          <a:p>
            <a:pPr>
              <a:buFont typeface="Wingdings" pitchFamily="2" charset="2"/>
              <a:buChar char="ü"/>
            </a:pPr>
            <a:endParaRPr lang="en-GB" sz="2400" dirty="0"/>
          </a:p>
          <a:p>
            <a:pPr>
              <a:buFont typeface="Wingdings" pitchFamily="2" charset="2"/>
              <a:buChar char="ü"/>
            </a:pPr>
            <a:r>
              <a:rPr lang="en-GB" sz="2400" dirty="0"/>
              <a:t>Stanislavski was one of the most influential practitioners of all times. He did not write plays and therefore the question must be raised – were his ideas less informed because of this?</a:t>
            </a:r>
          </a:p>
        </p:txBody>
      </p:sp>
    </p:spTree>
    <p:extLst>
      <p:ext uri="{BB962C8B-B14F-4D97-AF65-F5344CB8AC3E}">
        <p14:creationId xmlns:p14="http://schemas.microsoft.com/office/powerpoint/2010/main" val="241647812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432A30"/>
      </a:dk2>
      <a:lt2>
        <a:srgbClr val="F2F2F0"/>
      </a:lt2>
      <a:accent1>
        <a:srgbClr val="836C9F"/>
      </a:accent1>
      <a:accent2>
        <a:srgbClr val="BDAB56"/>
      </a:accent2>
      <a:accent3>
        <a:srgbClr val="B0565D"/>
      </a:accent3>
      <a:accent4>
        <a:srgbClr val="55B1BC"/>
      </a:accent4>
      <a:accent5>
        <a:srgbClr val="4D925F"/>
      </a:accent5>
      <a:accent6>
        <a:srgbClr val="E08C4A"/>
      </a:accent6>
      <a:hlink>
        <a:srgbClr val="55B1BC"/>
      </a:hlink>
      <a:folHlink>
        <a:srgbClr val="836C9F"/>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9270AA94-2367-4B1E-B579-26147B222B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4524</TotalTime>
  <Words>7047</Words>
  <Application>Microsoft Office PowerPoint</Application>
  <PresentationFormat>Widescreen</PresentationFormat>
  <Paragraphs>854</Paragraphs>
  <Slides>59</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Candara</vt:lpstr>
      <vt:lpstr>Franklin Gothic Book</vt:lpstr>
      <vt:lpstr>Wingdings</vt:lpstr>
      <vt:lpstr>Crop</vt:lpstr>
      <vt:lpstr>A-Level Drama &amp; Theatre</vt:lpstr>
      <vt:lpstr>Learning Outcomes</vt:lpstr>
      <vt:lpstr>Course Outline</vt:lpstr>
      <vt:lpstr>Course Outline</vt:lpstr>
      <vt:lpstr>ARGUMENTS FOR A THEATRE</vt:lpstr>
      <vt:lpstr>What is Theatre For?</vt:lpstr>
      <vt:lpstr>Theatre Practitioners!</vt:lpstr>
      <vt:lpstr>PowerPoint Presentation</vt:lpstr>
      <vt:lpstr>Learning Objectives</vt:lpstr>
      <vt:lpstr>Konstantin Stanislavski</vt:lpstr>
      <vt:lpstr>Stanislavski’s System…</vt:lpstr>
      <vt:lpstr>Stanislavski’s System…</vt:lpstr>
      <vt:lpstr>Exercise 1 - Relaxation</vt:lpstr>
      <vt:lpstr>Exercise 2 – Relaxation cont.</vt:lpstr>
      <vt:lpstr>Relaxation…</vt:lpstr>
      <vt:lpstr>Space Filling/Movement/Observation</vt:lpstr>
      <vt:lpstr>Learning Objectives</vt:lpstr>
      <vt:lpstr>Emotion Memory</vt:lpstr>
      <vt:lpstr>PowerPoint Presentation</vt:lpstr>
      <vt:lpstr>Draw on your own emotions…</vt:lpstr>
      <vt:lpstr>Given Circumstance</vt:lpstr>
      <vt:lpstr>Objectives</vt:lpstr>
      <vt:lpstr>Truth &amp; Belief</vt:lpstr>
      <vt:lpstr>Magic If – what if?</vt:lpstr>
      <vt:lpstr>Magic If</vt:lpstr>
      <vt:lpstr>Stanislavski Recap</vt:lpstr>
      <vt:lpstr>PowerPoint Presentation</vt:lpstr>
      <vt:lpstr>Learning Objectives</vt:lpstr>
      <vt:lpstr>PowerPoint Presentation</vt:lpstr>
      <vt:lpstr>PowerPoint Presentation</vt:lpstr>
      <vt:lpstr>EPIC THEATRE</vt:lpstr>
      <vt:lpstr>PowerPoint Presentation</vt:lpstr>
      <vt:lpstr>The Narrator - Gestus</vt:lpstr>
      <vt:lpstr>Defusing a BOMB...!</vt:lpstr>
      <vt:lpstr>Defusing a BOMB 2…!</vt:lpstr>
      <vt:lpstr>Learning Outcomes:</vt:lpstr>
      <vt:lpstr>Juxtaposing Images &amp; Sounds</vt:lpstr>
      <vt:lpstr>Personal Reflection…</vt:lpstr>
      <vt:lpstr>The Accident…</vt:lpstr>
      <vt:lpstr>Personal Reflection…</vt:lpstr>
      <vt:lpstr>No Smoking Campaign</vt:lpstr>
      <vt:lpstr>Mini BRECHT QUIZ</vt:lpstr>
      <vt:lpstr>PowerPoint Presentation</vt:lpstr>
      <vt:lpstr>Learning Objectives</vt:lpstr>
      <vt:lpstr>PowerPoint Presentation</vt:lpstr>
      <vt:lpstr>PowerPoint Presentation</vt:lpstr>
      <vt:lpstr>PowerPoint Presentation</vt:lpstr>
      <vt:lpstr>Artaud cont.</vt:lpstr>
      <vt:lpstr>PowerPoint Presentation</vt:lpstr>
      <vt:lpstr>PowerPoint Presentation</vt:lpstr>
      <vt:lpstr>PowerPoint Presentation</vt:lpstr>
      <vt:lpstr>Learning Outcomes</vt:lpstr>
      <vt:lpstr>Harnessing Nature…</vt:lpstr>
      <vt:lpstr>Pushing Extremes</vt:lpstr>
      <vt:lpstr>Learning Outcomes</vt:lpstr>
      <vt:lpstr>The Seven Ravens</vt:lpstr>
      <vt:lpstr>PowerPoint Presentation</vt:lpstr>
      <vt:lpstr>Personal Reflection</vt:lpstr>
      <vt:lpstr>Forming your Opinions</vt:lpstr>
    </vt:vector>
  </TitlesOfParts>
  <Company>Pershore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A-Level Drama &amp; Theatre</dc:title>
  <dc:creator>Vicki Brown</dc:creator>
  <cp:lastModifiedBy>R Buckley</cp:lastModifiedBy>
  <cp:revision>113</cp:revision>
  <dcterms:created xsi:type="dcterms:W3CDTF">2016-06-20T07:50:15Z</dcterms:created>
  <dcterms:modified xsi:type="dcterms:W3CDTF">2022-07-22T12:48:55Z</dcterms:modified>
</cp:coreProperties>
</file>