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75" r:id="rId5"/>
    <p:sldId id="269" r:id="rId6"/>
    <p:sldId id="270" r:id="rId7"/>
    <p:sldId id="285" r:id="rId8"/>
    <p:sldId id="287" r:id="rId9"/>
    <p:sldId id="290" r:id="rId10"/>
    <p:sldId id="293" r:id="rId11"/>
    <p:sldId id="271" r:id="rId12"/>
    <p:sldId id="277" r:id="rId13"/>
    <p:sldId id="280" r:id="rId14"/>
    <p:sldId id="278" r:id="rId15"/>
    <p:sldId id="273" r:id="rId16"/>
    <p:sldId id="274" r:id="rId17"/>
    <p:sldId id="279" r:id="rId18"/>
    <p:sldId id="281" r:id="rId19"/>
    <p:sldId id="282" r:id="rId20"/>
    <p:sldId id="283" r:id="rId21"/>
    <p:sldId id="276" r:id="rId22"/>
    <p:sldId id="259" r:id="rId23"/>
    <p:sldId id="258" r:id="rId24"/>
    <p:sldId id="260" r:id="rId25"/>
    <p:sldId id="261" r:id="rId26"/>
    <p:sldId id="262" r:id="rId27"/>
    <p:sldId id="263" r:id="rId28"/>
    <p:sldId id="264"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Thomas"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3" autoAdjust="0"/>
    <p:restoredTop sz="94643"/>
  </p:normalViewPr>
  <p:slideViewPr>
    <p:cSldViewPr>
      <p:cViewPr varScale="1">
        <p:scale>
          <a:sx n="75" d="100"/>
          <a:sy n="75" d="100"/>
        </p:scale>
        <p:origin x="1147" y="43"/>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Baird" userId="ba2b27a4-c01b-4549-93c1-a56d8ba46b78" providerId="ADAL" clId="{B5B014AC-2515-4E99-AEB3-7CAC45297740}"/>
    <pc:docChg chg="delSld modSld">
      <pc:chgData name="J Baird" userId="ba2b27a4-c01b-4549-93c1-a56d8ba46b78" providerId="ADAL" clId="{B5B014AC-2515-4E99-AEB3-7CAC45297740}" dt="2022-07-15T11:10:25.044" v="94" actId="20577"/>
      <pc:docMkLst>
        <pc:docMk/>
      </pc:docMkLst>
      <pc:sldChg chg="del">
        <pc:chgData name="J Baird" userId="ba2b27a4-c01b-4549-93c1-a56d8ba46b78" providerId="ADAL" clId="{B5B014AC-2515-4E99-AEB3-7CAC45297740}" dt="2022-07-15T11:10:02.544" v="1" actId="47"/>
        <pc:sldMkLst>
          <pc:docMk/>
          <pc:sldMk cId="0" sldId="257"/>
        </pc:sldMkLst>
      </pc:sldChg>
      <pc:sldChg chg="modSp mod">
        <pc:chgData name="J Baird" userId="ba2b27a4-c01b-4549-93c1-a56d8ba46b78" providerId="ADAL" clId="{B5B014AC-2515-4E99-AEB3-7CAC45297740}" dt="2022-07-15T11:10:25.044" v="94" actId="20577"/>
        <pc:sldMkLst>
          <pc:docMk/>
          <pc:sldMk cId="1422940788" sldId="275"/>
        </pc:sldMkLst>
        <pc:graphicFrameChg chg="modGraphic">
          <ac:chgData name="J Baird" userId="ba2b27a4-c01b-4549-93c1-a56d8ba46b78" providerId="ADAL" clId="{B5B014AC-2515-4E99-AEB3-7CAC45297740}" dt="2022-07-15T11:10:25.044" v="94" actId="20577"/>
          <ac:graphicFrameMkLst>
            <pc:docMk/>
            <pc:sldMk cId="1422940788" sldId="275"/>
            <ac:graphicFrameMk id="4" creationId="{8CD24DB4-BEDE-43DB-9B6F-21E54DA65444}"/>
          </ac:graphicFrameMkLst>
        </pc:graphicFrameChg>
        <pc:graphicFrameChg chg="modGraphic">
          <ac:chgData name="J Baird" userId="ba2b27a4-c01b-4549-93c1-a56d8ba46b78" providerId="ADAL" clId="{B5B014AC-2515-4E99-AEB3-7CAC45297740}" dt="2022-07-15T11:10:21.378" v="74" actId="20577"/>
          <ac:graphicFrameMkLst>
            <pc:docMk/>
            <pc:sldMk cId="1422940788" sldId="275"/>
            <ac:graphicFrameMk id="6" creationId="{00000000-0000-0000-0000-000000000000}"/>
          </ac:graphicFrameMkLst>
        </pc:graphicFrameChg>
      </pc:sldChg>
      <pc:sldChg chg="del">
        <pc:chgData name="J Baird" userId="ba2b27a4-c01b-4549-93c1-a56d8ba46b78" providerId="ADAL" clId="{B5B014AC-2515-4E99-AEB3-7CAC45297740}" dt="2022-07-15T11:10:01.977" v="0" actId="47"/>
        <pc:sldMkLst>
          <pc:docMk/>
          <pc:sldMk cId="450289191" sldId="29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7-03-12T14:50:52.863" idx="3">
    <p:pos x="6000" y="0"/>
    <p:text>Slide 7: Know this a copy of Pg 68, is there need for the 'Description' for each stage. The Stages are important to stress.</p:text>
  </p:cm>
</p: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705F3-6354-45CD-A263-AF2CF7567A0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6E862F-0BCA-4591-BA52-76CFE6D59346}">
      <dgm:prSet/>
      <dgm:spPr/>
      <dgm:t>
        <a:bodyPr/>
        <a:lstStyle/>
        <a:p>
          <a:r>
            <a:rPr lang="en-GB"/>
            <a:t>Read through the three examples. </a:t>
          </a:r>
          <a:endParaRPr lang="en-US"/>
        </a:p>
      </dgm:t>
    </dgm:pt>
    <dgm:pt modelId="{5F170F66-854F-406C-B75B-8622062642DE}" type="parTrans" cxnId="{DD3D9250-2724-4B3E-9630-A60F595C646A}">
      <dgm:prSet/>
      <dgm:spPr/>
      <dgm:t>
        <a:bodyPr/>
        <a:lstStyle/>
        <a:p>
          <a:endParaRPr lang="en-US"/>
        </a:p>
      </dgm:t>
    </dgm:pt>
    <dgm:pt modelId="{C637419F-4FC2-4DE2-9D21-4578E7751701}" type="sibTrans" cxnId="{DD3D9250-2724-4B3E-9630-A60F595C646A}">
      <dgm:prSet/>
      <dgm:spPr/>
      <dgm:t>
        <a:bodyPr/>
        <a:lstStyle/>
        <a:p>
          <a:endParaRPr lang="en-US"/>
        </a:p>
      </dgm:t>
    </dgm:pt>
    <dgm:pt modelId="{E288F0F0-14C5-4031-984D-489753E83EBA}">
      <dgm:prSet/>
      <dgm:spPr/>
      <dgm:t>
        <a:bodyPr/>
        <a:lstStyle/>
        <a:p>
          <a:r>
            <a:rPr lang="en-GB"/>
            <a:t>Using the mark scheme award each piece of work a </a:t>
          </a:r>
          <a:r>
            <a:rPr lang="en-GB" b="1" u="sng"/>
            <a:t>level</a:t>
          </a:r>
          <a:r>
            <a:rPr lang="en-GB"/>
            <a:t>. </a:t>
          </a:r>
          <a:endParaRPr lang="en-US"/>
        </a:p>
      </dgm:t>
    </dgm:pt>
    <dgm:pt modelId="{FEC4ECD2-336E-4536-B8C3-39786648229C}" type="parTrans" cxnId="{E8C6F6DE-80E8-4BE8-A837-045E2C59D6DC}">
      <dgm:prSet/>
      <dgm:spPr/>
      <dgm:t>
        <a:bodyPr/>
        <a:lstStyle/>
        <a:p>
          <a:endParaRPr lang="en-US"/>
        </a:p>
      </dgm:t>
    </dgm:pt>
    <dgm:pt modelId="{7482D125-BC55-4B33-8773-3E90D7CAA969}" type="sibTrans" cxnId="{E8C6F6DE-80E8-4BE8-A837-045E2C59D6DC}">
      <dgm:prSet/>
      <dgm:spPr/>
      <dgm:t>
        <a:bodyPr/>
        <a:lstStyle/>
        <a:p>
          <a:endParaRPr lang="en-US"/>
        </a:p>
      </dgm:t>
    </dgm:pt>
    <dgm:pt modelId="{BBB4707F-A3C5-4911-B5DC-704EC45B2873}">
      <dgm:prSet/>
      <dgm:spPr/>
      <dgm:t>
        <a:bodyPr/>
        <a:lstStyle/>
        <a:p>
          <a:r>
            <a:rPr lang="en-GB"/>
            <a:t>Remember, these were written pre-2008 and therefore GIS/internet research wasn’t was widely available. </a:t>
          </a:r>
          <a:endParaRPr lang="en-US"/>
        </a:p>
      </dgm:t>
    </dgm:pt>
    <dgm:pt modelId="{E38F3A64-2C5D-465B-81EA-CE28283D8072}" type="parTrans" cxnId="{AFB1B9DB-98F1-4A35-BA56-0805EF29EE47}">
      <dgm:prSet/>
      <dgm:spPr/>
      <dgm:t>
        <a:bodyPr/>
        <a:lstStyle/>
        <a:p>
          <a:endParaRPr lang="en-US"/>
        </a:p>
      </dgm:t>
    </dgm:pt>
    <dgm:pt modelId="{86D6069B-07B5-4506-8C98-622AFC0A808B}" type="sibTrans" cxnId="{AFB1B9DB-98F1-4A35-BA56-0805EF29EE47}">
      <dgm:prSet/>
      <dgm:spPr/>
      <dgm:t>
        <a:bodyPr/>
        <a:lstStyle/>
        <a:p>
          <a:endParaRPr lang="en-US"/>
        </a:p>
      </dgm:t>
    </dgm:pt>
    <dgm:pt modelId="{CEF49B93-DAC9-48A1-A823-7D311003FC60}" type="pres">
      <dgm:prSet presAssocID="{D12705F3-6354-45CD-A263-AF2CF7567A01}" presName="root" presStyleCnt="0">
        <dgm:presLayoutVars>
          <dgm:dir/>
          <dgm:resizeHandles val="exact"/>
        </dgm:presLayoutVars>
      </dgm:prSet>
      <dgm:spPr/>
    </dgm:pt>
    <dgm:pt modelId="{87E29902-DDA1-4CCD-A580-07A31D5B7DF4}" type="pres">
      <dgm:prSet presAssocID="{B56E862F-0BCA-4591-BA52-76CFE6D59346}" presName="compNode" presStyleCnt="0"/>
      <dgm:spPr/>
    </dgm:pt>
    <dgm:pt modelId="{253B7435-199C-4384-888E-9B0B3DBEB9F5}" type="pres">
      <dgm:prSet presAssocID="{B56E862F-0BCA-4591-BA52-76CFE6D59346}" presName="bgRect" presStyleLbl="bgShp" presStyleIdx="0" presStyleCnt="3"/>
      <dgm:spPr/>
    </dgm:pt>
    <dgm:pt modelId="{D63B2718-7C5F-44AE-AB2F-9C67389ADD64}" type="pres">
      <dgm:prSet presAssocID="{B56E862F-0BCA-4591-BA52-76CFE6D5934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CDC42C10-B870-419B-83BC-17F0E23C7FEF}" type="pres">
      <dgm:prSet presAssocID="{B56E862F-0BCA-4591-BA52-76CFE6D59346}" presName="spaceRect" presStyleCnt="0"/>
      <dgm:spPr/>
    </dgm:pt>
    <dgm:pt modelId="{FF335E33-9813-4A26-8022-417C7381D759}" type="pres">
      <dgm:prSet presAssocID="{B56E862F-0BCA-4591-BA52-76CFE6D59346}" presName="parTx" presStyleLbl="revTx" presStyleIdx="0" presStyleCnt="3">
        <dgm:presLayoutVars>
          <dgm:chMax val="0"/>
          <dgm:chPref val="0"/>
        </dgm:presLayoutVars>
      </dgm:prSet>
      <dgm:spPr/>
    </dgm:pt>
    <dgm:pt modelId="{D80CFBAF-BEFF-4A83-A14C-518E6B167043}" type="pres">
      <dgm:prSet presAssocID="{C637419F-4FC2-4DE2-9D21-4578E7751701}" presName="sibTrans" presStyleCnt="0"/>
      <dgm:spPr/>
    </dgm:pt>
    <dgm:pt modelId="{19BAC1AF-7ABF-41E0-84E0-1606FCCB25A6}" type="pres">
      <dgm:prSet presAssocID="{E288F0F0-14C5-4031-984D-489753E83EBA}" presName="compNode" presStyleCnt="0"/>
      <dgm:spPr/>
    </dgm:pt>
    <dgm:pt modelId="{9386465B-D8EA-4EA5-AA8A-DBE663CFC38D}" type="pres">
      <dgm:prSet presAssocID="{E288F0F0-14C5-4031-984D-489753E83EBA}" presName="bgRect" presStyleLbl="bgShp" presStyleIdx="1" presStyleCnt="3"/>
      <dgm:spPr/>
    </dgm:pt>
    <dgm:pt modelId="{6EE02548-EA30-4654-8C95-778205305DE8}" type="pres">
      <dgm:prSet presAssocID="{E288F0F0-14C5-4031-984D-489753E83E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zzle"/>
        </a:ext>
      </dgm:extLst>
    </dgm:pt>
    <dgm:pt modelId="{FFCB1B24-3DE4-4F61-B00C-42E20F990545}" type="pres">
      <dgm:prSet presAssocID="{E288F0F0-14C5-4031-984D-489753E83EBA}" presName="spaceRect" presStyleCnt="0"/>
      <dgm:spPr/>
    </dgm:pt>
    <dgm:pt modelId="{FFAADED3-DAF0-47F4-97E1-F547B62219DB}" type="pres">
      <dgm:prSet presAssocID="{E288F0F0-14C5-4031-984D-489753E83EBA}" presName="parTx" presStyleLbl="revTx" presStyleIdx="1" presStyleCnt="3">
        <dgm:presLayoutVars>
          <dgm:chMax val="0"/>
          <dgm:chPref val="0"/>
        </dgm:presLayoutVars>
      </dgm:prSet>
      <dgm:spPr/>
    </dgm:pt>
    <dgm:pt modelId="{2E10AA45-B237-47AE-81E0-DBD8B9204C50}" type="pres">
      <dgm:prSet presAssocID="{7482D125-BC55-4B33-8773-3E90D7CAA969}" presName="sibTrans" presStyleCnt="0"/>
      <dgm:spPr/>
    </dgm:pt>
    <dgm:pt modelId="{AFCFF4F2-F688-4A6F-8D24-4DFECB565D06}" type="pres">
      <dgm:prSet presAssocID="{BBB4707F-A3C5-4911-B5DC-704EC45B2873}" presName="compNode" presStyleCnt="0"/>
      <dgm:spPr/>
    </dgm:pt>
    <dgm:pt modelId="{E3838A8A-135F-4105-8012-9C10277D5B4F}" type="pres">
      <dgm:prSet presAssocID="{BBB4707F-A3C5-4911-B5DC-704EC45B2873}" presName="bgRect" presStyleLbl="bgShp" presStyleIdx="2" presStyleCnt="3"/>
      <dgm:spPr/>
    </dgm:pt>
    <dgm:pt modelId="{FDFC1DE9-F57C-4BA8-B9FE-F6E808291883}" type="pres">
      <dgm:prSet presAssocID="{BBB4707F-A3C5-4911-B5DC-704EC45B28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6425EC96-0791-439A-9A0C-09058490F295}" type="pres">
      <dgm:prSet presAssocID="{BBB4707F-A3C5-4911-B5DC-704EC45B2873}" presName="spaceRect" presStyleCnt="0"/>
      <dgm:spPr/>
    </dgm:pt>
    <dgm:pt modelId="{1BA50441-FE81-41EF-9B1B-15796EC3B487}" type="pres">
      <dgm:prSet presAssocID="{BBB4707F-A3C5-4911-B5DC-704EC45B2873}" presName="parTx" presStyleLbl="revTx" presStyleIdx="2" presStyleCnt="3">
        <dgm:presLayoutVars>
          <dgm:chMax val="0"/>
          <dgm:chPref val="0"/>
        </dgm:presLayoutVars>
      </dgm:prSet>
      <dgm:spPr/>
    </dgm:pt>
  </dgm:ptLst>
  <dgm:cxnLst>
    <dgm:cxn modelId="{19E0BA2C-B0CB-48A1-9889-BC2D992BCACE}" type="presOf" srcId="{D12705F3-6354-45CD-A263-AF2CF7567A01}" destId="{CEF49B93-DAC9-48A1-A823-7D311003FC60}" srcOrd="0" destOrd="0" presId="urn:microsoft.com/office/officeart/2018/2/layout/IconVerticalSolidList"/>
    <dgm:cxn modelId="{DD3D9250-2724-4B3E-9630-A60F595C646A}" srcId="{D12705F3-6354-45CD-A263-AF2CF7567A01}" destId="{B56E862F-0BCA-4591-BA52-76CFE6D59346}" srcOrd="0" destOrd="0" parTransId="{5F170F66-854F-406C-B75B-8622062642DE}" sibTransId="{C637419F-4FC2-4DE2-9D21-4578E7751701}"/>
    <dgm:cxn modelId="{8147B670-E573-4036-80BB-0B878B4F3B1D}" type="presOf" srcId="{B56E862F-0BCA-4591-BA52-76CFE6D59346}" destId="{FF335E33-9813-4A26-8022-417C7381D759}" srcOrd="0" destOrd="0" presId="urn:microsoft.com/office/officeart/2018/2/layout/IconVerticalSolidList"/>
    <dgm:cxn modelId="{72992FD6-4734-41E2-8D53-08C6B760F159}" type="presOf" srcId="{E288F0F0-14C5-4031-984D-489753E83EBA}" destId="{FFAADED3-DAF0-47F4-97E1-F547B62219DB}" srcOrd="0" destOrd="0" presId="urn:microsoft.com/office/officeart/2018/2/layout/IconVerticalSolidList"/>
    <dgm:cxn modelId="{AFB1B9DB-98F1-4A35-BA56-0805EF29EE47}" srcId="{D12705F3-6354-45CD-A263-AF2CF7567A01}" destId="{BBB4707F-A3C5-4911-B5DC-704EC45B2873}" srcOrd="2" destOrd="0" parTransId="{E38F3A64-2C5D-465B-81EA-CE28283D8072}" sibTransId="{86D6069B-07B5-4506-8C98-622AFC0A808B}"/>
    <dgm:cxn modelId="{E8C6F6DE-80E8-4BE8-A837-045E2C59D6DC}" srcId="{D12705F3-6354-45CD-A263-AF2CF7567A01}" destId="{E288F0F0-14C5-4031-984D-489753E83EBA}" srcOrd="1" destOrd="0" parTransId="{FEC4ECD2-336E-4536-B8C3-39786648229C}" sibTransId="{7482D125-BC55-4B33-8773-3E90D7CAA969}"/>
    <dgm:cxn modelId="{6CFC95EB-C016-4BDC-8FC7-5D1534F3F390}" type="presOf" srcId="{BBB4707F-A3C5-4911-B5DC-704EC45B2873}" destId="{1BA50441-FE81-41EF-9B1B-15796EC3B487}" srcOrd="0" destOrd="0" presId="urn:microsoft.com/office/officeart/2018/2/layout/IconVerticalSolidList"/>
    <dgm:cxn modelId="{C176CA91-5D15-4672-9128-96EFD0DFDB19}" type="presParOf" srcId="{CEF49B93-DAC9-48A1-A823-7D311003FC60}" destId="{87E29902-DDA1-4CCD-A580-07A31D5B7DF4}" srcOrd="0" destOrd="0" presId="urn:microsoft.com/office/officeart/2018/2/layout/IconVerticalSolidList"/>
    <dgm:cxn modelId="{F3239ECF-5683-4CD2-8FD1-FC567799F6FA}" type="presParOf" srcId="{87E29902-DDA1-4CCD-A580-07A31D5B7DF4}" destId="{253B7435-199C-4384-888E-9B0B3DBEB9F5}" srcOrd="0" destOrd="0" presId="urn:microsoft.com/office/officeart/2018/2/layout/IconVerticalSolidList"/>
    <dgm:cxn modelId="{6E5CAD05-A679-4F58-A79D-9953E77ABD77}" type="presParOf" srcId="{87E29902-DDA1-4CCD-A580-07A31D5B7DF4}" destId="{D63B2718-7C5F-44AE-AB2F-9C67389ADD64}" srcOrd="1" destOrd="0" presId="urn:microsoft.com/office/officeart/2018/2/layout/IconVerticalSolidList"/>
    <dgm:cxn modelId="{17EA2BDC-62F0-4863-A424-C8A2FCDAD47F}" type="presParOf" srcId="{87E29902-DDA1-4CCD-A580-07A31D5B7DF4}" destId="{CDC42C10-B870-419B-83BC-17F0E23C7FEF}" srcOrd="2" destOrd="0" presId="urn:microsoft.com/office/officeart/2018/2/layout/IconVerticalSolidList"/>
    <dgm:cxn modelId="{C3D094C8-51E5-4BE5-999E-87ADA25A6BDC}" type="presParOf" srcId="{87E29902-DDA1-4CCD-A580-07A31D5B7DF4}" destId="{FF335E33-9813-4A26-8022-417C7381D759}" srcOrd="3" destOrd="0" presId="urn:microsoft.com/office/officeart/2018/2/layout/IconVerticalSolidList"/>
    <dgm:cxn modelId="{9AFEE04C-A540-44FF-A61A-56878A965D0F}" type="presParOf" srcId="{CEF49B93-DAC9-48A1-A823-7D311003FC60}" destId="{D80CFBAF-BEFF-4A83-A14C-518E6B167043}" srcOrd="1" destOrd="0" presId="urn:microsoft.com/office/officeart/2018/2/layout/IconVerticalSolidList"/>
    <dgm:cxn modelId="{DE288AA1-50C7-42F4-89A8-7CECBF23542F}" type="presParOf" srcId="{CEF49B93-DAC9-48A1-A823-7D311003FC60}" destId="{19BAC1AF-7ABF-41E0-84E0-1606FCCB25A6}" srcOrd="2" destOrd="0" presId="urn:microsoft.com/office/officeart/2018/2/layout/IconVerticalSolidList"/>
    <dgm:cxn modelId="{C31B1BD0-B85F-4E51-A9CD-91D1A8317856}" type="presParOf" srcId="{19BAC1AF-7ABF-41E0-84E0-1606FCCB25A6}" destId="{9386465B-D8EA-4EA5-AA8A-DBE663CFC38D}" srcOrd="0" destOrd="0" presId="urn:microsoft.com/office/officeart/2018/2/layout/IconVerticalSolidList"/>
    <dgm:cxn modelId="{1E71B771-7074-498C-B004-4E4D988EB7D9}" type="presParOf" srcId="{19BAC1AF-7ABF-41E0-84E0-1606FCCB25A6}" destId="{6EE02548-EA30-4654-8C95-778205305DE8}" srcOrd="1" destOrd="0" presId="urn:microsoft.com/office/officeart/2018/2/layout/IconVerticalSolidList"/>
    <dgm:cxn modelId="{00BDD123-2545-4886-854F-F37F76ACFD5A}" type="presParOf" srcId="{19BAC1AF-7ABF-41E0-84E0-1606FCCB25A6}" destId="{FFCB1B24-3DE4-4F61-B00C-42E20F990545}" srcOrd="2" destOrd="0" presId="urn:microsoft.com/office/officeart/2018/2/layout/IconVerticalSolidList"/>
    <dgm:cxn modelId="{DA254002-9E32-4E15-BC88-E32115E870CD}" type="presParOf" srcId="{19BAC1AF-7ABF-41E0-84E0-1606FCCB25A6}" destId="{FFAADED3-DAF0-47F4-97E1-F547B62219DB}" srcOrd="3" destOrd="0" presId="urn:microsoft.com/office/officeart/2018/2/layout/IconVerticalSolidList"/>
    <dgm:cxn modelId="{FBF9DD44-C4AF-4460-8106-5BD2598B70FE}" type="presParOf" srcId="{CEF49B93-DAC9-48A1-A823-7D311003FC60}" destId="{2E10AA45-B237-47AE-81E0-DBD8B9204C50}" srcOrd="3" destOrd="0" presId="urn:microsoft.com/office/officeart/2018/2/layout/IconVerticalSolidList"/>
    <dgm:cxn modelId="{99A82881-C24A-4E18-9198-432549265B91}" type="presParOf" srcId="{CEF49B93-DAC9-48A1-A823-7D311003FC60}" destId="{AFCFF4F2-F688-4A6F-8D24-4DFECB565D06}" srcOrd="4" destOrd="0" presId="urn:microsoft.com/office/officeart/2018/2/layout/IconVerticalSolidList"/>
    <dgm:cxn modelId="{D1B7E74A-C4A4-48CE-90AC-29C2AE63FD0D}" type="presParOf" srcId="{AFCFF4F2-F688-4A6F-8D24-4DFECB565D06}" destId="{E3838A8A-135F-4105-8012-9C10277D5B4F}" srcOrd="0" destOrd="0" presId="urn:microsoft.com/office/officeart/2018/2/layout/IconVerticalSolidList"/>
    <dgm:cxn modelId="{E6A63F92-1660-4AF6-827B-5AAAEEC70EAA}" type="presParOf" srcId="{AFCFF4F2-F688-4A6F-8D24-4DFECB565D06}" destId="{FDFC1DE9-F57C-4BA8-B9FE-F6E808291883}" srcOrd="1" destOrd="0" presId="urn:microsoft.com/office/officeart/2018/2/layout/IconVerticalSolidList"/>
    <dgm:cxn modelId="{8E209B67-A6D2-4CB9-8C41-146810331959}" type="presParOf" srcId="{AFCFF4F2-F688-4A6F-8D24-4DFECB565D06}" destId="{6425EC96-0791-439A-9A0C-09058490F295}" srcOrd="2" destOrd="0" presId="urn:microsoft.com/office/officeart/2018/2/layout/IconVerticalSolidList"/>
    <dgm:cxn modelId="{13380411-4290-491B-9F93-61BBF1F4DE0D}" type="presParOf" srcId="{AFCFF4F2-F688-4A6F-8D24-4DFECB565D06}" destId="{1BA50441-FE81-41EF-9B1B-15796EC3B48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DCCF0D-85A5-433A-8A67-6C9FDD51B1F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1AB4222-1BD8-4220-97C4-7D3169A3F367}">
      <dgm:prSet/>
      <dgm:spPr/>
      <dgm:t>
        <a:bodyPr/>
        <a:lstStyle/>
        <a:p>
          <a:r>
            <a:rPr lang="en-GB"/>
            <a:t>Aim of the study</a:t>
          </a:r>
          <a:endParaRPr lang="en-US"/>
        </a:p>
      </dgm:t>
    </dgm:pt>
    <dgm:pt modelId="{A075DA21-CF48-4438-A31C-E0615C3CF238}" type="parTrans" cxnId="{725583DA-CFAB-4B65-BC57-3677581A722E}">
      <dgm:prSet/>
      <dgm:spPr/>
      <dgm:t>
        <a:bodyPr/>
        <a:lstStyle/>
        <a:p>
          <a:endParaRPr lang="en-US"/>
        </a:p>
      </dgm:t>
    </dgm:pt>
    <dgm:pt modelId="{2AEDDE81-BBE2-4956-AD84-E4AAFA1E0333}" type="sibTrans" cxnId="{725583DA-CFAB-4B65-BC57-3677581A722E}">
      <dgm:prSet/>
      <dgm:spPr/>
      <dgm:t>
        <a:bodyPr/>
        <a:lstStyle/>
        <a:p>
          <a:endParaRPr lang="en-US"/>
        </a:p>
      </dgm:t>
    </dgm:pt>
    <dgm:pt modelId="{E1CB7DF5-C576-4CC5-A3DC-AA73B4B0E53C}">
      <dgm:prSet/>
      <dgm:spPr/>
      <dgm:t>
        <a:bodyPr/>
        <a:lstStyle/>
        <a:p>
          <a:r>
            <a:rPr lang="en-GB"/>
            <a:t>Literature Review</a:t>
          </a:r>
          <a:endParaRPr lang="en-US"/>
        </a:p>
      </dgm:t>
    </dgm:pt>
    <dgm:pt modelId="{38BC4334-E0A7-452F-8D3D-D78142163DAE}" type="parTrans" cxnId="{7865B9A8-99EF-4F1F-B166-A34692EC105E}">
      <dgm:prSet/>
      <dgm:spPr/>
      <dgm:t>
        <a:bodyPr/>
        <a:lstStyle/>
        <a:p>
          <a:endParaRPr lang="en-US"/>
        </a:p>
      </dgm:t>
    </dgm:pt>
    <dgm:pt modelId="{44E06836-4CD7-4651-9856-6EC454BC104F}" type="sibTrans" cxnId="{7865B9A8-99EF-4F1F-B166-A34692EC105E}">
      <dgm:prSet/>
      <dgm:spPr/>
      <dgm:t>
        <a:bodyPr/>
        <a:lstStyle/>
        <a:p>
          <a:endParaRPr lang="en-US"/>
        </a:p>
      </dgm:t>
    </dgm:pt>
    <dgm:pt modelId="{7ED31018-8E62-4C35-9A30-A3CE23296A24}">
      <dgm:prSet/>
      <dgm:spPr/>
      <dgm:t>
        <a:bodyPr/>
        <a:lstStyle/>
        <a:p>
          <a:r>
            <a:rPr lang="en-GB"/>
            <a:t>Sub-questions</a:t>
          </a:r>
          <a:endParaRPr lang="en-US"/>
        </a:p>
      </dgm:t>
    </dgm:pt>
    <dgm:pt modelId="{B1A78FF6-373E-4221-9470-5C83FCC1DB84}" type="parTrans" cxnId="{AE2E8867-D5E4-4BA6-9A32-AE7A4C19BF53}">
      <dgm:prSet/>
      <dgm:spPr/>
      <dgm:t>
        <a:bodyPr/>
        <a:lstStyle/>
        <a:p>
          <a:endParaRPr lang="en-US"/>
        </a:p>
      </dgm:t>
    </dgm:pt>
    <dgm:pt modelId="{9CAC429A-BC23-495E-BED1-767AB3E73B3D}" type="sibTrans" cxnId="{AE2E8867-D5E4-4BA6-9A32-AE7A4C19BF53}">
      <dgm:prSet/>
      <dgm:spPr/>
      <dgm:t>
        <a:bodyPr/>
        <a:lstStyle/>
        <a:p>
          <a:endParaRPr lang="en-US"/>
        </a:p>
      </dgm:t>
    </dgm:pt>
    <dgm:pt modelId="{F9611845-5C68-495F-93B4-C25194115925}">
      <dgm:prSet/>
      <dgm:spPr/>
      <dgm:t>
        <a:bodyPr/>
        <a:lstStyle/>
        <a:p>
          <a:r>
            <a:rPr lang="en-GB"/>
            <a:t>Justification for the Investigation</a:t>
          </a:r>
          <a:endParaRPr lang="en-US"/>
        </a:p>
      </dgm:t>
    </dgm:pt>
    <dgm:pt modelId="{2D1A91C9-EF71-40C6-8A56-2D7F0A9A3AB3}" type="parTrans" cxnId="{182CE755-5751-4F14-91B4-F78B4F372950}">
      <dgm:prSet/>
      <dgm:spPr/>
      <dgm:t>
        <a:bodyPr/>
        <a:lstStyle/>
        <a:p>
          <a:endParaRPr lang="en-US"/>
        </a:p>
      </dgm:t>
    </dgm:pt>
    <dgm:pt modelId="{8578780E-F797-4BFB-BA13-4C48C8C19E62}" type="sibTrans" cxnId="{182CE755-5751-4F14-91B4-F78B4F372950}">
      <dgm:prSet/>
      <dgm:spPr/>
      <dgm:t>
        <a:bodyPr/>
        <a:lstStyle/>
        <a:p>
          <a:endParaRPr lang="en-US"/>
        </a:p>
      </dgm:t>
    </dgm:pt>
    <dgm:pt modelId="{B483CB3A-4AD0-471C-AC8D-77958A5B82D9}">
      <dgm:prSet/>
      <dgm:spPr/>
      <dgm:t>
        <a:bodyPr/>
        <a:lstStyle/>
        <a:p>
          <a:r>
            <a:rPr lang="en-GB"/>
            <a:t>Location</a:t>
          </a:r>
          <a:endParaRPr lang="en-US"/>
        </a:p>
      </dgm:t>
    </dgm:pt>
    <dgm:pt modelId="{DE16CBFB-BD6D-4722-B208-395F54872498}" type="parTrans" cxnId="{D1BB8FE1-AC46-4FCC-AEE5-BD2B885A8A59}">
      <dgm:prSet/>
      <dgm:spPr/>
      <dgm:t>
        <a:bodyPr/>
        <a:lstStyle/>
        <a:p>
          <a:endParaRPr lang="en-US"/>
        </a:p>
      </dgm:t>
    </dgm:pt>
    <dgm:pt modelId="{592FDBC9-C562-4470-99AA-8F6B55E73253}" type="sibTrans" cxnId="{D1BB8FE1-AC46-4FCC-AEE5-BD2B885A8A59}">
      <dgm:prSet/>
      <dgm:spPr/>
      <dgm:t>
        <a:bodyPr/>
        <a:lstStyle/>
        <a:p>
          <a:endParaRPr lang="en-US"/>
        </a:p>
      </dgm:t>
    </dgm:pt>
    <dgm:pt modelId="{A594C920-15E0-4C3B-A864-EF658C14AF20}" type="pres">
      <dgm:prSet presAssocID="{59DCCF0D-85A5-433A-8A67-6C9FDD51B1F2}" presName="linear" presStyleCnt="0">
        <dgm:presLayoutVars>
          <dgm:animLvl val="lvl"/>
          <dgm:resizeHandles val="exact"/>
        </dgm:presLayoutVars>
      </dgm:prSet>
      <dgm:spPr/>
    </dgm:pt>
    <dgm:pt modelId="{38795848-0C18-4DFF-B5C1-ABE506EDB08E}" type="pres">
      <dgm:prSet presAssocID="{71AB4222-1BD8-4220-97C4-7D3169A3F367}" presName="parentText" presStyleLbl="node1" presStyleIdx="0" presStyleCnt="5">
        <dgm:presLayoutVars>
          <dgm:chMax val="0"/>
          <dgm:bulletEnabled val="1"/>
        </dgm:presLayoutVars>
      </dgm:prSet>
      <dgm:spPr/>
    </dgm:pt>
    <dgm:pt modelId="{6E31E95B-7A39-474F-8EA1-A1C513126E8E}" type="pres">
      <dgm:prSet presAssocID="{2AEDDE81-BBE2-4956-AD84-E4AAFA1E0333}" presName="spacer" presStyleCnt="0"/>
      <dgm:spPr/>
    </dgm:pt>
    <dgm:pt modelId="{5CC75DDA-2642-4AB1-B07B-F230D80CCDA7}" type="pres">
      <dgm:prSet presAssocID="{E1CB7DF5-C576-4CC5-A3DC-AA73B4B0E53C}" presName="parentText" presStyleLbl="node1" presStyleIdx="1" presStyleCnt="5">
        <dgm:presLayoutVars>
          <dgm:chMax val="0"/>
          <dgm:bulletEnabled val="1"/>
        </dgm:presLayoutVars>
      </dgm:prSet>
      <dgm:spPr/>
    </dgm:pt>
    <dgm:pt modelId="{2908018B-3CE5-4E84-9F12-4D21C8EA2D8D}" type="pres">
      <dgm:prSet presAssocID="{44E06836-4CD7-4651-9856-6EC454BC104F}" presName="spacer" presStyleCnt="0"/>
      <dgm:spPr/>
    </dgm:pt>
    <dgm:pt modelId="{8AFF5A80-A1C3-4548-A2F3-B4689C231D20}" type="pres">
      <dgm:prSet presAssocID="{7ED31018-8E62-4C35-9A30-A3CE23296A24}" presName="parentText" presStyleLbl="node1" presStyleIdx="2" presStyleCnt="5">
        <dgm:presLayoutVars>
          <dgm:chMax val="0"/>
          <dgm:bulletEnabled val="1"/>
        </dgm:presLayoutVars>
      </dgm:prSet>
      <dgm:spPr/>
    </dgm:pt>
    <dgm:pt modelId="{168773FB-CFD7-409F-B23D-99B66468EF3E}" type="pres">
      <dgm:prSet presAssocID="{9CAC429A-BC23-495E-BED1-767AB3E73B3D}" presName="spacer" presStyleCnt="0"/>
      <dgm:spPr/>
    </dgm:pt>
    <dgm:pt modelId="{FED2F426-0FCC-415C-BC6A-42B12109A1D1}" type="pres">
      <dgm:prSet presAssocID="{F9611845-5C68-495F-93B4-C25194115925}" presName="parentText" presStyleLbl="node1" presStyleIdx="3" presStyleCnt="5">
        <dgm:presLayoutVars>
          <dgm:chMax val="0"/>
          <dgm:bulletEnabled val="1"/>
        </dgm:presLayoutVars>
      </dgm:prSet>
      <dgm:spPr/>
    </dgm:pt>
    <dgm:pt modelId="{956BF346-5ED4-4A5D-83E2-D4F46B32E830}" type="pres">
      <dgm:prSet presAssocID="{8578780E-F797-4BFB-BA13-4C48C8C19E62}" presName="spacer" presStyleCnt="0"/>
      <dgm:spPr/>
    </dgm:pt>
    <dgm:pt modelId="{94D9ADBF-5750-47C2-B80C-824AD37DE0B1}" type="pres">
      <dgm:prSet presAssocID="{B483CB3A-4AD0-471C-AC8D-77958A5B82D9}" presName="parentText" presStyleLbl="node1" presStyleIdx="4" presStyleCnt="5">
        <dgm:presLayoutVars>
          <dgm:chMax val="0"/>
          <dgm:bulletEnabled val="1"/>
        </dgm:presLayoutVars>
      </dgm:prSet>
      <dgm:spPr/>
    </dgm:pt>
  </dgm:ptLst>
  <dgm:cxnLst>
    <dgm:cxn modelId="{E91A7511-FB54-432F-84E2-F732DBAFE1D3}" type="presOf" srcId="{59DCCF0D-85A5-433A-8A67-6C9FDD51B1F2}" destId="{A594C920-15E0-4C3B-A864-EF658C14AF20}" srcOrd="0" destOrd="0" presId="urn:microsoft.com/office/officeart/2005/8/layout/vList2"/>
    <dgm:cxn modelId="{12219E18-03DB-4210-926F-7863796CD5AD}" type="presOf" srcId="{E1CB7DF5-C576-4CC5-A3DC-AA73B4B0E53C}" destId="{5CC75DDA-2642-4AB1-B07B-F230D80CCDA7}" srcOrd="0" destOrd="0" presId="urn:microsoft.com/office/officeart/2005/8/layout/vList2"/>
    <dgm:cxn modelId="{A1A62835-1511-4191-A9D0-0DEA90AE8C32}" type="presOf" srcId="{71AB4222-1BD8-4220-97C4-7D3169A3F367}" destId="{38795848-0C18-4DFF-B5C1-ABE506EDB08E}" srcOrd="0" destOrd="0" presId="urn:microsoft.com/office/officeart/2005/8/layout/vList2"/>
    <dgm:cxn modelId="{AE2E8867-D5E4-4BA6-9A32-AE7A4C19BF53}" srcId="{59DCCF0D-85A5-433A-8A67-6C9FDD51B1F2}" destId="{7ED31018-8E62-4C35-9A30-A3CE23296A24}" srcOrd="2" destOrd="0" parTransId="{B1A78FF6-373E-4221-9470-5C83FCC1DB84}" sibTransId="{9CAC429A-BC23-495E-BED1-767AB3E73B3D}"/>
    <dgm:cxn modelId="{182CE755-5751-4F14-91B4-F78B4F372950}" srcId="{59DCCF0D-85A5-433A-8A67-6C9FDD51B1F2}" destId="{F9611845-5C68-495F-93B4-C25194115925}" srcOrd="3" destOrd="0" parTransId="{2D1A91C9-EF71-40C6-8A56-2D7F0A9A3AB3}" sibTransId="{8578780E-F797-4BFB-BA13-4C48C8C19E62}"/>
    <dgm:cxn modelId="{7865B9A8-99EF-4F1F-B166-A34692EC105E}" srcId="{59DCCF0D-85A5-433A-8A67-6C9FDD51B1F2}" destId="{E1CB7DF5-C576-4CC5-A3DC-AA73B4B0E53C}" srcOrd="1" destOrd="0" parTransId="{38BC4334-E0A7-452F-8D3D-D78142163DAE}" sibTransId="{44E06836-4CD7-4651-9856-6EC454BC104F}"/>
    <dgm:cxn modelId="{4B2F2BB0-9804-4AB9-9496-9CEFCBDD7991}" type="presOf" srcId="{B483CB3A-4AD0-471C-AC8D-77958A5B82D9}" destId="{94D9ADBF-5750-47C2-B80C-824AD37DE0B1}" srcOrd="0" destOrd="0" presId="urn:microsoft.com/office/officeart/2005/8/layout/vList2"/>
    <dgm:cxn modelId="{725583DA-CFAB-4B65-BC57-3677581A722E}" srcId="{59DCCF0D-85A5-433A-8A67-6C9FDD51B1F2}" destId="{71AB4222-1BD8-4220-97C4-7D3169A3F367}" srcOrd="0" destOrd="0" parTransId="{A075DA21-CF48-4438-A31C-E0615C3CF238}" sibTransId="{2AEDDE81-BBE2-4956-AD84-E4AAFA1E0333}"/>
    <dgm:cxn modelId="{D1BB8FE1-AC46-4FCC-AEE5-BD2B885A8A59}" srcId="{59DCCF0D-85A5-433A-8A67-6C9FDD51B1F2}" destId="{B483CB3A-4AD0-471C-AC8D-77958A5B82D9}" srcOrd="4" destOrd="0" parTransId="{DE16CBFB-BD6D-4722-B208-395F54872498}" sibTransId="{592FDBC9-C562-4470-99AA-8F6B55E73253}"/>
    <dgm:cxn modelId="{BB0A09E6-DE9D-4E83-9571-8AFB434C6911}" type="presOf" srcId="{7ED31018-8E62-4C35-9A30-A3CE23296A24}" destId="{8AFF5A80-A1C3-4548-A2F3-B4689C231D20}" srcOrd="0" destOrd="0" presId="urn:microsoft.com/office/officeart/2005/8/layout/vList2"/>
    <dgm:cxn modelId="{11B75BE7-2DB5-40A9-A245-9F025B7D183F}" type="presOf" srcId="{F9611845-5C68-495F-93B4-C25194115925}" destId="{FED2F426-0FCC-415C-BC6A-42B12109A1D1}" srcOrd="0" destOrd="0" presId="urn:microsoft.com/office/officeart/2005/8/layout/vList2"/>
    <dgm:cxn modelId="{5C8C09BC-96FE-48C7-853C-AE98EA9C66CA}" type="presParOf" srcId="{A594C920-15E0-4C3B-A864-EF658C14AF20}" destId="{38795848-0C18-4DFF-B5C1-ABE506EDB08E}" srcOrd="0" destOrd="0" presId="urn:microsoft.com/office/officeart/2005/8/layout/vList2"/>
    <dgm:cxn modelId="{2146C88F-5CD7-415D-BA93-F23937ADBD39}" type="presParOf" srcId="{A594C920-15E0-4C3B-A864-EF658C14AF20}" destId="{6E31E95B-7A39-474F-8EA1-A1C513126E8E}" srcOrd="1" destOrd="0" presId="urn:microsoft.com/office/officeart/2005/8/layout/vList2"/>
    <dgm:cxn modelId="{D488E348-29FD-4A97-89D1-CF1032F14325}" type="presParOf" srcId="{A594C920-15E0-4C3B-A864-EF658C14AF20}" destId="{5CC75DDA-2642-4AB1-B07B-F230D80CCDA7}" srcOrd="2" destOrd="0" presId="urn:microsoft.com/office/officeart/2005/8/layout/vList2"/>
    <dgm:cxn modelId="{D61D3142-BDD9-4F10-BDEC-47F5357097B6}" type="presParOf" srcId="{A594C920-15E0-4C3B-A864-EF658C14AF20}" destId="{2908018B-3CE5-4E84-9F12-4D21C8EA2D8D}" srcOrd="3" destOrd="0" presId="urn:microsoft.com/office/officeart/2005/8/layout/vList2"/>
    <dgm:cxn modelId="{61706AEF-C7A6-46D0-B56D-6400D4C96FF8}" type="presParOf" srcId="{A594C920-15E0-4C3B-A864-EF658C14AF20}" destId="{8AFF5A80-A1C3-4548-A2F3-B4689C231D20}" srcOrd="4" destOrd="0" presId="urn:microsoft.com/office/officeart/2005/8/layout/vList2"/>
    <dgm:cxn modelId="{7FA70DF2-1464-4901-B4B3-BAA0E27BC38A}" type="presParOf" srcId="{A594C920-15E0-4C3B-A864-EF658C14AF20}" destId="{168773FB-CFD7-409F-B23D-99B66468EF3E}" srcOrd="5" destOrd="0" presId="urn:microsoft.com/office/officeart/2005/8/layout/vList2"/>
    <dgm:cxn modelId="{1B5C066A-9AA2-4221-AF72-E22930805DB5}" type="presParOf" srcId="{A594C920-15E0-4C3B-A864-EF658C14AF20}" destId="{FED2F426-0FCC-415C-BC6A-42B12109A1D1}" srcOrd="6" destOrd="0" presId="urn:microsoft.com/office/officeart/2005/8/layout/vList2"/>
    <dgm:cxn modelId="{83893E37-18C1-4DC4-A381-95BC18653773}" type="presParOf" srcId="{A594C920-15E0-4C3B-A864-EF658C14AF20}" destId="{956BF346-5ED4-4A5D-83E2-D4F46B32E830}" srcOrd="7" destOrd="0" presId="urn:microsoft.com/office/officeart/2005/8/layout/vList2"/>
    <dgm:cxn modelId="{D6BD120A-0B90-4AD2-90A0-8C63A701A514}" type="presParOf" srcId="{A594C920-15E0-4C3B-A864-EF658C14AF20}" destId="{94D9ADBF-5750-47C2-B80C-824AD37DE0B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7A57E4-0E8D-4E7D-9DD4-A1A928A0CAAA}" type="doc">
      <dgm:prSet loTypeId="urn:microsoft.com/office/officeart/2005/8/layout/process4" loCatId="process" qsTypeId="urn:microsoft.com/office/officeart/2005/8/quickstyle/simple4" qsCatId="simple" csTypeId="urn:microsoft.com/office/officeart/2005/8/colors/colorful5" csCatId="colorful"/>
      <dgm:spPr/>
      <dgm:t>
        <a:bodyPr/>
        <a:lstStyle/>
        <a:p>
          <a:endParaRPr lang="en-US"/>
        </a:p>
      </dgm:t>
    </dgm:pt>
    <dgm:pt modelId="{98759926-4342-4F92-AFC6-4B47F1ACE497}">
      <dgm:prSet/>
      <dgm:spPr/>
      <dgm:t>
        <a:bodyPr/>
        <a:lstStyle/>
        <a:p>
          <a:r>
            <a:rPr lang="en-US"/>
            <a:t>A statement of what your geographical enquiry wants to achieve. </a:t>
          </a:r>
        </a:p>
      </dgm:t>
    </dgm:pt>
    <dgm:pt modelId="{15E8CB49-40BC-4526-B3E3-B03ABEBF3774}" type="parTrans" cxnId="{131B6A83-0DD4-4201-81EE-05BA329AAA21}">
      <dgm:prSet/>
      <dgm:spPr/>
      <dgm:t>
        <a:bodyPr/>
        <a:lstStyle/>
        <a:p>
          <a:endParaRPr lang="en-US"/>
        </a:p>
      </dgm:t>
    </dgm:pt>
    <dgm:pt modelId="{B724D8CB-71D7-4B24-A2B2-1B4374DEC4F5}" type="sibTrans" cxnId="{131B6A83-0DD4-4201-81EE-05BA329AAA21}">
      <dgm:prSet/>
      <dgm:spPr/>
      <dgm:t>
        <a:bodyPr/>
        <a:lstStyle/>
        <a:p>
          <a:endParaRPr lang="en-US"/>
        </a:p>
      </dgm:t>
    </dgm:pt>
    <dgm:pt modelId="{9A4E3C7E-6B28-4DA9-BB69-76A9368C1FA4}">
      <dgm:prSet/>
      <dgm:spPr/>
      <dgm:t>
        <a:bodyPr/>
        <a:lstStyle/>
        <a:p>
          <a:r>
            <a:rPr lang="en-US"/>
            <a:t>A well-thought out enquiry aim will be geographically sound and achievable. </a:t>
          </a:r>
        </a:p>
      </dgm:t>
    </dgm:pt>
    <dgm:pt modelId="{82436D65-6AAF-424F-B282-61EC27B29FA4}" type="parTrans" cxnId="{D320041E-2854-4A58-A728-3839548DCE36}">
      <dgm:prSet/>
      <dgm:spPr/>
      <dgm:t>
        <a:bodyPr/>
        <a:lstStyle/>
        <a:p>
          <a:endParaRPr lang="en-US"/>
        </a:p>
      </dgm:t>
    </dgm:pt>
    <dgm:pt modelId="{66A3FA2A-1C33-4F08-8091-AD3E47A24D51}" type="sibTrans" cxnId="{D320041E-2854-4A58-A728-3839548DCE36}">
      <dgm:prSet/>
      <dgm:spPr/>
      <dgm:t>
        <a:bodyPr/>
        <a:lstStyle/>
        <a:p>
          <a:endParaRPr lang="en-US"/>
        </a:p>
      </dgm:t>
    </dgm:pt>
    <dgm:pt modelId="{BB69C8E0-3902-4452-8E89-CC1C979897F7}">
      <dgm:prSet/>
      <dgm:spPr/>
      <dgm:t>
        <a:bodyPr/>
        <a:lstStyle/>
        <a:p>
          <a:r>
            <a:rPr lang="en-US"/>
            <a:t>“An investigation into the effectiveness of traffic calming measures in Leeds.” </a:t>
          </a:r>
        </a:p>
      </dgm:t>
    </dgm:pt>
    <dgm:pt modelId="{68C87CF6-C475-47DD-B99D-0C5423C512C7}" type="parTrans" cxnId="{B02AF86B-72F6-49F8-8D5A-5FAEB155D621}">
      <dgm:prSet/>
      <dgm:spPr/>
      <dgm:t>
        <a:bodyPr/>
        <a:lstStyle/>
        <a:p>
          <a:endParaRPr lang="en-US"/>
        </a:p>
      </dgm:t>
    </dgm:pt>
    <dgm:pt modelId="{DC330251-AB09-4F5A-997A-6837897444C9}" type="sibTrans" cxnId="{B02AF86B-72F6-49F8-8D5A-5FAEB155D621}">
      <dgm:prSet/>
      <dgm:spPr/>
      <dgm:t>
        <a:bodyPr/>
        <a:lstStyle/>
        <a:p>
          <a:endParaRPr lang="en-US"/>
        </a:p>
      </dgm:t>
    </dgm:pt>
    <dgm:pt modelId="{689E0DFE-C0B8-46FD-B107-E7BEEAD17948}">
      <dgm:prSet/>
      <dgm:spPr/>
      <dgm:t>
        <a:bodyPr/>
        <a:lstStyle/>
        <a:p>
          <a:r>
            <a:rPr lang="en-US"/>
            <a:t>“An investigation into the reliability and variability of regional weather forecasts when compared with local primary data in Wimbledon.” </a:t>
          </a:r>
        </a:p>
      </dgm:t>
    </dgm:pt>
    <dgm:pt modelId="{23DD75E7-B65E-4330-A101-33D280891FFB}" type="parTrans" cxnId="{51AE03B4-9DCC-4002-8CF4-88D3274B6C5C}">
      <dgm:prSet/>
      <dgm:spPr/>
      <dgm:t>
        <a:bodyPr/>
        <a:lstStyle/>
        <a:p>
          <a:endParaRPr lang="en-US"/>
        </a:p>
      </dgm:t>
    </dgm:pt>
    <dgm:pt modelId="{D8965C60-717C-46C3-8354-8B0EFFF2EF0E}" type="sibTrans" cxnId="{51AE03B4-9DCC-4002-8CF4-88D3274B6C5C}">
      <dgm:prSet/>
      <dgm:spPr/>
      <dgm:t>
        <a:bodyPr/>
        <a:lstStyle/>
        <a:p>
          <a:endParaRPr lang="en-US"/>
        </a:p>
      </dgm:t>
    </dgm:pt>
    <dgm:pt modelId="{964363F8-6ADD-45B0-9909-95D524394472}" type="pres">
      <dgm:prSet presAssocID="{0C7A57E4-0E8D-4E7D-9DD4-A1A928A0CAAA}" presName="Name0" presStyleCnt="0">
        <dgm:presLayoutVars>
          <dgm:dir/>
          <dgm:animLvl val="lvl"/>
          <dgm:resizeHandles val="exact"/>
        </dgm:presLayoutVars>
      </dgm:prSet>
      <dgm:spPr/>
    </dgm:pt>
    <dgm:pt modelId="{08C8077A-1B3D-4FBC-B074-81928DD1D46A}" type="pres">
      <dgm:prSet presAssocID="{9A4E3C7E-6B28-4DA9-BB69-76A9368C1FA4}" presName="boxAndChildren" presStyleCnt="0"/>
      <dgm:spPr/>
    </dgm:pt>
    <dgm:pt modelId="{B2BC242F-0B88-4E74-A871-E97D7CE1F6C2}" type="pres">
      <dgm:prSet presAssocID="{9A4E3C7E-6B28-4DA9-BB69-76A9368C1FA4}" presName="parentTextBox" presStyleLbl="node1" presStyleIdx="0" presStyleCnt="2"/>
      <dgm:spPr/>
    </dgm:pt>
    <dgm:pt modelId="{4AEFD57A-DCFB-4202-B3E6-D0FBEA4FF91A}" type="pres">
      <dgm:prSet presAssocID="{9A4E3C7E-6B28-4DA9-BB69-76A9368C1FA4}" presName="entireBox" presStyleLbl="node1" presStyleIdx="0" presStyleCnt="2"/>
      <dgm:spPr/>
    </dgm:pt>
    <dgm:pt modelId="{AFFD0960-BEF9-44D9-AA46-E661632014E7}" type="pres">
      <dgm:prSet presAssocID="{9A4E3C7E-6B28-4DA9-BB69-76A9368C1FA4}" presName="descendantBox" presStyleCnt="0"/>
      <dgm:spPr/>
    </dgm:pt>
    <dgm:pt modelId="{E940F749-0418-4E18-9A7F-62ABE88FDE0C}" type="pres">
      <dgm:prSet presAssocID="{BB69C8E0-3902-4452-8E89-CC1C979897F7}" presName="childTextBox" presStyleLbl="fgAccFollowNode1" presStyleIdx="0" presStyleCnt="2">
        <dgm:presLayoutVars>
          <dgm:bulletEnabled val="1"/>
        </dgm:presLayoutVars>
      </dgm:prSet>
      <dgm:spPr/>
    </dgm:pt>
    <dgm:pt modelId="{0EB71EAF-4A99-4968-8999-EE8CF630E4B5}" type="pres">
      <dgm:prSet presAssocID="{689E0DFE-C0B8-46FD-B107-E7BEEAD17948}" presName="childTextBox" presStyleLbl="fgAccFollowNode1" presStyleIdx="1" presStyleCnt="2">
        <dgm:presLayoutVars>
          <dgm:bulletEnabled val="1"/>
        </dgm:presLayoutVars>
      </dgm:prSet>
      <dgm:spPr/>
    </dgm:pt>
    <dgm:pt modelId="{DCF860B5-8C09-4949-B1A5-61D0C882863A}" type="pres">
      <dgm:prSet presAssocID="{B724D8CB-71D7-4B24-A2B2-1B4374DEC4F5}" presName="sp" presStyleCnt="0"/>
      <dgm:spPr/>
    </dgm:pt>
    <dgm:pt modelId="{6CA9D715-7123-450A-9F44-779F0F4FDAE8}" type="pres">
      <dgm:prSet presAssocID="{98759926-4342-4F92-AFC6-4B47F1ACE497}" presName="arrowAndChildren" presStyleCnt="0"/>
      <dgm:spPr/>
    </dgm:pt>
    <dgm:pt modelId="{9D0559FE-CE43-4A6B-B481-2AF3A9AF1BDB}" type="pres">
      <dgm:prSet presAssocID="{98759926-4342-4F92-AFC6-4B47F1ACE497}" presName="parentTextArrow" presStyleLbl="node1" presStyleIdx="1" presStyleCnt="2"/>
      <dgm:spPr/>
    </dgm:pt>
  </dgm:ptLst>
  <dgm:cxnLst>
    <dgm:cxn modelId="{D320041E-2854-4A58-A728-3839548DCE36}" srcId="{0C7A57E4-0E8D-4E7D-9DD4-A1A928A0CAAA}" destId="{9A4E3C7E-6B28-4DA9-BB69-76A9368C1FA4}" srcOrd="1" destOrd="0" parTransId="{82436D65-6AAF-424F-B282-61EC27B29FA4}" sibTransId="{66A3FA2A-1C33-4F08-8091-AD3E47A24D51}"/>
    <dgm:cxn modelId="{27A8072C-92C2-433A-B221-7CDF298BC209}" type="presOf" srcId="{BB69C8E0-3902-4452-8E89-CC1C979897F7}" destId="{E940F749-0418-4E18-9A7F-62ABE88FDE0C}" srcOrd="0" destOrd="0" presId="urn:microsoft.com/office/officeart/2005/8/layout/process4"/>
    <dgm:cxn modelId="{B02AF86B-72F6-49F8-8D5A-5FAEB155D621}" srcId="{9A4E3C7E-6B28-4DA9-BB69-76A9368C1FA4}" destId="{BB69C8E0-3902-4452-8E89-CC1C979897F7}" srcOrd="0" destOrd="0" parTransId="{68C87CF6-C475-47DD-B99D-0C5423C512C7}" sibTransId="{DC330251-AB09-4F5A-997A-6837897444C9}"/>
    <dgm:cxn modelId="{CDF6A24D-7144-4175-A22E-EF338F72C181}" type="presOf" srcId="{9A4E3C7E-6B28-4DA9-BB69-76A9368C1FA4}" destId="{B2BC242F-0B88-4E74-A871-E97D7CE1F6C2}" srcOrd="0" destOrd="0" presId="urn:microsoft.com/office/officeart/2005/8/layout/process4"/>
    <dgm:cxn modelId="{84A7797F-0BD9-40AF-BAEA-E72D1C1565D5}" type="presOf" srcId="{9A4E3C7E-6B28-4DA9-BB69-76A9368C1FA4}" destId="{4AEFD57A-DCFB-4202-B3E6-D0FBEA4FF91A}" srcOrd="1" destOrd="0" presId="urn:microsoft.com/office/officeart/2005/8/layout/process4"/>
    <dgm:cxn modelId="{131B6A83-0DD4-4201-81EE-05BA329AAA21}" srcId="{0C7A57E4-0E8D-4E7D-9DD4-A1A928A0CAAA}" destId="{98759926-4342-4F92-AFC6-4B47F1ACE497}" srcOrd="0" destOrd="0" parTransId="{15E8CB49-40BC-4526-B3E3-B03ABEBF3774}" sibTransId="{B724D8CB-71D7-4B24-A2B2-1B4374DEC4F5}"/>
    <dgm:cxn modelId="{5B6FB09A-0F67-48DE-A892-F27AE8B8ACA1}" type="presOf" srcId="{98759926-4342-4F92-AFC6-4B47F1ACE497}" destId="{9D0559FE-CE43-4A6B-B481-2AF3A9AF1BDB}" srcOrd="0" destOrd="0" presId="urn:microsoft.com/office/officeart/2005/8/layout/process4"/>
    <dgm:cxn modelId="{5ABD67AF-CCCE-4E53-BD9A-73087787CE1C}" type="presOf" srcId="{0C7A57E4-0E8D-4E7D-9DD4-A1A928A0CAAA}" destId="{964363F8-6ADD-45B0-9909-95D524394472}" srcOrd="0" destOrd="0" presId="urn:microsoft.com/office/officeart/2005/8/layout/process4"/>
    <dgm:cxn modelId="{51AE03B4-9DCC-4002-8CF4-88D3274B6C5C}" srcId="{9A4E3C7E-6B28-4DA9-BB69-76A9368C1FA4}" destId="{689E0DFE-C0B8-46FD-B107-E7BEEAD17948}" srcOrd="1" destOrd="0" parTransId="{23DD75E7-B65E-4330-A101-33D280891FFB}" sibTransId="{D8965C60-717C-46C3-8354-8B0EFFF2EF0E}"/>
    <dgm:cxn modelId="{4A5771F6-13F3-4CD7-97AF-AD1A08BD1AA0}" type="presOf" srcId="{689E0DFE-C0B8-46FD-B107-E7BEEAD17948}" destId="{0EB71EAF-4A99-4968-8999-EE8CF630E4B5}" srcOrd="0" destOrd="0" presId="urn:microsoft.com/office/officeart/2005/8/layout/process4"/>
    <dgm:cxn modelId="{2617989C-E1DE-4C1D-9E76-2BC1C998B4A9}" type="presParOf" srcId="{964363F8-6ADD-45B0-9909-95D524394472}" destId="{08C8077A-1B3D-4FBC-B074-81928DD1D46A}" srcOrd="0" destOrd="0" presId="urn:microsoft.com/office/officeart/2005/8/layout/process4"/>
    <dgm:cxn modelId="{01508BA5-F149-48CE-89A9-2D4230BE737F}" type="presParOf" srcId="{08C8077A-1B3D-4FBC-B074-81928DD1D46A}" destId="{B2BC242F-0B88-4E74-A871-E97D7CE1F6C2}" srcOrd="0" destOrd="0" presId="urn:microsoft.com/office/officeart/2005/8/layout/process4"/>
    <dgm:cxn modelId="{8B51018E-4DDB-4DFD-99BA-C47A1150DD6B}" type="presParOf" srcId="{08C8077A-1B3D-4FBC-B074-81928DD1D46A}" destId="{4AEFD57A-DCFB-4202-B3E6-D0FBEA4FF91A}" srcOrd="1" destOrd="0" presId="urn:microsoft.com/office/officeart/2005/8/layout/process4"/>
    <dgm:cxn modelId="{23AC9069-9457-4AF9-96FB-405997C6E1CA}" type="presParOf" srcId="{08C8077A-1B3D-4FBC-B074-81928DD1D46A}" destId="{AFFD0960-BEF9-44D9-AA46-E661632014E7}" srcOrd="2" destOrd="0" presId="urn:microsoft.com/office/officeart/2005/8/layout/process4"/>
    <dgm:cxn modelId="{D1F0DB89-CCD9-4F96-BC7F-62688023231A}" type="presParOf" srcId="{AFFD0960-BEF9-44D9-AA46-E661632014E7}" destId="{E940F749-0418-4E18-9A7F-62ABE88FDE0C}" srcOrd="0" destOrd="0" presId="urn:microsoft.com/office/officeart/2005/8/layout/process4"/>
    <dgm:cxn modelId="{A0EDB8DF-6B12-43FC-A1FA-6ED720A3C7FD}" type="presParOf" srcId="{AFFD0960-BEF9-44D9-AA46-E661632014E7}" destId="{0EB71EAF-4A99-4968-8999-EE8CF630E4B5}" srcOrd="1" destOrd="0" presId="urn:microsoft.com/office/officeart/2005/8/layout/process4"/>
    <dgm:cxn modelId="{A90DAD0A-00F4-499C-8D06-4E3545100671}" type="presParOf" srcId="{964363F8-6ADD-45B0-9909-95D524394472}" destId="{DCF860B5-8C09-4949-B1A5-61D0C882863A}" srcOrd="1" destOrd="0" presId="urn:microsoft.com/office/officeart/2005/8/layout/process4"/>
    <dgm:cxn modelId="{355D1A48-10C1-40BF-9857-FE51371601BD}" type="presParOf" srcId="{964363F8-6ADD-45B0-9909-95D524394472}" destId="{6CA9D715-7123-450A-9F44-779F0F4FDAE8}" srcOrd="2" destOrd="0" presId="urn:microsoft.com/office/officeart/2005/8/layout/process4"/>
    <dgm:cxn modelId="{B4E9CEFF-76F8-4521-9BE1-7718CE961266}" type="presParOf" srcId="{6CA9D715-7123-450A-9F44-779F0F4FDAE8}" destId="{9D0559FE-CE43-4A6B-B481-2AF3A9AF1BD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C1D777-717A-41A3-A716-1D3D89B194E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43CE2D4-593A-4F90-B997-FF21F47BE19C}">
      <dgm:prSet/>
      <dgm:spPr/>
      <dgm:t>
        <a:bodyPr/>
        <a:lstStyle/>
        <a:p>
          <a:r>
            <a:rPr lang="en-GB"/>
            <a:t>GIS landscape sampling and analysis </a:t>
          </a:r>
          <a:endParaRPr lang="en-US"/>
        </a:p>
      </dgm:t>
    </dgm:pt>
    <dgm:pt modelId="{5E92C694-8DCF-45CA-8756-E9CED0377387}" type="parTrans" cxnId="{FF92B60B-264F-4A73-A05E-F6F455C43680}">
      <dgm:prSet/>
      <dgm:spPr/>
      <dgm:t>
        <a:bodyPr/>
        <a:lstStyle/>
        <a:p>
          <a:endParaRPr lang="en-US"/>
        </a:p>
      </dgm:t>
    </dgm:pt>
    <dgm:pt modelId="{5B289CEB-A4B8-4E58-B094-F1E3D0F6F6FC}" type="sibTrans" cxnId="{FF92B60B-264F-4A73-A05E-F6F455C43680}">
      <dgm:prSet/>
      <dgm:spPr/>
      <dgm:t>
        <a:bodyPr/>
        <a:lstStyle/>
        <a:p>
          <a:endParaRPr lang="en-US"/>
        </a:p>
      </dgm:t>
    </dgm:pt>
    <dgm:pt modelId="{AF6B90D3-1D5E-46AA-A08D-E6E615729B36}">
      <dgm:prSet/>
      <dgm:spPr/>
      <dgm:t>
        <a:bodyPr/>
        <a:lstStyle/>
        <a:p>
          <a:r>
            <a:rPr lang="en-US"/>
            <a:t>Data sets and reports from specialist organisations (e.g. ONS data, Mayor’s Office London) </a:t>
          </a:r>
        </a:p>
      </dgm:t>
    </dgm:pt>
    <dgm:pt modelId="{BAC31DCD-C1F8-4EE8-BAAB-02737DBF67EB}" type="parTrans" cxnId="{BF8638E8-223C-4D62-8554-21F6AE6767D0}">
      <dgm:prSet/>
      <dgm:spPr/>
      <dgm:t>
        <a:bodyPr/>
        <a:lstStyle/>
        <a:p>
          <a:endParaRPr lang="en-US"/>
        </a:p>
      </dgm:t>
    </dgm:pt>
    <dgm:pt modelId="{2F8E5679-E55E-4E9E-9C5A-9BE2CABB6A95}" type="sibTrans" cxnId="{BF8638E8-223C-4D62-8554-21F6AE6767D0}">
      <dgm:prSet/>
      <dgm:spPr/>
      <dgm:t>
        <a:bodyPr/>
        <a:lstStyle/>
        <a:p>
          <a:endParaRPr lang="en-US"/>
        </a:p>
      </dgm:t>
    </dgm:pt>
    <dgm:pt modelId="{E57E01EF-3D6C-4D43-97E4-D4162582C13A}">
      <dgm:prSet/>
      <dgm:spPr/>
      <dgm:t>
        <a:bodyPr/>
        <a:lstStyle/>
        <a:p>
          <a:r>
            <a:rPr lang="en-GB"/>
            <a:t>Contemporary articles from journals </a:t>
          </a:r>
          <a:endParaRPr lang="en-US"/>
        </a:p>
      </dgm:t>
    </dgm:pt>
    <dgm:pt modelId="{C9AA00A7-D5CE-449B-B719-F1A017263CC4}" type="parTrans" cxnId="{413E91C4-E31D-40BE-82CF-9B75FF03A2DE}">
      <dgm:prSet/>
      <dgm:spPr/>
      <dgm:t>
        <a:bodyPr/>
        <a:lstStyle/>
        <a:p>
          <a:endParaRPr lang="en-US"/>
        </a:p>
      </dgm:t>
    </dgm:pt>
    <dgm:pt modelId="{0D895652-F816-4FD4-B8CB-CA91F4966302}" type="sibTrans" cxnId="{413E91C4-E31D-40BE-82CF-9B75FF03A2DE}">
      <dgm:prSet/>
      <dgm:spPr/>
      <dgm:t>
        <a:bodyPr/>
        <a:lstStyle/>
        <a:p>
          <a:endParaRPr lang="en-US"/>
        </a:p>
      </dgm:t>
    </dgm:pt>
    <dgm:pt modelId="{B9999973-49A6-438A-ADAE-19E3F87ADCFD}">
      <dgm:prSet/>
      <dgm:spPr/>
      <dgm:t>
        <a:bodyPr/>
        <a:lstStyle/>
        <a:p>
          <a:r>
            <a:rPr lang="en-US"/>
            <a:t>Textbooks (beyond the usual course textbooks) </a:t>
          </a:r>
        </a:p>
      </dgm:t>
    </dgm:pt>
    <dgm:pt modelId="{70F0C77E-4677-4F95-A73E-E37D3B69C5F9}" type="parTrans" cxnId="{C15F0C13-8694-4F2F-B07A-CCB420661183}">
      <dgm:prSet/>
      <dgm:spPr/>
      <dgm:t>
        <a:bodyPr/>
        <a:lstStyle/>
        <a:p>
          <a:endParaRPr lang="en-US"/>
        </a:p>
      </dgm:t>
    </dgm:pt>
    <dgm:pt modelId="{C375EF58-FE2E-468B-8ED4-E918AABE2B5F}" type="sibTrans" cxnId="{C15F0C13-8694-4F2F-B07A-CCB420661183}">
      <dgm:prSet/>
      <dgm:spPr/>
      <dgm:t>
        <a:bodyPr/>
        <a:lstStyle/>
        <a:p>
          <a:endParaRPr lang="en-US"/>
        </a:p>
      </dgm:t>
    </dgm:pt>
    <dgm:pt modelId="{B518DB45-3CD1-40D7-B927-9A1B08F27278}">
      <dgm:prSet/>
      <dgm:spPr/>
      <dgm:t>
        <a:bodyPr/>
        <a:lstStyle/>
        <a:p>
          <a:r>
            <a:rPr lang="en-GB"/>
            <a:t>Appropriate theory </a:t>
          </a:r>
          <a:endParaRPr lang="en-US"/>
        </a:p>
      </dgm:t>
    </dgm:pt>
    <dgm:pt modelId="{F934A4B9-FCE1-49CE-AB98-89EF9172ED96}" type="parTrans" cxnId="{AF6FB184-4BAA-4BC7-8CA8-C0732EFD0CB3}">
      <dgm:prSet/>
      <dgm:spPr/>
      <dgm:t>
        <a:bodyPr/>
        <a:lstStyle/>
        <a:p>
          <a:endParaRPr lang="en-US"/>
        </a:p>
      </dgm:t>
    </dgm:pt>
    <dgm:pt modelId="{6EF2BCEC-CA96-4FDE-9260-CFF21D1F653A}" type="sibTrans" cxnId="{AF6FB184-4BAA-4BC7-8CA8-C0732EFD0CB3}">
      <dgm:prSet/>
      <dgm:spPr/>
      <dgm:t>
        <a:bodyPr/>
        <a:lstStyle/>
        <a:p>
          <a:endParaRPr lang="en-US"/>
        </a:p>
      </dgm:t>
    </dgm:pt>
    <dgm:pt modelId="{6B1FE2EA-AE91-4986-978B-D645D74EEAEA}">
      <dgm:prSet/>
      <dgm:spPr/>
      <dgm:t>
        <a:bodyPr/>
        <a:lstStyle/>
        <a:p>
          <a:r>
            <a:rPr lang="en-US"/>
            <a:t>Digital data sources and social media </a:t>
          </a:r>
        </a:p>
      </dgm:t>
    </dgm:pt>
    <dgm:pt modelId="{B52D57D0-607A-4642-A00A-DF2807921C5A}" type="parTrans" cxnId="{9FD968AE-6B53-4D03-B0CB-903B56628755}">
      <dgm:prSet/>
      <dgm:spPr/>
      <dgm:t>
        <a:bodyPr/>
        <a:lstStyle/>
        <a:p>
          <a:endParaRPr lang="en-US"/>
        </a:p>
      </dgm:t>
    </dgm:pt>
    <dgm:pt modelId="{494E3502-FF64-4FEF-9AE0-2F71ADF9B514}" type="sibTrans" cxnId="{9FD968AE-6B53-4D03-B0CB-903B56628755}">
      <dgm:prSet/>
      <dgm:spPr/>
      <dgm:t>
        <a:bodyPr/>
        <a:lstStyle/>
        <a:p>
          <a:endParaRPr lang="en-US"/>
        </a:p>
      </dgm:t>
    </dgm:pt>
    <dgm:pt modelId="{03C80BE5-2AF7-46EC-80D2-286C7B6C5507}" type="pres">
      <dgm:prSet presAssocID="{95C1D777-717A-41A3-A716-1D3D89B194E6}" presName="linear" presStyleCnt="0">
        <dgm:presLayoutVars>
          <dgm:animLvl val="lvl"/>
          <dgm:resizeHandles val="exact"/>
        </dgm:presLayoutVars>
      </dgm:prSet>
      <dgm:spPr/>
    </dgm:pt>
    <dgm:pt modelId="{9BDAB039-F320-42B9-8138-C163A155491E}" type="pres">
      <dgm:prSet presAssocID="{443CE2D4-593A-4F90-B997-FF21F47BE19C}" presName="parentText" presStyleLbl="node1" presStyleIdx="0" presStyleCnt="6">
        <dgm:presLayoutVars>
          <dgm:chMax val="0"/>
          <dgm:bulletEnabled val="1"/>
        </dgm:presLayoutVars>
      </dgm:prSet>
      <dgm:spPr/>
    </dgm:pt>
    <dgm:pt modelId="{155030FF-201E-4354-99AA-2C3F38969F8A}" type="pres">
      <dgm:prSet presAssocID="{5B289CEB-A4B8-4E58-B094-F1E3D0F6F6FC}" presName="spacer" presStyleCnt="0"/>
      <dgm:spPr/>
    </dgm:pt>
    <dgm:pt modelId="{FCEDFAB9-FBC2-4FE1-B828-326ADF780811}" type="pres">
      <dgm:prSet presAssocID="{AF6B90D3-1D5E-46AA-A08D-E6E615729B36}" presName="parentText" presStyleLbl="node1" presStyleIdx="1" presStyleCnt="6">
        <dgm:presLayoutVars>
          <dgm:chMax val="0"/>
          <dgm:bulletEnabled val="1"/>
        </dgm:presLayoutVars>
      </dgm:prSet>
      <dgm:spPr/>
    </dgm:pt>
    <dgm:pt modelId="{8876922F-47CD-4108-804F-D80B46AC34DB}" type="pres">
      <dgm:prSet presAssocID="{2F8E5679-E55E-4E9E-9C5A-9BE2CABB6A95}" presName="spacer" presStyleCnt="0"/>
      <dgm:spPr/>
    </dgm:pt>
    <dgm:pt modelId="{74001721-9817-4D73-BCEB-5405B476385E}" type="pres">
      <dgm:prSet presAssocID="{E57E01EF-3D6C-4D43-97E4-D4162582C13A}" presName="parentText" presStyleLbl="node1" presStyleIdx="2" presStyleCnt="6">
        <dgm:presLayoutVars>
          <dgm:chMax val="0"/>
          <dgm:bulletEnabled val="1"/>
        </dgm:presLayoutVars>
      </dgm:prSet>
      <dgm:spPr/>
    </dgm:pt>
    <dgm:pt modelId="{19D878F6-C7E1-48C0-BB04-671946CE32A0}" type="pres">
      <dgm:prSet presAssocID="{0D895652-F816-4FD4-B8CB-CA91F4966302}" presName="spacer" presStyleCnt="0"/>
      <dgm:spPr/>
    </dgm:pt>
    <dgm:pt modelId="{46A11253-676B-4454-AB95-1AFB21BAB61C}" type="pres">
      <dgm:prSet presAssocID="{B9999973-49A6-438A-ADAE-19E3F87ADCFD}" presName="parentText" presStyleLbl="node1" presStyleIdx="3" presStyleCnt="6">
        <dgm:presLayoutVars>
          <dgm:chMax val="0"/>
          <dgm:bulletEnabled val="1"/>
        </dgm:presLayoutVars>
      </dgm:prSet>
      <dgm:spPr/>
    </dgm:pt>
    <dgm:pt modelId="{47F00793-2F5A-4DE2-AB02-ED8CB60B8DF1}" type="pres">
      <dgm:prSet presAssocID="{C375EF58-FE2E-468B-8ED4-E918AABE2B5F}" presName="spacer" presStyleCnt="0"/>
      <dgm:spPr/>
    </dgm:pt>
    <dgm:pt modelId="{36471517-8206-4297-9B53-E245A73EEEEF}" type="pres">
      <dgm:prSet presAssocID="{B518DB45-3CD1-40D7-B927-9A1B08F27278}" presName="parentText" presStyleLbl="node1" presStyleIdx="4" presStyleCnt="6">
        <dgm:presLayoutVars>
          <dgm:chMax val="0"/>
          <dgm:bulletEnabled val="1"/>
        </dgm:presLayoutVars>
      </dgm:prSet>
      <dgm:spPr/>
    </dgm:pt>
    <dgm:pt modelId="{F86E479C-CD95-4C69-9D7F-A5F92FF2D1BA}" type="pres">
      <dgm:prSet presAssocID="{6EF2BCEC-CA96-4FDE-9260-CFF21D1F653A}" presName="spacer" presStyleCnt="0"/>
      <dgm:spPr/>
    </dgm:pt>
    <dgm:pt modelId="{E19F8EB0-822F-4908-B929-0B4A6B08BD62}" type="pres">
      <dgm:prSet presAssocID="{6B1FE2EA-AE91-4986-978B-D645D74EEAEA}" presName="parentText" presStyleLbl="node1" presStyleIdx="5" presStyleCnt="6">
        <dgm:presLayoutVars>
          <dgm:chMax val="0"/>
          <dgm:bulletEnabled val="1"/>
        </dgm:presLayoutVars>
      </dgm:prSet>
      <dgm:spPr/>
    </dgm:pt>
  </dgm:ptLst>
  <dgm:cxnLst>
    <dgm:cxn modelId="{FF92B60B-264F-4A73-A05E-F6F455C43680}" srcId="{95C1D777-717A-41A3-A716-1D3D89B194E6}" destId="{443CE2D4-593A-4F90-B997-FF21F47BE19C}" srcOrd="0" destOrd="0" parTransId="{5E92C694-8DCF-45CA-8756-E9CED0377387}" sibTransId="{5B289CEB-A4B8-4E58-B094-F1E3D0F6F6FC}"/>
    <dgm:cxn modelId="{C15F0C13-8694-4F2F-B07A-CCB420661183}" srcId="{95C1D777-717A-41A3-A716-1D3D89B194E6}" destId="{B9999973-49A6-438A-ADAE-19E3F87ADCFD}" srcOrd="3" destOrd="0" parTransId="{70F0C77E-4677-4F95-A73E-E37D3B69C5F9}" sibTransId="{C375EF58-FE2E-468B-8ED4-E918AABE2B5F}"/>
    <dgm:cxn modelId="{C761FE63-69BF-4A76-AA31-61F39DC61175}" type="presOf" srcId="{6B1FE2EA-AE91-4986-978B-D645D74EEAEA}" destId="{E19F8EB0-822F-4908-B929-0B4A6B08BD62}" srcOrd="0" destOrd="0" presId="urn:microsoft.com/office/officeart/2005/8/layout/vList2"/>
    <dgm:cxn modelId="{AF6FB184-4BAA-4BC7-8CA8-C0732EFD0CB3}" srcId="{95C1D777-717A-41A3-A716-1D3D89B194E6}" destId="{B518DB45-3CD1-40D7-B927-9A1B08F27278}" srcOrd="4" destOrd="0" parTransId="{F934A4B9-FCE1-49CE-AB98-89EF9172ED96}" sibTransId="{6EF2BCEC-CA96-4FDE-9260-CFF21D1F653A}"/>
    <dgm:cxn modelId="{22FF6F88-759B-464B-A375-67A0DC96B358}" type="presOf" srcId="{95C1D777-717A-41A3-A716-1D3D89B194E6}" destId="{03C80BE5-2AF7-46EC-80D2-286C7B6C5507}" srcOrd="0" destOrd="0" presId="urn:microsoft.com/office/officeart/2005/8/layout/vList2"/>
    <dgm:cxn modelId="{9FD968AE-6B53-4D03-B0CB-903B56628755}" srcId="{95C1D777-717A-41A3-A716-1D3D89B194E6}" destId="{6B1FE2EA-AE91-4986-978B-D645D74EEAEA}" srcOrd="5" destOrd="0" parTransId="{B52D57D0-607A-4642-A00A-DF2807921C5A}" sibTransId="{494E3502-FF64-4FEF-9AE0-2F71ADF9B514}"/>
    <dgm:cxn modelId="{4ABF3EB1-45FC-4275-AA02-A95AE93DB2E7}" type="presOf" srcId="{AF6B90D3-1D5E-46AA-A08D-E6E615729B36}" destId="{FCEDFAB9-FBC2-4FE1-B828-326ADF780811}" srcOrd="0" destOrd="0" presId="urn:microsoft.com/office/officeart/2005/8/layout/vList2"/>
    <dgm:cxn modelId="{C8BAD5C3-D61F-4E01-A234-B6E0DAF31CD8}" type="presOf" srcId="{E57E01EF-3D6C-4D43-97E4-D4162582C13A}" destId="{74001721-9817-4D73-BCEB-5405B476385E}" srcOrd="0" destOrd="0" presId="urn:microsoft.com/office/officeart/2005/8/layout/vList2"/>
    <dgm:cxn modelId="{413E91C4-E31D-40BE-82CF-9B75FF03A2DE}" srcId="{95C1D777-717A-41A3-A716-1D3D89B194E6}" destId="{E57E01EF-3D6C-4D43-97E4-D4162582C13A}" srcOrd="2" destOrd="0" parTransId="{C9AA00A7-D5CE-449B-B719-F1A017263CC4}" sibTransId="{0D895652-F816-4FD4-B8CB-CA91F4966302}"/>
    <dgm:cxn modelId="{5339DCC8-FBDF-4A92-8371-EC3820D859BE}" type="presOf" srcId="{443CE2D4-593A-4F90-B997-FF21F47BE19C}" destId="{9BDAB039-F320-42B9-8138-C163A155491E}" srcOrd="0" destOrd="0" presId="urn:microsoft.com/office/officeart/2005/8/layout/vList2"/>
    <dgm:cxn modelId="{00CBADDA-3DFC-4615-A147-4CA83BBC5C9C}" type="presOf" srcId="{B9999973-49A6-438A-ADAE-19E3F87ADCFD}" destId="{46A11253-676B-4454-AB95-1AFB21BAB61C}" srcOrd="0" destOrd="0" presId="urn:microsoft.com/office/officeart/2005/8/layout/vList2"/>
    <dgm:cxn modelId="{BF8638E8-223C-4D62-8554-21F6AE6767D0}" srcId="{95C1D777-717A-41A3-A716-1D3D89B194E6}" destId="{AF6B90D3-1D5E-46AA-A08D-E6E615729B36}" srcOrd="1" destOrd="0" parTransId="{BAC31DCD-C1F8-4EE8-BAAB-02737DBF67EB}" sibTransId="{2F8E5679-E55E-4E9E-9C5A-9BE2CABB6A95}"/>
    <dgm:cxn modelId="{A38A16F9-E00F-41E6-B792-932AF4FA25B0}" type="presOf" srcId="{B518DB45-3CD1-40D7-B927-9A1B08F27278}" destId="{36471517-8206-4297-9B53-E245A73EEEEF}" srcOrd="0" destOrd="0" presId="urn:microsoft.com/office/officeart/2005/8/layout/vList2"/>
    <dgm:cxn modelId="{083C6988-651C-4F3A-BE18-D60AB978D494}" type="presParOf" srcId="{03C80BE5-2AF7-46EC-80D2-286C7B6C5507}" destId="{9BDAB039-F320-42B9-8138-C163A155491E}" srcOrd="0" destOrd="0" presId="urn:microsoft.com/office/officeart/2005/8/layout/vList2"/>
    <dgm:cxn modelId="{8AD415B9-1D09-404B-A532-7578DE43685A}" type="presParOf" srcId="{03C80BE5-2AF7-46EC-80D2-286C7B6C5507}" destId="{155030FF-201E-4354-99AA-2C3F38969F8A}" srcOrd="1" destOrd="0" presId="urn:microsoft.com/office/officeart/2005/8/layout/vList2"/>
    <dgm:cxn modelId="{9184AA21-4CEF-4816-9F9D-8E3A4BE415C3}" type="presParOf" srcId="{03C80BE5-2AF7-46EC-80D2-286C7B6C5507}" destId="{FCEDFAB9-FBC2-4FE1-B828-326ADF780811}" srcOrd="2" destOrd="0" presId="urn:microsoft.com/office/officeart/2005/8/layout/vList2"/>
    <dgm:cxn modelId="{3C5CBDBD-4BBB-46F3-AAF7-9D455649B556}" type="presParOf" srcId="{03C80BE5-2AF7-46EC-80D2-286C7B6C5507}" destId="{8876922F-47CD-4108-804F-D80B46AC34DB}" srcOrd="3" destOrd="0" presId="urn:microsoft.com/office/officeart/2005/8/layout/vList2"/>
    <dgm:cxn modelId="{C6152709-F93A-4584-816E-93A13965C97B}" type="presParOf" srcId="{03C80BE5-2AF7-46EC-80D2-286C7B6C5507}" destId="{74001721-9817-4D73-BCEB-5405B476385E}" srcOrd="4" destOrd="0" presId="urn:microsoft.com/office/officeart/2005/8/layout/vList2"/>
    <dgm:cxn modelId="{454FB49B-EA10-4B3A-87A7-133CB44FFDF0}" type="presParOf" srcId="{03C80BE5-2AF7-46EC-80D2-286C7B6C5507}" destId="{19D878F6-C7E1-48C0-BB04-671946CE32A0}" srcOrd="5" destOrd="0" presId="urn:microsoft.com/office/officeart/2005/8/layout/vList2"/>
    <dgm:cxn modelId="{1E27C447-BDF7-4B10-8321-28C9BBD01B57}" type="presParOf" srcId="{03C80BE5-2AF7-46EC-80D2-286C7B6C5507}" destId="{46A11253-676B-4454-AB95-1AFB21BAB61C}" srcOrd="6" destOrd="0" presId="urn:microsoft.com/office/officeart/2005/8/layout/vList2"/>
    <dgm:cxn modelId="{04621519-F80C-434A-810E-B6271421C394}" type="presParOf" srcId="{03C80BE5-2AF7-46EC-80D2-286C7B6C5507}" destId="{47F00793-2F5A-4DE2-AB02-ED8CB60B8DF1}" srcOrd="7" destOrd="0" presId="urn:microsoft.com/office/officeart/2005/8/layout/vList2"/>
    <dgm:cxn modelId="{EE1B0389-C805-438A-8CD2-6288D724DF41}" type="presParOf" srcId="{03C80BE5-2AF7-46EC-80D2-286C7B6C5507}" destId="{36471517-8206-4297-9B53-E245A73EEEEF}" srcOrd="8" destOrd="0" presId="urn:microsoft.com/office/officeart/2005/8/layout/vList2"/>
    <dgm:cxn modelId="{2D2BE60E-0C30-48C2-80EE-E1B50F719B96}" type="presParOf" srcId="{03C80BE5-2AF7-46EC-80D2-286C7B6C5507}" destId="{F86E479C-CD95-4C69-9D7F-A5F92FF2D1BA}" srcOrd="9" destOrd="0" presId="urn:microsoft.com/office/officeart/2005/8/layout/vList2"/>
    <dgm:cxn modelId="{45AF8B51-7EC2-4560-BB50-88DFFD2F5EA6}" type="presParOf" srcId="{03C80BE5-2AF7-46EC-80D2-286C7B6C5507}" destId="{E19F8EB0-822F-4908-B929-0B4A6B08BD6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C3A3C7-EE93-40DA-B956-C6C06E26773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113B9EA-3B3A-4F50-986B-80497CEF306A}">
      <dgm:prSet/>
      <dgm:spPr/>
      <dgm:t>
        <a:bodyPr/>
        <a:lstStyle/>
        <a:p>
          <a:r>
            <a:rPr lang="en-US"/>
            <a:t>Key research question(s) are used to frame the enquiry. </a:t>
          </a:r>
        </a:p>
      </dgm:t>
    </dgm:pt>
    <dgm:pt modelId="{EE448C97-7B8E-4397-993F-DAF0F693C7EA}" type="parTrans" cxnId="{65825A64-C4EB-47BE-B564-3659D45F25F4}">
      <dgm:prSet/>
      <dgm:spPr/>
      <dgm:t>
        <a:bodyPr/>
        <a:lstStyle/>
        <a:p>
          <a:endParaRPr lang="en-US"/>
        </a:p>
      </dgm:t>
    </dgm:pt>
    <dgm:pt modelId="{C3B96821-F988-429B-98AA-CB427D49E42B}" type="sibTrans" cxnId="{65825A64-C4EB-47BE-B564-3659D45F25F4}">
      <dgm:prSet/>
      <dgm:spPr/>
      <dgm:t>
        <a:bodyPr/>
        <a:lstStyle/>
        <a:p>
          <a:endParaRPr lang="en-US"/>
        </a:p>
      </dgm:t>
    </dgm:pt>
    <dgm:pt modelId="{93762B26-FD2A-4C06-B1E8-4592CF01E625}">
      <dgm:prSet/>
      <dgm:spPr/>
      <dgm:t>
        <a:bodyPr/>
        <a:lstStyle/>
        <a:p>
          <a:r>
            <a:rPr lang="en-US"/>
            <a:t>One question may serve as the overall enquiry title, while additional questions are used to help sub-divide the written report. </a:t>
          </a:r>
        </a:p>
      </dgm:t>
    </dgm:pt>
    <dgm:pt modelId="{3F819D43-E5F8-4D8E-BB49-D3112C26E6F9}" type="parTrans" cxnId="{1E9574AE-B0EE-4FE9-84E1-587379DFAF93}">
      <dgm:prSet/>
      <dgm:spPr/>
      <dgm:t>
        <a:bodyPr/>
        <a:lstStyle/>
        <a:p>
          <a:endParaRPr lang="en-US"/>
        </a:p>
      </dgm:t>
    </dgm:pt>
    <dgm:pt modelId="{F965E05F-7609-42C9-AA3F-86A236F0BB43}" type="sibTrans" cxnId="{1E9574AE-B0EE-4FE9-84E1-587379DFAF93}">
      <dgm:prSet/>
      <dgm:spPr/>
      <dgm:t>
        <a:bodyPr/>
        <a:lstStyle/>
        <a:p>
          <a:endParaRPr lang="en-US"/>
        </a:p>
      </dgm:t>
    </dgm:pt>
    <dgm:pt modelId="{98A9A183-02E2-458F-BC62-DB631B779152}">
      <dgm:prSet/>
      <dgm:spPr/>
      <dgm:t>
        <a:bodyPr/>
        <a:lstStyle/>
        <a:p>
          <a:r>
            <a:rPr lang="en-GB"/>
            <a:t>You need to insert these after your literature review. </a:t>
          </a:r>
          <a:endParaRPr lang="en-US"/>
        </a:p>
      </dgm:t>
    </dgm:pt>
    <dgm:pt modelId="{A08642BD-0CCC-4BC5-83AC-A1681662FB28}" type="parTrans" cxnId="{50B2B683-16BB-4B49-8751-32201CDED8CE}">
      <dgm:prSet/>
      <dgm:spPr/>
      <dgm:t>
        <a:bodyPr/>
        <a:lstStyle/>
        <a:p>
          <a:endParaRPr lang="en-US"/>
        </a:p>
      </dgm:t>
    </dgm:pt>
    <dgm:pt modelId="{490484EF-AC96-4F2F-A7BD-128A06F7BAB5}" type="sibTrans" cxnId="{50B2B683-16BB-4B49-8751-32201CDED8CE}">
      <dgm:prSet/>
      <dgm:spPr/>
      <dgm:t>
        <a:bodyPr/>
        <a:lstStyle/>
        <a:p>
          <a:endParaRPr lang="en-US"/>
        </a:p>
      </dgm:t>
    </dgm:pt>
    <dgm:pt modelId="{8B2C3461-3828-4738-8A03-DEEBDA2CD013}" type="pres">
      <dgm:prSet presAssocID="{13C3A3C7-EE93-40DA-B956-C6C06E267731}" presName="linear" presStyleCnt="0">
        <dgm:presLayoutVars>
          <dgm:animLvl val="lvl"/>
          <dgm:resizeHandles val="exact"/>
        </dgm:presLayoutVars>
      </dgm:prSet>
      <dgm:spPr/>
    </dgm:pt>
    <dgm:pt modelId="{CA296DAB-72ED-432D-938F-8173A150B855}" type="pres">
      <dgm:prSet presAssocID="{E113B9EA-3B3A-4F50-986B-80497CEF306A}" presName="parentText" presStyleLbl="node1" presStyleIdx="0" presStyleCnt="3">
        <dgm:presLayoutVars>
          <dgm:chMax val="0"/>
          <dgm:bulletEnabled val="1"/>
        </dgm:presLayoutVars>
      </dgm:prSet>
      <dgm:spPr/>
    </dgm:pt>
    <dgm:pt modelId="{65E8CABE-6185-4569-A209-0865B453C2F4}" type="pres">
      <dgm:prSet presAssocID="{C3B96821-F988-429B-98AA-CB427D49E42B}" presName="spacer" presStyleCnt="0"/>
      <dgm:spPr/>
    </dgm:pt>
    <dgm:pt modelId="{0F8778F0-BF26-4DB6-82E4-AFD591CAC75E}" type="pres">
      <dgm:prSet presAssocID="{93762B26-FD2A-4C06-B1E8-4592CF01E625}" presName="parentText" presStyleLbl="node1" presStyleIdx="1" presStyleCnt="3">
        <dgm:presLayoutVars>
          <dgm:chMax val="0"/>
          <dgm:bulletEnabled val="1"/>
        </dgm:presLayoutVars>
      </dgm:prSet>
      <dgm:spPr/>
    </dgm:pt>
    <dgm:pt modelId="{813DD77C-F546-4382-91C8-AC0621039715}" type="pres">
      <dgm:prSet presAssocID="{F965E05F-7609-42C9-AA3F-86A236F0BB43}" presName="spacer" presStyleCnt="0"/>
      <dgm:spPr/>
    </dgm:pt>
    <dgm:pt modelId="{8A49DB0E-3F73-45F0-92FE-2765E43E1928}" type="pres">
      <dgm:prSet presAssocID="{98A9A183-02E2-458F-BC62-DB631B779152}" presName="parentText" presStyleLbl="node1" presStyleIdx="2" presStyleCnt="3">
        <dgm:presLayoutVars>
          <dgm:chMax val="0"/>
          <dgm:bulletEnabled val="1"/>
        </dgm:presLayoutVars>
      </dgm:prSet>
      <dgm:spPr/>
    </dgm:pt>
  </dgm:ptLst>
  <dgm:cxnLst>
    <dgm:cxn modelId="{BE103405-6561-432B-A579-C20333AD1F35}" type="presOf" srcId="{E113B9EA-3B3A-4F50-986B-80497CEF306A}" destId="{CA296DAB-72ED-432D-938F-8173A150B855}" srcOrd="0" destOrd="0" presId="urn:microsoft.com/office/officeart/2005/8/layout/vList2"/>
    <dgm:cxn modelId="{72290A27-581C-4163-A31C-D21A4CE99EA9}" type="presOf" srcId="{98A9A183-02E2-458F-BC62-DB631B779152}" destId="{8A49DB0E-3F73-45F0-92FE-2765E43E1928}" srcOrd="0" destOrd="0" presId="urn:microsoft.com/office/officeart/2005/8/layout/vList2"/>
    <dgm:cxn modelId="{65825A64-C4EB-47BE-B564-3659D45F25F4}" srcId="{13C3A3C7-EE93-40DA-B956-C6C06E267731}" destId="{E113B9EA-3B3A-4F50-986B-80497CEF306A}" srcOrd="0" destOrd="0" parTransId="{EE448C97-7B8E-4397-993F-DAF0F693C7EA}" sibTransId="{C3B96821-F988-429B-98AA-CB427D49E42B}"/>
    <dgm:cxn modelId="{50B2B683-16BB-4B49-8751-32201CDED8CE}" srcId="{13C3A3C7-EE93-40DA-B956-C6C06E267731}" destId="{98A9A183-02E2-458F-BC62-DB631B779152}" srcOrd="2" destOrd="0" parTransId="{A08642BD-0CCC-4BC5-83AC-A1681662FB28}" sibTransId="{490484EF-AC96-4F2F-A7BD-128A06F7BAB5}"/>
    <dgm:cxn modelId="{AD79749F-EB0C-4AB5-8C3C-2EC906EFC5AB}" type="presOf" srcId="{93762B26-FD2A-4C06-B1E8-4592CF01E625}" destId="{0F8778F0-BF26-4DB6-82E4-AFD591CAC75E}" srcOrd="0" destOrd="0" presId="urn:microsoft.com/office/officeart/2005/8/layout/vList2"/>
    <dgm:cxn modelId="{716C3BA7-6467-4548-B616-FA242BF0D1BB}" type="presOf" srcId="{13C3A3C7-EE93-40DA-B956-C6C06E267731}" destId="{8B2C3461-3828-4738-8A03-DEEBDA2CD013}" srcOrd="0" destOrd="0" presId="urn:microsoft.com/office/officeart/2005/8/layout/vList2"/>
    <dgm:cxn modelId="{1E9574AE-B0EE-4FE9-84E1-587379DFAF93}" srcId="{13C3A3C7-EE93-40DA-B956-C6C06E267731}" destId="{93762B26-FD2A-4C06-B1E8-4592CF01E625}" srcOrd="1" destOrd="0" parTransId="{3F819D43-E5F8-4D8E-BB49-D3112C26E6F9}" sibTransId="{F965E05F-7609-42C9-AA3F-86A236F0BB43}"/>
    <dgm:cxn modelId="{94D0C196-85D9-47F7-B6AD-57842E30F640}" type="presParOf" srcId="{8B2C3461-3828-4738-8A03-DEEBDA2CD013}" destId="{CA296DAB-72ED-432D-938F-8173A150B855}" srcOrd="0" destOrd="0" presId="urn:microsoft.com/office/officeart/2005/8/layout/vList2"/>
    <dgm:cxn modelId="{24324BCE-4046-4F69-B316-BE75005B2241}" type="presParOf" srcId="{8B2C3461-3828-4738-8A03-DEEBDA2CD013}" destId="{65E8CABE-6185-4569-A209-0865B453C2F4}" srcOrd="1" destOrd="0" presId="urn:microsoft.com/office/officeart/2005/8/layout/vList2"/>
    <dgm:cxn modelId="{14008857-47E9-49D8-B5F5-4068B0F56627}" type="presParOf" srcId="{8B2C3461-3828-4738-8A03-DEEBDA2CD013}" destId="{0F8778F0-BF26-4DB6-82E4-AFD591CAC75E}" srcOrd="2" destOrd="0" presId="urn:microsoft.com/office/officeart/2005/8/layout/vList2"/>
    <dgm:cxn modelId="{33E1C81F-4DB4-4A4F-9CA2-2DE02F683168}" type="presParOf" srcId="{8B2C3461-3828-4738-8A03-DEEBDA2CD013}" destId="{813DD77C-F546-4382-91C8-AC0621039715}" srcOrd="3" destOrd="0" presId="urn:microsoft.com/office/officeart/2005/8/layout/vList2"/>
    <dgm:cxn modelId="{02E5FDD4-3D73-495F-8039-E6C1BE654E06}" type="presParOf" srcId="{8B2C3461-3828-4738-8A03-DEEBDA2CD013}" destId="{8A49DB0E-3F73-45F0-92FE-2765E43E19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692A49-ABEB-4CA7-A068-46C4C0E371C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3031228-CDD4-4BBB-9B51-F956109A57F7}">
      <dgm:prSet/>
      <dgm:spPr/>
      <dgm:t>
        <a:bodyPr/>
        <a:lstStyle/>
        <a:p>
          <a:r>
            <a:rPr lang="en-GB"/>
            <a:t>Data is any kind of information that, once analysed, can help you to answer your research questions and either prove or disprove your hypotheses. </a:t>
          </a:r>
          <a:endParaRPr lang="en-US"/>
        </a:p>
      </dgm:t>
    </dgm:pt>
    <dgm:pt modelId="{E8930888-8584-4153-A4DC-C41D518D867B}" type="parTrans" cxnId="{729EC5DB-34A0-4C6C-BFBB-93B602756B72}">
      <dgm:prSet/>
      <dgm:spPr/>
      <dgm:t>
        <a:bodyPr/>
        <a:lstStyle/>
        <a:p>
          <a:endParaRPr lang="en-US"/>
        </a:p>
      </dgm:t>
    </dgm:pt>
    <dgm:pt modelId="{02E23CE3-703A-40CE-BCD6-E6BC2966CDA4}" type="sibTrans" cxnId="{729EC5DB-34A0-4C6C-BFBB-93B602756B72}">
      <dgm:prSet/>
      <dgm:spPr/>
      <dgm:t>
        <a:bodyPr/>
        <a:lstStyle/>
        <a:p>
          <a:endParaRPr lang="en-US"/>
        </a:p>
      </dgm:t>
    </dgm:pt>
    <dgm:pt modelId="{C73B17AE-DD2B-46F6-8A65-03A3D4A0B46B}">
      <dgm:prSet/>
      <dgm:spPr/>
      <dgm:t>
        <a:bodyPr/>
        <a:lstStyle/>
        <a:p>
          <a:r>
            <a:rPr lang="en-GB"/>
            <a:t>The data collection section of your Independent Investigation is the point where you </a:t>
          </a:r>
          <a:r>
            <a:rPr lang="en-GB" b="1"/>
            <a:t>describe and explain the methods </a:t>
          </a:r>
          <a:r>
            <a:rPr lang="en-GB"/>
            <a:t>you plan to use, or those you have used, in order to get hold of your data.</a:t>
          </a:r>
          <a:endParaRPr lang="en-US"/>
        </a:p>
      </dgm:t>
    </dgm:pt>
    <dgm:pt modelId="{20F5AA9E-9B96-452B-B552-EE4D9E323B66}" type="parTrans" cxnId="{CB8A279D-1864-4012-B4E7-DF3A282313AF}">
      <dgm:prSet/>
      <dgm:spPr/>
      <dgm:t>
        <a:bodyPr/>
        <a:lstStyle/>
        <a:p>
          <a:endParaRPr lang="en-US"/>
        </a:p>
      </dgm:t>
    </dgm:pt>
    <dgm:pt modelId="{9B18F0AB-17C1-4428-A4AF-9A37EEABA122}" type="sibTrans" cxnId="{CB8A279D-1864-4012-B4E7-DF3A282313AF}">
      <dgm:prSet/>
      <dgm:spPr/>
      <dgm:t>
        <a:bodyPr/>
        <a:lstStyle/>
        <a:p>
          <a:endParaRPr lang="en-US"/>
        </a:p>
      </dgm:t>
    </dgm:pt>
    <dgm:pt modelId="{E2381FA0-BCAA-46C8-9125-7FA0410C50C5}" type="pres">
      <dgm:prSet presAssocID="{61692A49-ABEB-4CA7-A068-46C4C0E371CE}" presName="linear" presStyleCnt="0">
        <dgm:presLayoutVars>
          <dgm:animLvl val="lvl"/>
          <dgm:resizeHandles val="exact"/>
        </dgm:presLayoutVars>
      </dgm:prSet>
      <dgm:spPr/>
    </dgm:pt>
    <dgm:pt modelId="{721C8622-04B9-4EBF-8EDB-6430961EFF87}" type="pres">
      <dgm:prSet presAssocID="{13031228-CDD4-4BBB-9B51-F956109A57F7}" presName="parentText" presStyleLbl="node1" presStyleIdx="0" presStyleCnt="2">
        <dgm:presLayoutVars>
          <dgm:chMax val="0"/>
          <dgm:bulletEnabled val="1"/>
        </dgm:presLayoutVars>
      </dgm:prSet>
      <dgm:spPr/>
    </dgm:pt>
    <dgm:pt modelId="{7DBE198C-7D1A-402B-AD93-A28ABDB87778}" type="pres">
      <dgm:prSet presAssocID="{02E23CE3-703A-40CE-BCD6-E6BC2966CDA4}" presName="spacer" presStyleCnt="0"/>
      <dgm:spPr/>
    </dgm:pt>
    <dgm:pt modelId="{A2F7E4A7-31A8-450E-997D-4A5D6EC0685E}" type="pres">
      <dgm:prSet presAssocID="{C73B17AE-DD2B-46F6-8A65-03A3D4A0B46B}" presName="parentText" presStyleLbl="node1" presStyleIdx="1" presStyleCnt="2">
        <dgm:presLayoutVars>
          <dgm:chMax val="0"/>
          <dgm:bulletEnabled val="1"/>
        </dgm:presLayoutVars>
      </dgm:prSet>
      <dgm:spPr/>
    </dgm:pt>
  </dgm:ptLst>
  <dgm:cxnLst>
    <dgm:cxn modelId="{717C7734-C404-44C9-8450-A353C88DB32E}" type="presOf" srcId="{61692A49-ABEB-4CA7-A068-46C4C0E371CE}" destId="{E2381FA0-BCAA-46C8-9125-7FA0410C50C5}" srcOrd="0" destOrd="0" presId="urn:microsoft.com/office/officeart/2005/8/layout/vList2"/>
    <dgm:cxn modelId="{2E46C16D-FEFF-41B1-BCF3-AAF1EC2F8D13}" type="presOf" srcId="{13031228-CDD4-4BBB-9B51-F956109A57F7}" destId="{721C8622-04B9-4EBF-8EDB-6430961EFF87}" srcOrd="0" destOrd="0" presId="urn:microsoft.com/office/officeart/2005/8/layout/vList2"/>
    <dgm:cxn modelId="{CB8A279D-1864-4012-B4E7-DF3A282313AF}" srcId="{61692A49-ABEB-4CA7-A068-46C4C0E371CE}" destId="{C73B17AE-DD2B-46F6-8A65-03A3D4A0B46B}" srcOrd="1" destOrd="0" parTransId="{20F5AA9E-9B96-452B-B552-EE4D9E323B66}" sibTransId="{9B18F0AB-17C1-4428-A4AF-9A37EEABA122}"/>
    <dgm:cxn modelId="{0E42BEA5-06A3-450F-976E-D3079EBD8974}" type="presOf" srcId="{C73B17AE-DD2B-46F6-8A65-03A3D4A0B46B}" destId="{A2F7E4A7-31A8-450E-997D-4A5D6EC0685E}" srcOrd="0" destOrd="0" presId="urn:microsoft.com/office/officeart/2005/8/layout/vList2"/>
    <dgm:cxn modelId="{729EC5DB-34A0-4C6C-BFBB-93B602756B72}" srcId="{61692A49-ABEB-4CA7-A068-46C4C0E371CE}" destId="{13031228-CDD4-4BBB-9B51-F956109A57F7}" srcOrd="0" destOrd="0" parTransId="{E8930888-8584-4153-A4DC-C41D518D867B}" sibTransId="{02E23CE3-703A-40CE-BCD6-E6BC2966CDA4}"/>
    <dgm:cxn modelId="{65C810CF-2E87-4AF6-8DE7-7E197F27AA96}" type="presParOf" srcId="{E2381FA0-BCAA-46C8-9125-7FA0410C50C5}" destId="{721C8622-04B9-4EBF-8EDB-6430961EFF87}" srcOrd="0" destOrd="0" presId="urn:microsoft.com/office/officeart/2005/8/layout/vList2"/>
    <dgm:cxn modelId="{015B0B28-E8EF-4EE0-A5E8-CA5CF45C9D00}" type="presParOf" srcId="{E2381FA0-BCAA-46C8-9125-7FA0410C50C5}" destId="{7DBE198C-7D1A-402B-AD93-A28ABDB87778}" srcOrd="1" destOrd="0" presId="urn:microsoft.com/office/officeart/2005/8/layout/vList2"/>
    <dgm:cxn modelId="{24D0576D-9DBE-4F32-BBB4-56F57EEEC2AB}" type="presParOf" srcId="{E2381FA0-BCAA-46C8-9125-7FA0410C50C5}" destId="{A2F7E4A7-31A8-450E-997D-4A5D6EC0685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583288-0BA2-4D9E-B977-B1E6EFA4861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D10BE5E-D14F-4069-BDC8-FED454E5E8A1}">
      <dgm:prSet/>
      <dgm:spPr/>
      <dgm:t>
        <a:bodyPr/>
        <a:lstStyle/>
        <a:p>
          <a:r>
            <a:rPr lang="en-GB"/>
            <a:t>What data do I need to collect?</a:t>
          </a:r>
          <a:endParaRPr lang="en-US"/>
        </a:p>
      </dgm:t>
    </dgm:pt>
    <dgm:pt modelId="{E75DAA58-D1EB-4BA9-9820-BCEB09393D51}" type="parTrans" cxnId="{6D5C8F5E-C6B6-4D8F-BAAA-61ED172782FC}">
      <dgm:prSet/>
      <dgm:spPr/>
      <dgm:t>
        <a:bodyPr/>
        <a:lstStyle/>
        <a:p>
          <a:endParaRPr lang="en-US"/>
        </a:p>
      </dgm:t>
    </dgm:pt>
    <dgm:pt modelId="{B26F78B7-5D7C-4201-8338-55328772A1A8}" type="sibTrans" cxnId="{6D5C8F5E-C6B6-4D8F-BAAA-61ED172782FC}">
      <dgm:prSet/>
      <dgm:spPr/>
      <dgm:t>
        <a:bodyPr/>
        <a:lstStyle/>
        <a:p>
          <a:endParaRPr lang="en-US"/>
        </a:p>
      </dgm:t>
    </dgm:pt>
    <dgm:pt modelId="{D39EB820-E003-4AB9-BB82-1475A2EBB4BC}">
      <dgm:prSet/>
      <dgm:spPr/>
      <dgm:t>
        <a:bodyPr/>
        <a:lstStyle/>
        <a:p>
          <a:r>
            <a:rPr lang="en-GB"/>
            <a:t>How do I collect this data?</a:t>
          </a:r>
          <a:endParaRPr lang="en-US"/>
        </a:p>
      </dgm:t>
    </dgm:pt>
    <dgm:pt modelId="{942567DF-42B7-4946-A827-039FB09F8800}" type="parTrans" cxnId="{2523B698-4610-4403-85EE-FE2C70BC1335}">
      <dgm:prSet/>
      <dgm:spPr/>
      <dgm:t>
        <a:bodyPr/>
        <a:lstStyle/>
        <a:p>
          <a:endParaRPr lang="en-US"/>
        </a:p>
      </dgm:t>
    </dgm:pt>
    <dgm:pt modelId="{6A599DB2-C4B7-4120-86EF-8B9DCD34E93B}" type="sibTrans" cxnId="{2523B698-4610-4403-85EE-FE2C70BC1335}">
      <dgm:prSet/>
      <dgm:spPr/>
      <dgm:t>
        <a:bodyPr/>
        <a:lstStyle/>
        <a:p>
          <a:endParaRPr lang="en-US"/>
        </a:p>
      </dgm:t>
    </dgm:pt>
    <dgm:pt modelId="{1DA94718-88E9-4D50-B1A7-37C4B8301CC0}">
      <dgm:prSet/>
      <dgm:spPr/>
      <dgm:t>
        <a:bodyPr/>
        <a:lstStyle/>
        <a:p>
          <a:r>
            <a:rPr lang="en-GB"/>
            <a:t>What sheets do I need to design to record this data?</a:t>
          </a:r>
          <a:endParaRPr lang="en-US"/>
        </a:p>
      </dgm:t>
    </dgm:pt>
    <dgm:pt modelId="{CB4007FF-C8F5-4705-94FC-C34C4F2B88D2}" type="parTrans" cxnId="{1D08FEEB-7058-4D6E-9FF3-A714162C5245}">
      <dgm:prSet/>
      <dgm:spPr/>
      <dgm:t>
        <a:bodyPr/>
        <a:lstStyle/>
        <a:p>
          <a:endParaRPr lang="en-US"/>
        </a:p>
      </dgm:t>
    </dgm:pt>
    <dgm:pt modelId="{EFD8AD33-0336-491A-AD5A-E9A61BC6ED79}" type="sibTrans" cxnId="{1D08FEEB-7058-4D6E-9FF3-A714162C5245}">
      <dgm:prSet/>
      <dgm:spPr/>
      <dgm:t>
        <a:bodyPr/>
        <a:lstStyle/>
        <a:p>
          <a:endParaRPr lang="en-US"/>
        </a:p>
      </dgm:t>
    </dgm:pt>
    <dgm:pt modelId="{14F54B9F-6E04-4B55-9031-D6A0773CBF3B}">
      <dgm:prSet/>
      <dgm:spPr/>
      <dgm:t>
        <a:bodyPr/>
        <a:lstStyle/>
        <a:p>
          <a:r>
            <a:rPr lang="en-GB"/>
            <a:t>Where will I collect this data?</a:t>
          </a:r>
          <a:endParaRPr lang="en-US"/>
        </a:p>
      </dgm:t>
    </dgm:pt>
    <dgm:pt modelId="{0D61F98B-EBBF-4F91-A7A3-37D15DAA3F70}" type="parTrans" cxnId="{1970D235-FB44-4856-9CF4-29C856E149DB}">
      <dgm:prSet/>
      <dgm:spPr/>
      <dgm:t>
        <a:bodyPr/>
        <a:lstStyle/>
        <a:p>
          <a:endParaRPr lang="en-US"/>
        </a:p>
      </dgm:t>
    </dgm:pt>
    <dgm:pt modelId="{0387065B-0109-4C2F-9E33-13B068DE4C27}" type="sibTrans" cxnId="{1970D235-FB44-4856-9CF4-29C856E149DB}">
      <dgm:prSet/>
      <dgm:spPr/>
      <dgm:t>
        <a:bodyPr/>
        <a:lstStyle/>
        <a:p>
          <a:endParaRPr lang="en-US"/>
        </a:p>
      </dgm:t>
    </dgm:pt>
    <dgm:pt modelId="{CB17AAC5-F08C-449B-B919-A1CB3FDBE7C8}">
      <dgm:prSet/>
      <dgm:spPr/>
      <dgm:t>
        <a:bodyPr/>
        <a:lstStyle/>
        <a:p>
          <a:r>
            <a:rPr lang="en-GB"/>
            <a:t>What sampling will I use and why?</a:t>
          </a:r>
          <a:endParaRPr lang="en-US"/>
        </a:p>
      </dgm:t>
    </dgm:pt>
    <dgm:pt modelId="{EB44B84F-2F0C-49A7-800E-35BCBB21BE5A}" type="parTrans" cxnId="{0A657C51-E5CB-4682-A3B4-46F25AAA8F71}">
      <dgm:prSet/>
      <dgm:spPr/>
      <dgm:t>
        <a:bodyPr/>
        <a:lstStyle/>
        <a:p>
          <a:endParaRPr lang="en-US"/>
        </a:p>
      </dgm:t>
    </dgm:pt>
    <dgm:pt modelId="{8D14A9D5-4D9A-4AAB-B4AB-1D716EFCA888}" type="sibTrans" cxnId="{0A657C51-E5CB-4682-A3B4-46F25AAA8F71}">
      <dgm:prSet/>
      <dgm:spPr/>
      <dgm:t>
        <a:bodyPr/>
        <a:lstStyle/>
        <a:p>
          <a:endParaRPr lang="en-US"/>
        </a:p>
      </dgm:t>
    </dgm:pt>
    <dgm:pt modelId="{F8B4954A-7C0B-4E9D-B288-C6B9E3761783}">
      <dgm:prSet/>
      <dgm:spPr/>
      <dgm:t>
        <a:bodyPr/>
        <a:lstStyle/>
        <a:p>
          <a:r>
            <a:rPr lang="en-GB"/>
            <a:t>Can I use GIS in the field?</a:t>
          </a:r>
          <a:endParaRPr lang="en-US"/>
        </a:p>
      </dgm:t>
    </dgm:pt>
    <dgm:pt modelId="{6D7FF712-3CDC-4D7D-9677-E160AF5E5943}" type="parTrans" cxnId="{EA5A690E-DACF-44CE-B9A8-10BB017F864F}">
      <dgm:prSet/>
      <dgm:spPr/>
      <dgm:t>
        <a:bodyPr/>
        <a:lstStyle/>
        <a:p>
          <a:endParaRPr lang="en-US"/>
        </a:p>
      </dgm:t>
    </dgm:pt>
    <dgm:pt modelId="{7D861235-D937-44DC-AC50-FD661A7489E0}" type="sibTrans" cxnId="{EA5A690E-DACF-44CE-B9A8-10BB017F864F}">
      <dgm:prSet/>
      <dgm:spPr/>
      <dgm:t>
        <a:bodyPr/>
        <a:lstStyle/>
        <a:p>
          <a:endParaRPr lang="en-US"/>
        </a:p>
      </dgm:t>
    </dgm:pt>
    <dgm:pt modelId="{8F691BB2-9F8C-437D-8C81-9BCAE84EF7F0}">
      <dgm:prSet/>
      <dgm:spPr/>
      <dgm:t>
        <a:bodyPr/>
        <a:lstStyle/>
        <a:p>
          <a:r>
            <a:rPr lang="en-GB"/>
            <a:t>Am I collecting both qualitative and quantitative data? </a:t>
          </a:r>
          <a:endParaRPr lang="en-US"/>
        </a:p>
      </dgm:t>
    </dgm:pt>
    <dgm:pt modelId="{83D861D7-A0AF-4497-A4DE-1B0F91E15594}" type="parTrans" cxnId="{EE73615A-8335-4724-9A91-DA4F81302F44}">
      <dgm:prSet/>
      <dgm:spPr/>
      <dgm:t>
        <a:bodyPr/>
        <a:lstStyle/>
        <a:p>
          <a:endParaRPr lang="en-US"/>
        </a:p>
      </dgm:t>
    </dgm:pt>
    <dgm:pt modelId="{A11F81E7-72FD-4450-AB74-1F280AF67D09}" type="sibTrans" cxnId="{EE73615A-8335-4724-9A91-DA4F81302F44}">
      <dgm:prSet/>
      <dgm:spPr/>
      <dgm:t>
        <a:bodyPr/>
        <a:lstStyle/>
        <a:p>
          <a:endParaRPr lang="en-US"/>
        </a:p>
      </dgm:t>
    </dgm:pt>
    <dgm:pt modelId="{B7CA8D62-8388-4310-AF1B-595228A47D07}" type="pres">
      <dgm:prSet presAssocID="{B7583288-0BA2-4D9E-B977-B1E6EFA48619}" presName="vert0" presStyleCnt="0">
        <dgm:presLayoutVars>
          <dgm:dir/>
          <dgm:animOne val="branch"/>
          <dgm:animLvl val="lvl"/>
        </dgm:presLayoutVars>
      </dgm:prSet>
      <dgm:spPr/>
    </dgm:pt>
    <dgm:pt modelId="{688AE777-DC55-4653-9E70-B9892F6D9A42}" type="pres">
      <dgm:prSet presAssocID="{ED10BE5E-D14F-4069-BDC8-FED454E5E8A1}" presName="thickLine" presStyleLbl="alignNode1" presStyleIdx="0" presStyleCnt="7"/>
      <dgm:spPr/>
    </dgm:pt>
    <dgm:pt modelId="{BB2FC69B-A217-47DF-9EF6-ABCD701EFFA3}" type="pres">
      <dgm:prSet presAssocID="{ED10BE5E-D14F-4069-BDC8-FED454E5E8A1}" presName="horz1" presStyleCnt="0"/>
      <dgm:spPr/>
    </dgm:pt>
    <dgm:pt modelId="{9DC7C7C0-4CDE-41BB-BC72-D62AB2C1C91D}" type="pres">
      <dgm:prSet presAssocID="{ED10BE5E-D14F-4069-BDC8-FED454E5E8A1}" presName="tx1" presStyleLbl="revTx" presStyleIdx="0" presStyleCnt="7"/>
      <dgm:spPr/>
    </dgm:pt>
    <dgm:pt modelId="{54B29CA2-280E-43A9-A2E0-913F8A756996}" type="pres">
      <dgm:prSet presAssocID="{ED10BE5E-D14F-4069-BDC8-FED454E5E8A1}" presName="vert1" presStyleCnt="0"/>
      <dgm:spPr/>
    </dgm:pt>
    <dgm:pt modelId="{1F956A0D-988A-4576-A60A-3B40160C6928}" type="pres">
      <dgm:prSet presAssocID="{D39EB820-E003-4AB9-BB82-1475A2EBB4BC}" presName="thickLine" presStyleLbl="alignNode1" presStyleIdx="1" presStyleCnt="7"/>
      <dgm:spPr/>
    </dgm:pt>
    <dgm:pt modelId="{E8F19237-7948-4780-82F2-67B50209102F}" type="pres">
      <dgm:prSet presAssocID="{D39EB820-E003-4AB9-BB82-1475A2EBB4BC}" presName="horz1" presStyleCnt="0"/>
      <dgm:spPr/>
    </dgm:pt>
    <dgm:pt modelId="{8ECA6934-773A-45FB-B2E0-62A0417C2C12}" type="pres">
      <dgm:prSet presAssocID="{D39EB820-E003-4AB9-BB82-1475A2EBB4BC}" presName="tx1" presStyleLbl="revTx" presStyleIdx="1" presStyleCnt="7"/>
      <dgm:spPr/>
    </dgm:pt>
    <dgm:pt modelId="{EF86EE5D-FB26-4EA7-8ADA-05916A058290}" type="pres">
      <dgm:prSet presAssocID="{D39EB820-E003-4AB9-BB82-1475A2EBB4BC}" presName="vert1" presStyleCnt="0"/>
      <dgm:spPr/>
    </dgm:pt>
    <dgm:pt modelId="{52AF61BF-90D1-44AD-A863-516120D471E6}" type="pres">
      <dgm:prSet presAssocID="{1DA94718-88E9-4D50-B1A7-37C4B8301CC0}" presName="thickLine" presStyleLbl="alignNode1" presStyleIdx="2" presStyleCnt="7"/>
      <dgm:spPr/>
    </dgm:pt>
    <dgm:pt modelId="{D3BA0C9F-037B-4886-955A-516CF7D24DBD}" type="pres">
      <dgm:prSet presAssocID="{1DA94718-88E9-4D50-B1A7-37C4B8301CC0}" presName="horz1" presStyleCnt="0"/>
      <dgm:spPr/>
    </dgm:pt>
    <dgm:pt modelId="{D81EAF2F-D70A-4D86-8DBA-B9BBED5F28CF}" type="pres">
      <dgm:prSet presAssocID="{1DA94718-88E9-4D50-B1A7-37C4B8301CC0}" presName="tx1" presStyleLbl="revTx" presStyleIdx="2" presStyleCnt="7"/>
      <dgm:spPr/>
    </dgm:pt>
    <dgm:pt modelId="{5CBB3DA2-9C93-4720-8AE4-F5A843D2F19C}" type="pres">
      <dgm:prSet presAssocID="{1DA94718-88E9-4D50-B1A7-37C4B8301CC0}" presName="vert1" presStyleCnt="0"/>
      <dgm:spPr/>
    </dgm:pt>
    <dgm:pt modelId="{7CBA3970-AD99-4014-A4A3-102857E1E0E1}" type="pres">
      <dgm:prSet presAssocID="{14F54B9F-6E04-4B55-9031-D6A0773CBF3B}" presName="thickLine" presStyleLbl="alignNode1" presStyleIdx="3" presStyleCnt="7"/>
      <dgm:spPr/>
    </dgm:pt>
    <dgm:pt modelId="{68630BB3-E29A-422F-A1BC-B771E8E217EF}" type="pres">
      <dgm:prSet presAssocID="{14F54B9F-6E04-4B55-9031-D6A0773CBF3B}" presName="horz1" presStyleCnt="0"/>
      <dgm:spPr/>
    </dgm:pt>
    <dgm:pt modelId="{65E0C9EB-9084-4984-859C-3357C1353431}" type="pres">
      <dgm:prSet presAssocID="{14F54B9F-6E04-4B55-9031-D6A0773CBF3B}" presName="tx1" presStyleLbl="revTx" presStyleIdx="3" presStyleCnt="7"/>
      <dgm:spPr/>
    </dgm:pt>
    <dgm:pt modelId="{093B5D69-7CCE-414F-886A-E199CF7AD9AB}" type="pres">
      <dgm:prSet presAssocID="{14F54B9F-6E04-4B55-9031-D6A0773CBF3B}" presName="vert1" presStyleCnt="0"/>
      <dgm:spPr/>
    </dgm:pt>
    <dgm:pt modelId="{F9F489CD-F506-49D0-A229-0C138BE55C3A}" type="pres">
      <dgm:prSet presAssocID="{CB17AAC5-F08C-449B-B919-A1CB3FDBE7C8}" presName="thickLine" presStyleLbl="alignNode1" presStyleIdx="4" presStyleCnt="7"/>
      <dgm:spPr/>
    </dgm:pt>
    <dgm:pt modelId="{35F29CD3-D4B5-4C76-9053-C9263BD5E15B}" type="pres">
      <dgm:prSet presAssocID="{CB17AAC5-F08C-449B-B919-A1CB3FDBE7C8}" presName="horz1" presStyleCnt="0"/>
      <dgm:spPr/>
    </dgm:pt>
    <dgm:pt modelId="{6F3F6128-0240-4AA4-BD16-96161FB8F56F}" type="pres">
      <dgm:prSet presAssocID="{CB17AAC5-F08C-449B-B919-A1CB3FDBE7C8}" presName="tx1" presStyleLbl="revTx" presStyleIdx="4" presStyleCnt="7"/>
      <dgm:spPr/>
    </dgm:pt>
    <dgm:pt modelId="{A3EEE1B5-7432-44FC-9762-F1F26C78E018}" type="pres">
      <dgm:prSet presAssocID="{CB17AAC5-F08C-449B-B919-A1CB3FDBE7C8}" presName="vert1" presStyleCnt="0"/>
      <dgm:spPr/>
    </dgm:pt>
    <dgm:pt modelId="{981112B9-EB91-4660-903A-F3C1F6D8DB83}" type="pres">
      <dgm:prSet presAssocID="{F8B4954A-7C0B-4E9D-B288-C6B9E3761783}" presName="thickLine" presStyleLbl="alignNode1" presStyleIdx="5" presStyleCnt="7"/>
      <dgm:spPr/>
    </dgm:pt>
    <dgm:pt modelId="{016728D1-DCC9-42C3-A00E-DADF4B635134}" type="pres">
      <dgm:prSet presAssocID="{F8B4954A-7C0B-4E9D-B288-C6B9E3761783}" presName="horz1" presStyleCnt="0"/>
      <dgm:spPr/>
    </dgm:pt>
    <dgm:pt modelId="{C43C7438-083B-4F3D-8DA8-C2BD847AD5F9}" type="pres">
      <dgm:prSet presAssocID="{F8B4954A-7C0B-4E9D-B288-C6B9E3761783}" presName="tx1" presStyleLbl="revTx" presStyleIdx="5" presStyleCnt="7"/>
      <dgm:spPr/>
    </dgm:pt>
    <dgm:pt modelId="{5FF1C88E-C6F2-45EB-B285-FF81E29FF81E}" type="pres">
      <dgm:prSet presAssocID="{F8B4954A-7C0B-4E9D-B288-C6B9E3761783}" presName="vert1" presStyleCnt="0"/>
      <dgm:spPr/>
    </dgm:pt>
    <dgm:pt modelId="{A05AD51C-96BE-43C7-9558-176C0307779F}" type="pres">
      <dgm:prSet presAssocID="{8F691BB2-9F8C-437D-8C81-9BCAE84EF7F0}" presName="thickLine" presStyleLbl="alignNode1" presStyleIdx="6" presStyleCnt="7"/>
      <dgm:spPr/>
    </dgm:pt>
    <dgm:pt modelId="{F1E13272-B511-44F6-B5FF-FC9E1F00FE34}" type="pres">
      <dgm:prSet presAssocID="{8F691BB2-9F8C-437D-8C81-9BCAE84EF7F0}" presName="horz1" presStyleCnt="0"/>
      <dgm:spPr/>
    </dgm:pt>
    <dgm:pt modelId="{6BB6E784-1144-4579-B66A-903EAC527EDC}" type="pres">
      <dgm:prSet presAssocID="{8F691BB2-9F8C-437D-8C81-9BCAE84EF7F0}" presName="tx1" presStyleLbl="revTx" presStyleIdx="6" presStyleCnt="7"/>
      <dgm:spPr/>
    </dgm:pt>
    <dgm:pt modelId="{CBF03698-22E7-45DC-A314-9EF58068A7E8}" type="pres">
      <dgm:prSet presAssocID="{8F691BB2-9F8C-437D-8C81-9BCAE84EF7F0}" presName="vert1" presStyleCnt="0"/>
      <dgm:spPr/>
    </dgm:pt>
  </dgm:ptLst>
  <dgm:cxnLst>
    <dgm:cxn modelId="{EA5A690E-DACF-44CE-B9A8-10BB017F864F}" srcId="{B7583288-0BA2-4D9E-B977-B1E6EFA48619}" destId="{F8B4954A-7C0B-4E9D-B288-C6B9E3761783}" srcOrd="5" destOrd="0" parTransId="{6D7FF712-3CDC-4D7D-9677-E160AF5E5943}" sibTransId="{7D861235-D937-44DC-AC50-FD661A7489E0}"/>
    <dgm:cxn modelId="{1970D235-FB44-4856-9CF4-29C856E149DB}" srcId="{B7583288-0BA2-4D9E-B977-B1E6EFA48619}" destId="{14F54B9F-6E04-4B55-9031-D6A0773CBF3B}" srcOrd="3" destOrd="0" parTransId="{0D61F98B-EBBF-4F91-A7A3-37D15DAA3F70}" sibTransId="{0387065B-0109-4C2F-9E33-13B068DE4C27}"/>
    <dgm:cxn modelId="{83BAB93D-E7B8-4C55-9787-6FB7CE0CAEBA}" type="presOf" srcId="{8F691BB2-9F8C-437D-8C81-9BCAE84EF7F0}" destId="{6BB6E784-1144-4579-B66A-903EAC527EDC}" srcOrd="0" destOrd="0" presId="urn:microsoft.com/office/officeart/2008/layout/LinedList"/>
    <dgm:cxn modelId="{6D5C8F5E-C6B6-4D8F-BAAA-61ED172782FC}" srcId="{B7583288-0BA2-4D9E-B977-B1E6EFA48619}" destId="{ED10BE5E-D14F-4069-BDC8-FED454E5E8A1}" srcOrd="0" destOrd="0" parTransId="{E75DAA58-D1EB-4BA9-9820-BCEB09393D51}" sibTransId="{B26F78B7-5D7C-4201-8338-55328772A1A8}"/>
    <dgm:cxn modelId="{0A657C51-E5CB-4682-A3B4-46F25AAA8F71}" srcId="{B7583288-0BA2-4D9E-B977-B1E6EFA48619}" destId="{CB17AAC5-F08C-449B-B919-A1CB3FDBE7C8}" srcOrd="4" destOrd="0" parTransId="{EB44B84F-2F0C-49A7-800E-35BCBB21BE5A}" sibTransId="{8D14A9D5-4D9A-4AAB-B4AB-1D716EFCA888}"/>
    <dgm:cxn modelId="{D5BAB658-BE31-44B2-B11D-51A1A945BD14}" type="presOf" srcId="{ED10BE5E-D14F-4069-BDC8-FED454E5E8A1}" destId="{9DC7C7C0-4CDE-41BB-BC72-D62AB2C1C91D}" srcOrd="0" destOrd="0" presId="urn:microsoft.com/office/officeart/2008/layout/LinedList"/>
    <dgm:cxn modelId="{EE73615A-8335-4724-9A91-DA4F81302F44}" srcId="{B7583288-0BA2-4D9E-B977-B1E6EFA48619}" destId="{8F691BB2-9F8C-437D-8C81-9BCAE84EF7F0}" srcOrd="6" destOrd="0" parTransId="{83D861D7-A0AF-4497-A4DE-1B0F91E15594}" sibTransId="{A11F81E7-72FD-4450-AB74-1F280AF67D09}"/>
    <dgm:cxn modelId="{05B60A7F-605E-4E6D-BC79-D26F2895A2BD}" type="presOf" srcId="{1DA94718-88E9-4D50-B1A7-37C4B8301CC0}" destId="{D81EAF2F-D70A-4D86-8DBA-B9BBED5F28CF}" srcOrd="0" destOrd="0" presId="urn:microsoft.com/office/officeart/2008/layout/LinedList"/>
    <dgm:cxn modelId="{2523B698-4610-4403-85EE-FE2C70BC1335}" srcId="{B7583288-0BA2-4D9E-B977-B1E6EFA48619}" destId="{D39EB820-E003-4AB9-BB82-1475A2EBB4BC}" srcOrd="1" destOrd="0" parTransId="{942567DF-42B7-4946-A827-039FB09F8800}" sibTransId="{6A599DB2-C4B7-4120-86EF-8B9DCD34E93B}"/>
    <dgm:cxn modelId="{6C3476BC-65AF-41BF-B9A6-A0C2E6B1B880}" type="presOf" srcId="{F8B4954A-7C0B-4E9D-B288-C6B9E3761783}" destId="{C43C7438-083B-4F3D-8DA8-C2BD847AD5F9}" srcOrd="0" destOrd="0" presId="urn:microsoft.com/office/officeart/2008/layout/LinedList"/>
    <dgm:cxn modelId="{93D182BF-A10D-4EE1-8D7B-925C4076192A}" type="presOf" srcId="{D39EB820-E003-4AB9-BB82-1475A2EBB4BC}" destId="{8ECA6934-773A-45FB-B2E0-62A0417C2C12}" srcOrd="0" destOrd="0" presId="urn:microsoft.com/office/officeart/2008/layout/LinedList"/>
    <dgm:cxn modelId="{E0E840D2-1C32-4031-AF25-46C150CE535D}" type="presOf" srcId="{14F54B9F-6E04-4B55-9031-D6A0773CBF3B}" destId="{65E0C9EB-9084-4984-859C-3357C1353431}" srcOrd="0" destOrd="0" presId="urn:microsoft.com/office/officeart/2008/layout/LinedList"/>
    <dgm:cxn modelId="{ADF27CD2-574C-4A13-8926-087EF545F591}" type="presOf" srcId="{CB17AAC5-F08C-449B-B919-A1CB3FDBE7C8}" destId="{6F3F6128-0240-4AA4-BD16-96161FB8F56F}" srcOrd="0" destOrd="0" presId="urn:microsoft.com/office/officeart/2008/layout/LinedList"/>
    <dgm:cxn modelId="{EC53B8D5-6E71-481D-A21D-190D5BE5F929}" type="presOf" srcId="{B7583288-0BA2-4D9E-B977-B1E6EFA48619}" destId="{B7CA8D62-8388-4310-AF1B-595228A47D07}" srcOrd="0" destOrd="0" presId="urn:microsoft.com/office/officeart/2008/layout/LinedList"/>
    <dgm:cxn modelId="{1D08FEEB-7058-4D6E-9FF3-A714162C5245}" srcId="{B7583288-0BA2-4D9E-B977-B1E6EFA48619}" destId="{1DA94718-88E9-4D50-B1A7-37C4B8301CC0}" srcOrd="2" destOrd="0" parTransId="{CB4007FF-C8F5-4705-94FC-C34C4F2B88D2}" sibTransId="{EFD8AD33-0336-491A-AD5A-E9A61BC6ED79}"/>
    <dgm:cxn modelId="{2C34E062-32DD-4285-A796-C4D05ADB0B07}" type="presParOf" srcId="{B7CA8D62-8388-4310-AF1B-595228A47D07}" destId="{688AE777-DC55-4653-9E70-B9892F6D9A42}" srcOrd="0" destOrd="0" presId="urn:microsoft.com/office/officeart/2008/layout/LinedList"/>
    <dgm:cxn modelId="{997E45D0-B80F-43D0-8ED8-8B359164C936}" type="presParOf" srcId="{B7CA8D62-8388-4310-AF1B-595228A47D07}" destId="{BB2FC69B-A217-47DF-9EF6-ABCD701EFFA3}" srcOrd="1" destOrd="0" presId="urn:microsoft.com/office/officeart/2008/layout/LinedList"/>
    <dgm:cxn modelId="{4F6B3241-A2CB-4BE0-8FD4-7828179B7A0E}" type="presParOf" srcId="{BB2FC69B-A217-47DF-9EF6-ABCD701EFFA3}" destId="{9DC7C7C0-4CDE-41BB-BC72-D62AB2C1C91D}" srcOrd="0" destOrd="0" presId="urn:microsoft.com/office/officeart/2008/layout/LinedList"/>
    <dgm:cxn modelId="{94FCBC33-6483-48F1-AC2E-DA60B5821237}" type="presParOf" srcId="{BB2FC69B-A217-47DF-9EF6-ABCD701EFFA3}" destId="{54B29CA2-280E-43A9-A2E0-913F8A756996}" srcOrd="1" destOrd="0" presId="urn:microsoft.com/office/officeart/2008/layout/LinedList"/>
    <dgm:cxn modelId="{4DE409A8-FFE3-4C4B-9158-E53D110930B3}" type="presParOf" srcId="{B7CA8D62-8388-4310-AF1B-595228A47D07}" destId="{1F956A0D-988A-4576-A60A-3B40160C6928}" srcOrd="2" destOrd="0" presId="urn:microsoft.com/office/officeart/2008/layout/LinedList"/>
    <dgm:cxn modelId="{DF6ECF25-CE38-4916-A945-632E561C62E2}" type="presParOf" srcId="{B7CA8D62-8388-4310-AF1B-595228A47D07}" destId="{E8F19237-7948-4780-82F2-67B50209102F}" srcOrd="3" destOrd="0" presId="urn:microsoft.com/office/officeart/2008/layout/LinedList"/>
    <dgm:cxn modelId="{990D6E5C-4D33-4126-ADCA-D0FDF4F673F0}" type="presParOf" srcId="{E8F19237-7948-4780-82F2-67B50209102F}" destId="{8ECA6934-773A-45FB-B2E0-62A0417C2C12}" srcOrd="0" destOrd="0" presId="urn:microsoft.com/office/officeart/2008/layout/LinedList"/>
    <dgm:cxn modelId="{7D40AD88-8EC7-4F74-A90A-333EC0AE341F}" type="presParOf" srcId="{E8F19237-7948-4780-82F2-67B50209102F}" destId="{EF86EE5D-FB26-4EA7-8ADA-05916A058290}" srcOrd="1" destOrd="0" presId="urn:microsoft.com/office/officeart/2008/layout/LinedList"/>
    <dgm:cxn modelId="{D84E2AC1-D8D1-4A88-8D2D-78F63E2527CD}" type="presParOf" srcId="{B7CA8D62-8388-4310-AF1B-595228A47D07}" destId="{52AF61BF-90D1-44AD-A863-516120D471E6}" srcOrd="4" destOrd="0" presId="urn:microsoft.com/office/officeart/2008/layout/LinedList"/>
    <dgm:cxn modelId="{AB2376BC-448A-4633-993B-410928B4A86E}" type="presParOf" srcId="{B7CA8D62-8388-4310-AF1B-595228A47D07}" destId="{D3BA0C9F-037B-4886-955A-516CF7D24DBD}" srcOrd="5" destOrd="0" presId="urn:microsoft.com/office/officeart/2008/layout/LinedList"/>
    <dgm:cxn modelId="{77687BFF-2E3A-4B0B-BC36-EC12856AEA23}" type="presParOf" srcId="{D3BA0C9F-037B-4886-955A-516CF7D24DBD}" destId="{D81EAF2F-D70A-4D86-8DBA-B9BBED5F28CF}" srcOrd="0" destOrd="0" presId="urn:microsoft.com/office/officeart/2008/layout/LinedList"/>
    <dgm:cxn modelId="{A1767239-1107-4A32-AF5E-505750735A5D}" type="presParOf" srcId="{D3BA0C9F-037B-4886-955A-516CF7D24DBD}" destId="{5CBB3DA2-9C93-4720-8AE4-F5A843D2F19C}" srcOrd="1" destOrd="0" presId="urn:microsoft.com/office/officeart/2008/layout/LinedList"/>
    <dgm:cxn modelId="{597D3512-E2AD-48CE-BCC9-8623981A5922}" type="presParOf" srcId="{B7CA8D62-8388-4310-AF1B-595228A47D07}" destId="{7CBA3970-AD99-4014-A4A3-102857E1E0E1}" srcOrd="6" destOrd="0" presId="urn:microsoft.com/office/officeart/2008/layout/LinedList"/>
    <dgm:cxn modelId="{3BEB58C7-027B-49C8-A9FE-0A772CDF1705}" type="presParOf" srcId="{B7CA8D62-8388-4310-AF1B-595228A47D07}" destId="{68630BB3-E29A-422F-A1BC-B771E8E217EF}" srcOrd="7" destOrd="0" presId="urn:microsoft.com/office/officeart/2008/layout/LinedList"/>
    <dgm:cxn modelId="{340349A5-8451-4FC0-8AE1-8AC862EAF656}" type="presParOf" srcId="{68630BB3-E29A-422F-A1BC-B771E8E217EF}" destId="{65E0C9EB-9084-4984-859C-3357C1353431}" srcOrd="0" destOrd="0" presId="urn:microsoft.com/office/officeart/2008/layout/LinedList"/>
    <dgm:cxn modelId="{F3010CC7-CEE4-495F-8F23-3E2EAF623A1D}" type="presParOf" srcId="{68630BB3-E29A-422F-A1BC-B771E8E217EF}" destId="{093B5D69-7CCE-414F-886A-E199CF7AD9AB}" srcOrd="1" destOrd="0" presId="urn:microsoft.com/office/officeart/2008/layout/LinedList"/>
    <dgm:cxn modelId="{EF8C83D8-8F36-42CE-B5CE-18A70579B08A}" type="presParOf" srcId="{B7CA8D62-8388-4310-AF1B-595228A47D07}" destId="{F9F489CD-F506-49D0-A229-0C138BE55C3A}" srcOrd="8" destOrd="0" presId="urn:microsoft.com/office/officeart/2008/layout/LinedList"/>
    <dgm:cxn modelId="{51DD1712-8226-48E2-BC21-AF4F4BA34DB2}" type="presParOf" srcId="{B7CA8D62-8388-4310-AF1B-595228A47D07}" destId="{35F29CD3-D4B5-4C76-9053-C9263BD5E15B}" srcOrd="9" destOrd="0" presId="urn:microsoft.com/office/officeart/2008/layout/LinedList"/>
    <dgm:cxn modelId="{EF2E25A2-821A-44D0-8738-F0F9A7982D86}" type="presParOf" srcId="{35F29CD3-D4B5-4C76-9053-C9263BD5E15B}" destId="{6F3F6128-0240-4AA4-BD16-96161FB8F56F}" srcOrd="0" destOrd="0" presId="urn:microsoft.com/office/officeart/2008/layout/LinedList"/>
    <dgm:cxn modelId="{B24DC658-8DA6-4389-BB65-0F7126E90A3E}" type="presParOf" srcId="{35F29CD3-D4B5-4C76-9053-C9263BD5E15B}" destId="{A3EEE1B5-7432-44FC-9762-F1F26C78E018}" srcOrd="1" destOrd="0" presId="urn:microsoft.com/office/officeart/2008/layout/LinedList"/>
    <dgm:cxn modelId="{C8F9BB61-8307-44E0-B100-62773BBCEA06}" type="presParOf" srcId="{B7CA8D62-8388-4310-AF1B-595228A47D07}" destId="{981112B9-EB91-4660-903A-F3C1F6D8DB83}" srcOrd="10" destOrd="0" presId="urn:microsoft.com/office/officeart/2008/layout/LinedList"/>
    <dgm:cxn modelId="{8E335E5F-D0D7-46D7-9079-A5643DE8A5B6}" type="presParOf" srcId="{B7CA8D62-8388-4310-AF1B-595228A47D07}" destId="{016728D1-DCC9-42C3-A00E-DADF4B635134}" srcOrd="11" destOrd="0" presId="urn:microsoft.com/office/officeart/2008/layout/LinedList"/>
    <dgm:cxn modelId="{C2A2AC64-FC25-45C8-8F5A-71740576D724}" type="presParOf" srcId="{016728D1-DCC9-42C3-A00E-DADF4B635134}" destId="{C43C7438-083B-4F3D-8DA8-C2BD847AD5F9}" srcOrd="0" destOrd="0" presId="urn:microsoft.com/office/officeart/2008/layout/LinedList"/>
    <dgm:cxn modelId="{D991F180-33AB-44A8-BDBA-95BB2FCD0233}" type="presParOf" srcId="{016728D1-DCC9-42C3-A00E-DADF4B635134}" destId="{5FF1C88E-C6F2-45EB-B285-FF81E29FF81E}" srcOrd="1" destOrd="0" presId="urn:microsoft.com/office/officeart/2008/layout/LinedList"/>
    <dgm:cxn modelId="{7A0B0049-5C81-44D9-924F-A1911604176C}" type="presParOf" srcId="{B7CA8D62-8388-4310-AF1B-595228A47D07}" destId="{A05AD51C-96BE-43C7-9558-176C0307779F}" srcOrd="12" destOrd="0" presId="urn:microsoft.com/office/officeart/2008/layout/LinedList"/>
    <dgm:cxn modelId="{E5ED86BB-1253-40B9-AB62-D28E27460CBC}" type="presParOf" srcId="{B7CA8D62-8388-4310-AF1B-595228A47D07}" destId="{F1E13272-B511-44F6-B5FF-FC9E1F00FE34}" srcOrd="13" destOrd="0" presId="urn:microsoft.com/office/officeart/2008/layout/LinedList"/>
    <dgm:cxn modelId="{4A1864F9-C387-4A7A-9CCD-A3F76D78AA7E}" type="presParOf" srcId="{F1E13272-B511-44F6-B5FF-FC9E1F00FE34}" destId="{6BB6E784-1144-4579-B66A-903EAC527EDC}" srcOrd="0" destOrd="0" presId="urn:microsoft.com/office/officeart/2008/layout/LinedList"/>
    <dgm:cxn modelId="{EFA3C1EF-4782-4997-BA43-655B3C9BDD03}" type="presParOf" srcId="{F1E13272-B511-44F6-B5FF-FC9E1F00FE34}" destId="{CBF03698-22E7-45DC-A314-9EF58068A7E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B7435-199C-4384-888E-9B0B3DBEB9F5}">
      <dsp:nvSpPr>
        <dsp:cNvPr id="0" name=""/>
        <dsp:cNvSpPr/>
      </dsp:nvSpPr>
      <dsp:spPr>
        <a:xfrm>
          <a:off x="0" y="695"/>
          <a:ext cx="6117335" cy="16272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B2718-7C5F-44AE-AB2F-9C67389ADD64}">
      <dsp:nvSpPr>
        <dsp:cNvPr id="0" name=""/>
        <dsp:cNvSpPr/>
      </dsp:nvSpPr>
      <dsp:spPr>
        <a:xfrm>
          <a:off x="492238" y="366823"/>
          <a:ext cx="894979" cy="894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335E33-9813-4A26-8022-417C7381D759}">
      <dsp:nvSpPr>
        <dsp:cNvPr id="0" name=""/>
        <dsp:cNvSpPr/>
      </dsp:nvSpPr>
      <dsp:spPr>
        <a:xfrm>
          <a:off x="1879455" y="695"/>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889000">
            <a:lnSpc>
              <a:spcPct val="90000"/>
            </a:lnSpc>
            <a:spcBef>
              <a:spcPct val="0"/>
            </a:spcBef>
            <a:spcAft>
              <a:spcPct val="35000"/>
            </a:spcAft>
            <a:buNone/>
          </a:pPr>
          <a:r>
            <a:rPr lang="en-GB" sz="2000" kern="1200"/>
            <a:t>Read through the three examples. </a:t>
          </a:r>
          <a:endParaRPr lang="en-US" sz="2000" kern="1200"/>
        </a:p>
      </dsp:txBody>
      <dsp:txXfrm>
        <a:off x="1879455" y="695"/>
        <a:ext cx="4237880" cy="1627234"/>
      </dsp:txXfrm>
    </dsp:sp>
    <dsp:sp modelId="{9386465B-D8EA-4EA5-AA8A-DBE663CFC38D}">
      <dsp:nvSpPr>
        <dsp:cNvPr id="0" name=""/>
        <dsp:cNvSpPr/>
      </dsp:nvSpPr>
      <dsp:spPr>
        <a:xfrm>
          <a:off x="0" y="2034738"/>
          <a:ext cx="6117335" cy="16272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E02548-EA30-4654-8C95-778205305DE8}">
      <dsp:nvSpPr>
        <dsp:cNvPr id="0" name=""/>
        <dsp:cNvSpPr/>
      </dsp:nvSpPr>
      <dsp:spPr>
        <a:xfrm>
          <a:off x="492238" y="2400866"/>
          <a:ext cx="894979" cy="8949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AADED3-DAF0-47F4-97E1-F547B62219DB}">
      <dsp:nvSpPr>
        <dsp:cNvPr id="0" name=""/>
        <dsp:cNvSpPr/>
      </dsp:nvSpPr>
      <dsp:spPr>
        <a:xfrm>
          <a:off x="1879455" y="2034738"/>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889000">
            <a:lnSpc>
              <a:spcPct val="90000"/>
            </a:lnSpc>
            <a:spcBef>
              <a:spcPct val="0"/>
            </a:spcBef>
            <a:spcAft>
              <a:spcPct val="35000"/>
            </a:spcAft>
            <a:buNone/>
          </a:pPr>
          <a:r>
            <a:rPr lang="en-GB" sz="2000" kern="1200"/>
            <a:t>Using the mark scheme award each piece of work a </a:t>
          </a:r>
          <a:r>
            <a:rPr lang="en-GB" sz="2000" b="1" u="sng" kern="1200"/>
            <a:t>level</a:t>
          </a:r>
          <a:r>
            <a:rPr lang="en-GB" sz="2000" kern="1200"/>
            <a:t>. </a:t>
          </a:r>
          <a:endParaRPr lang="en-US" sz="2000" kern="1200"/>
        </a:p>
      </dsp:txBody>
      <dsp:txXfrm>
        <a:off x="1879455" y="2034738"/>
        <a:ext cx="4237880" cy="1627234"/>
      </dsp:txXfrm>
    </dsp:sp>
    <dsp:sp modelId="{E3838A8A-135F-4105-8012-9C10277D5B4F}">
      <dsp:nvSpPr>
        <dsp:cNvPr id="0" name=""/>
        <dsp:cNvSpPr/>
      </dsp:nvSpPr>
      <dsp:spPr>
        <a:xfrm>
          <a:off x="0" y="4068781"/>
          <a:ext cx="6117335" cy="16272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FC1DE9-F57C-4BA8-B9FE-F6E808291883}">
      <dsp:nvSpPr>
        <dsp:cNvPr id="0" name=""/>
        <dsp:cNvSpPr/>
      </dsp:nvSpPr>
      <dsp:spPr>
        <a:xfrm>
          <a:off x="492238" y="4434909"/>
          <a:ext cx="894979" cy="8949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A50441-FE81-41EF-9B1B-15796EC3B487}">
      <dsp:nvSpPr>
        <dsp:cNvPr id="0" name=""/>
        <dsp:cNvSpPr/>
      </dsp:nvSpPr>
      <dsp:spPr>
        <a:xfrm>
          <a:off x="1879455" y="4068781"/>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889000">
            <a:lnSpc>
              <a:spcPct val="90000"/>
            </a:lnSpc>
            <a:spcBef>
              <a:spcPct val="0"/>
            </a:spcBef>
            <a:spcAft>
              <a:spcPct val="35000"/>
            </a:spcAft>
            <a:buNone/>
          </a:pPr>
          <a:r>
            <a:rPr lang="en-GB" sz="2000" kern="1200"/>
            <a:t>Remember, these were written pre-2008 and therefore GIS/internet research wasn’t was widely available. </a:t>
          </a:r>
          <a:endParaRPr lang="en-US" sz="2000" kern="1200"/>
        </a:p>
      </dsp:txBody>
      <dsp:txXfrm>
        <a:off x="1879455" y="4068781"/>
        <a:ext cx="4237880" cy="1627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95848-0C18-4DFF-B5C1-ABE506EDB08E}">
      <dsp:nvSpPr>
        <dsp:cNvPr id="0" name=""/>
        <dsp:cNvSpPr/>
      </dsp:nvSpPr>
      <dsp:spPr>
        <a:xfrm>
          <a:off x="0" y="579784"/>
          <a:ext cx="6666833" cy="78975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Aim of the study</a:t>
          </a:r>
          <a:endParaRPr lang="en-US" sz="3000" kern="1200"/>
        </a:p>
      </dsp:txBody>
      <dsp:txXfrm>
        <a:off x="38552" y="618336"/>
        <a:ext cx="6589729" cy="712646"/>
      </dsp:txXfrm>
    </dsp:sp>
    <dsp:sp modelId="{5CC75DDA-2642-4AB1-B07B-F230D80CCDA7}">
      <dsp:nvSpPr>
        <dsp:cNvPr id="0" name=""/>
        <dsp:cNvSpPr/>
      </dsp:nvSpPr>
      <dsp:spPr>
        <a:xfrm>
          <a:off x="0" y="1455934"/>
          <a:ext cx="6666833" cy="78975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Literature Review</a:t>
          </a:r>
          <a:endParaRPr lang="en-US" sz="3000" kern="1200"/>
        </a:p>
      </dsp:txBody>
      <dsp:txXfrm>
        <a:off x="38552" y="1494486"/>
        <a:ext cx="6589729" cy="712646"/>
      </dsp:txXfrm>
    </dsp:sp>
    <dsp:sp modelId="{8AFF5A80-A1C3-4548-A2F3-B4689C231D20}">
      <dsp:nvSpPr>
        <dsp:cNvPr id="0" name=""/>
        <dsp:cNvSpPr/>
      </dsp:nvSpPr>
      <dsp:spPr>
        <a:xfrm>
          <a:off x="0" y="2332084"/>
          <a:ext cx="6666833" cy="78975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Sub-questions</a:t>
          </a:r>
          <a:endParaRPr lang="en-US" sz="3000" kern="1200"/>
        </a:p>
      </dsp:txBody>
      <dsp:txXfrm>
        <a:off x="38552" y="2370636"/>
        <a:ext cx="6589729" cy="712646"/>
      </dsp:txXfrm>
    </dsp:sp>
    <dsp:sp modelId="{FED2F426-0FCC-415C-BC6A-42B12109A1D1}">
      <dsp:nvSpPr>
        <dsp:cNvPr id="0" name=""/>
        <dsp:cNvSpPr/>
      </dsp:nvSpPr>
      <dsp:spPr>
        <a:xfrm>
          <a:off x="0" y="3208234"/>
          <a:ext cx="6666833" cy="78975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Justification for the Investigation</a:t>
          </a:r>
          <a:endParaRPr lang="en-US" sz="3000" kern="1200"/>
        </a:p>
      </dsp:txBody>
      <dsp:txXfrm>
        <a:off x="38552" y="3246786"/>
        <a:ext cx="6589729" cy="712646"/>
      </dsp:txXfrm>
    </dsp:sp>
    <dsp:sp modelId="{94D9ADBF-5750-47C2-B80C-824AD37DE0B1}">
      <dsp:nvSpPr>
        <dsp:cNvPr id="0" name=""/>
        <dsp:cNvSpPr/>
      </dsp:nvSpPr>
      <dsp:spPr>
        <a:xfrm>
          <a:off x="0" y="4084385"/>
          <a:ext cx="6666833" cy="78975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Location</a:t>
          </a:r>
          <a:endParaRPr lang="en-US" sz="3000" kern="1200"/>
        </a:p>
      </dsp:txBody>
      <dsp:txXfrm>
        <a:off x="38552" y="4122937"/>
        <a:ext cx="6589729" cy="712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FD57A-DCFB-4202-B3E6-D0FBEA4FF91A}">
      <dsp:nvSpPr>
        <dsp:cNvPr id="0" name=""/>
        <dsp:cNvSpPr/>
      </dsp:nvSpPr>
      <dsp:spPr>
        <a:xfrm>
          <a:off x="0" y="3291729"/>
          <a:ext cx="6666833" cy="215973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A well-thought out enquiry aim will be geographically sound and achievable. </a:t>
          </a:r>
        </a:p>
      </dsp:txBody>
      <dsp:txXfrm>
        <a:off x="0" y="3291729"/>
        <a:ext cx="6666833" cy="1166254"/>
      </dsp:txXfrm>
    </dsp:sp>
    <dsp:sp modelId="{E940F749-0418-4E18-9A7F-62ABE88FDE0C}">
      <dsp:nvSpPr>
        <dsp:cNvPr id="0" name=""/>
        <dsp:cNvSpPr/>
      </dsp:nvSpPr>
      <dsp:spPr>
        <a:xfrm>
          <a:off x="0" y="4414789"/>
          <a:ext cx="3333416" cy="99347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“An investigation into the effectiveness of traffic calming measures in Leeds.” </a:t>
          </a:r>
        </a:p>
      </dsp:txBody>
      <dsp:txXfrm>
        <a:off x="0" y="4414789"/>
        <a:ext cx="3333416" cy="993476"/>
      </dsp:txXfrm>
    </dsp:sp>
    <dsp:sp modelId="{0EB71EAF-4A99-4968-8999-EE8CF630E4B5}">
      <dsp:nvSpPr>
        <dsp:cNvPr id="0" name=""/>
        <dsp:cNvSpPr/>
      </dsp:nvSpPr>
      <dsp:spPr>
        <a:xfrm>
          <a:off x="3333416" y="4414789"/>
          <a:ext cx="3333416" cy="993476"/>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“An investigation into the reliability and variability of regional weather forecasts when compared with local primary data in Wimbledon.” </a:t>
          </a:r>
        </a:p>
      </dsp:txBody>
      <dsp:txXfrm>
        <a:off x="3333416" y="4414789"/>
        <a:ext cx="3333416" cy="993476"/>
      </dsp:txXfrm>
    </dsp:sp>
    <dsp:sp modelId="{9D0559FE-CE43-4A6B-B481-2AF3A9AF1BDB}">
      <dsp:nvSpPr>
        <dsp:cNvPr id="0" name=""/>
        <dsp:cNvSpPr/>
      </dsp:nvSpPr>
      <dsp:spPr>
        <a:xfrm rot="10800000">
          <a:off x="0" y="2459"/>
          <a:ext cx="6666833" cy="3321666"/>
        </a:xfrm>
        <a:prstGeom prst="upArrowCallou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A statement of what your geographical enquiry wants to achieve. </a:t>
          </a:r>
        </a:p>
      </dsp:txBody>
      <dsp:txXfrm rot="10800000">
        <a:off x="0" y="2459"/>
        <a:ext cx="6666833" cy="2158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AB039-F320-42B9-8138-C163A155491E}">
      <dsp:nvSpPr>
        <dsp:cNvPr id="0" name=""/>
        <dsp:cNvSpPr/>
      </dsp:nvSpPr>
      <dsp:spPr>
        <a:xfrm>
          <a:off x="0" y="68707"/>
          <a:ext cx="7037387" cy="84404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GIS landscape sampling and analysis </a:t>
          </a:r>
          <a:endParaRPr lang="en-US" sz="1900" kern="1200"/>
        </a:p>
      </dsp:txBody>
      <dsp:txXfrm>
        <a:off x="41203" y="109910"/>
        <a:ext cx="6954981" cy="761639"/>
      </dsp:txXfrm>
    </dsp:sp>
    <dsp:sp modelId="{FCEDFAB9-FBC2-4FE1-B828-326ADF780811}">
      <dsp:nvSpPr>
        <dsp:cNvPr id="0" name=""/>
        <dsp:cNvSpPr/>
      </dsp:nvSpPr>
      <dsp:spPr>
        <a:xfrm>
          <a:off x="0" y="967472"/>
          <a:ext cx="7037387" cy="844045"/>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Data sets and reports from specialist organisations (e.g. ONS data, Mayor’s Office London) </a:t>
          </a:r>
        </a:p>
      </dsp:txBody>
      <dsp:txXfrm>
        <a:off x="41203" y="1008675"/>
        <a:ext cx="6954981" cy="761639"/>
      </dsp:txXfrm>
    </dsp:sp>
    <dsp:sp modelId="{74001721-9817-4D73-BCEB-5405B476385E}">
      <dsp:nvSpPr>
        <dsp:cNvPr id="0" name=""/>
        <dsp:cNvSpPr/>
      </dsp:nvSpPr>
      <dsp:spPr>
        <a:xfrm>
          <a:off x="0" y="1866238"/>
          <a:ext cx="7037387" cy="844045"/>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Contemporary articles from journals </a:t>
          </a:r>
          <a:endParaRPr lang="en-US" sz="1900" kern="1200"/>
        </a:p>
      </dsp:txBody>
      <dsp:txXfrm>
        <a:off x="41203" y="1907441"/>
        <a:ext cx="6954981" cy="761639"/>
      </dsp:txXfrm>
    </dsp:sp>
    <dsp:sp modelId="{46A11253-676B-4454-AB95-1AFB21BAB61C}">
      <dsp:nvSpPr>
        <dsp:cNvPr id="0" name=""/>
        <dsp:cNvSpPr/>
      </dsp:nvSpPr>
      <dsp:spPr>
        <a:xfrm>
          <a:off x="0" y="2765003"/>
          <a:ext cx="7037387" cy="844045"/>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Textbooks (beyond the usual course textbooks) </a:t>
          </a:r>
        </a:p>
      </dsp:txBody>
      <dsp:txXfrm>
        <a:off x="41203" y="2806206"/>
        <a:ext cx="6954981" cy="761639"/>
      </dsp:txXfrm>
    </dsp:sp>
    <dsp:sp modelId="{36471517-8206-4297-9B53-E245A73EEEEF}">
      <dsp:nvSpPr>
        <dsp:cNvPr id="0" name=""/>
        <dsp:cNvSpPr/>
      </dsp:nvSpPr>
      <dsp:spPr>
        <a:xfrm>
          <a:off x="0" y="3663768"/>
          <a:ext cx="7037387" cy="844045"/>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Appropriate theory </a:t>
          </a:r>
          <a:endParaRPr lang="en-US" sz="1900" kern="1200"/>
        </a:p>
      </dsp:txBody>
      <dsp:txXfrm>
        <a:off x="41203" y="3704971"/>
        <a:ext cx="6954981" cy="761639"/>
      </dsp:txXfrm>
    </dsp:sp>
    <dsp:sp modelId="{E19F8EB0-822F-4908-B929-0B4A6B08BD62}">
      <dsp:nvSpPr>
        <dsp:cNvPr id="0" name=""/>
        <dsp:cNvSpPr/>
      </dsp:nvSpPr>
      <dsp:spPr>
        <a:xfrm>
          <a:off x="0" y="4562534"/>
          <a:ext cx="7037387" cy="84404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Digital data sources and social media </a:t>
          </a:r>
        </a:p>
      </dsp:txBody>
      <dsp:txXfrm>
        <a:off x="41203" y="4603737"/>
        <a:ext cx="6954981" cy="761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96DAB-72ED-432D-938F-8173A150B855}">
      <dsp:nvSpPr>
        <dsp:cNvPr id="0" name=""/>
        <dsp:cNvSpPr/>
      </dsp:nvSpPr>
      <dsp:spPr>
        <a:xfrm>
          <a:off x="0" y="407052"/>
          <a:ext cx="6666833" cy="150052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Key research question(s) are used to frame the enquiry. </a:t>
          </a:r>
        </a:p>
      </dsp:txBody>
      <dsp:txXfrm>
        <a:off x="73250" y="480302"/>
        <a:ext cx="6520333" cy="1354024"/>
      </dsp:txXfrm>
    </dsp:sp>
    <dsp:sp modelId="{0F8778F0-BF26-4DB6-82E4-AFD591CAC75E}">
      <dsp:nvSpPr>
        <dsp:cNvPr id="0" name=""/>
        <dsp:cNvSpPr/>
      </dsp:nvSpPr>
      <dsp:spPr>
        <a:xfrm>
          <a:off x="0" y="1976697"/>
          <a:ext cx="6666833" cy="1500524"/>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One question may serve as the overall enquiry title, while additional questions are used to help sub-divide the written report. </a:t>
          </a:r>
        </a:p>
      </dsp:txBody>
      <dsp:txXfrm>
        <a:off x="73250" y="2049947"/>
        <a:ext cx="6520333" cy="1354024"/>
      </dsp:txXfrm>
    </dsp:sp>
    <dsp:sp modelId="{8A49DB0E-3F73-45F0-92FE-2765E43E1928}">
      <dsp:nvSpPr>
        <dsp:cNvPr id="0" name=""/>
        <dsp:cNvSpPr/>
      </dsp:nvSpPr>
      <dsp:spPr>
        <a:xfrm>
          <a:off x="0" y="3546342"/>
          <a:ext cx="6666833" cy="1500524"/>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You need to insert these after your literature review. </a:t>
          </a:r>
          <a:endParaRPr lang="en-US" sz="2400" kern="1200"/>
        </a:p>
      </dsp:txBody>
      <dsp:txXfrm>
        <a:off x="73250" y="3619592"/>
        <a:ext cx="6520333" cy="13540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C8622-04B9-4EBF-8EDB-6430961EFF87}">
      <dsp:nvSpPr>
        <dsp:cNvPr id="0" name=""/>
        <dsp:cNvSpPr/>
      </dsp:nvSpPr>
      <dsp:spPr>
        <a:xfrm>
          <a:off x="0" y="365270"/>
          <a:ext cx="6666833" cy="232712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Data is any kind of information that, once analysed, can help you to answer your research questions and either prove or disprove your hypotheses. </a:t>
          </a:r>
          <a:endParaRPr lang="en-US" sz="2400" kern="1200"/>
        </a:p>
      </dsp:txBody>
      <dsp:txXfrm>
        <a:off x="113601" y="478871"/>
        <a:ext cx="6439631" cy="2099927"/>
      </dsp:txXfrm>
    </dsp:sp>
    <dsp:sp modelId="{A2F7E4A7-31A8-450E-997D-4A5D6EC0685E}">
      <dsp:nvSpPr>
        <dsp:cNvPr id="0" name=""/>
        <dsp:cNvSpPr/>
      </dsp:nvSpPr>
      <dsp:spPr>
        <a:xfrm>
          <a:off x="0" y="2761519"/>
          <a:ext cx="6666833" cy="232712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The data collection section of your Independent Investigation is the point where you </a:t>
          </a:r>
          <a:r>
            <a:rPr lang="en-GB" sz="2400" b="1" kern="1200"/>
            <a:t>describe and explain the methods </a:t>
          </a:r>
          <a:r>
            <a:rPr lang="en-GB" sz="2400" kern="1200"/>
            <a:t>you plan to use, or those you have used, in order to get hold of your data.</a:t>
          </a:r>
          <a:endParaRPr lang="en-US" sz="2400" kern="1200"/>
        </a:p>
      </dsp:txBody>
      <dsp:txXfrm>
        <a:off x="113601" y="2875120"/>
        <a:ext cx="6439631" cy="20999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AE777-DC55-4653-9E70-B9892F6D9A42}">
      <dsp:nvSpPr>
        <dsp:cNvPr id="0" name=""/>
        <dsp:cNvSpPr/>
      </dsp:nvSpPr>
      <dsp:spPr>
        <a:xfrm>
          <a:off x="0" y="516"/>
          <a:ext cx="88924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7C7C0-4CDE-41BB-BC72-D62AB2C1C91D}">
      <dsp:nvSpPr>
        <dsp:cNvPr id="0" name=""/>
        <dsp:cNvSpPr/>
      </dsp:nvSpPr>
      <dsp:spPr>
        <a:xfrm>
          <a:off x="0" y="516"/>
          <a:ext cx="8892480" cy="60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What data do I need to collect?</a:t>
          </a:r>
          <a:endParaRPr lang="en-US" sz="2500" kern="1200"/>
        </a:p>
      </dsp:txBody>
      <dsp:txXfrm>
        <a:off x="0" y="516"/>
        <a:ext cx="8892480" cy="604169"/>
      </dsp:txXfrm>
    </dsp:sp>
    <dsp:sp modelId="{1F956A0D-988A-4576-A60A-3B40160C6928}">
      <dsp:nvSpPr>
        <dsp:cNvPr id="0" name=""/>
        <dsp:cNvSpPr/>
      </dsp:nvSpPr>
      <dsp:spPr>
        <a:xfrm>
          <a:off x="0" y="604685"/>
          <a:ext cx="88924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A6934-773A-45FB-B2E0-62A0417C2C12}">
      <dsp:nvSpPr>
        <dsp:cNvPr id="0" name=""/>
        <dsp:cNvSpPr/>
      </dsp:nvSpPr>
      <dsp:spPr>
        <a:xfrm>
          <a:off x="0" y="604685"/>
          <a:ext cx="8892480" cy="60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How do I collect this data?</a:t>
          </a:r>
          <a:endParaRPr lang="en-US" sz="2500" kern="1200"/>
        </a:p>
      </dsp:txBody>
      <dsp:txXfrm>
        <a:off x="0" y="604685"/>
        <a:ext cx="8892480" cy="604169"/>
      </dsp:txXfrm>
    </dsp:sp>
    <dsp:sp modelId="{52AF61BF-90D1-44AD-A863-516120D471E6}">
      <dsp:nvSpPr>
        <dsp:cNvPr id="0" name=""/>
        <dsp:cNvSpPr/>
      </dsp:nvSpPr>
      <dsp:spPr>
        <a:xfrm>
          <a:off x="0" y="1208854"/>
          <a:ext cx="88924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EAF2F-D70A-4D86-8DBA-B9BBED5F28CF}">
      <dsp:nvSpPr>
        <dsp:cNvPr id="0" name=""/>
        <dsp:cNvSpPr/>
      </dsp:nvSpPr>
      <dsp:spPr>
        <a:xfrm>
          <a:off x="0" y="1208854"/>
          <a:ext cx="8892480" cy="60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What sheets do I need to design to record this data?</a:t>
          </a:r>
          <a:endParaRPr lang="en-US" sz="2500" kern="1200"/>
        </a:p>
      </dsp:txBody>
      <dsp:txXfrm>
        <a:off x="0" y="1208854"/>
        <a:ext cx="8892480" cy="604169"/>
      </dsp:txXfrm>
    </dsp:sp>
    <dsp:sp modelId="{7CBA3970-AD99-4014-A4A3-102857E1E0E1}">
      <dsp:nvSpPr>
        <dsp:cNvPr id="0" name=""/>
        <dsp:cNvSpPr/>
      </dsp:nvSpPr>
      <dsp:spPr>
        <a:xfrm>
          <a:off x="0" y="1813023"/>
          <a:ext cx="88924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E0C9EB-9084-4984-859C-3357C1353431}">
      <dsp:nvSpPr>
        <dsp:cNvPr id="0" name=""/>
        <dsp:cNvSpPr/>
      </dsp:nvSpPr>
      <dsp:spPr>
        <a:xfrm>
          <a:off x="0" y="1813023"/>
          <a:ext cx="8892480" cy="60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Where will I collect this data?</a:t>
          </a:r>
          <a:endParaRPr lang="en-US" sz="2500" kern="1200"/>
        </a:p>
      </dsp:txBody>
      <dsp:txXfrm>
        <a:off x="0" y="1813023"/>
        <a:ext cx="8892480" cy="604169"/>
      </dsp:txXfrm>
    </dsp:sp>
    <dsp:sp modelId="{F9F489CD-F506-49D0-A229-0C138BE55C3A}">
      <dsp:nvSpPr>
        <dsp:cNvPr id="0" name=""/>
        <dsp:cNvSpPr/>
      </dsp:nvSpPr>
      <dsp:spPr>
        <a:xfrm>
          <a:off x="0" y="2417192"/>
          <a:ext cx="88924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F6128-0240-4AA4-BD16-96161FB8F56F}">
      <dsp:nvSpPr>
        <dsp:cNvPr id="0" name=""/>
        <dsp:cNvSpPr/>
      </dsp:nvSpPr>
      <dsp:spPr>
        <a:xfrm>
          <a:off x="0" y="2417192"/>
          <a:ext cx="8892480" cy="60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What sampling will I use and why?</a:t>
          </a:r>
          <a:endParaRPr lang="en-US" sz="2500" kern="1200"/>
        </a:p>
      </dsp:txBody>
      <dsp:txXfrm>
        <a:off x="0" y="2417192"/>
        <a:ext cx="8892480" cy="604169"/>
      </dsp:txXfrm>
    </dsp:sp>
    <dsp:sp modelId="{981112B9-EB91-4660-903A-F3C1F6D8DB83}">
      <dsp:nvSpPr>
        <dsp:cNvPr id="0" name=""/>
        <dsp:cNvSpPr/>
      </dsp:nvSpPr>
      <dsp:spPr>
        <a:xfrm>
          <a:off x="0" y="3021361"/>
          <a:ext cx="88924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C7438-083B-4F3D-8DA8-C2BD847AD5F9}">
      <dsp:nvSpPr>
        <dsp:cNvPr id="0" name=""/>
        <dsp:cNvSpPr/>
      </dsp:nvSpPr>
      <dsp:spPr>
        <a:xfrm>
          <a:off x="0" y="3021361"/>
          <a:ext cx="8892480" cy="60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Can I use GIS in the field?</a:t>
          </a:r>
          <a:endParaRPr lang="en-US" sz="2500" kern="1200"/>
        </a:p>
      </dsp:txBody>
      <dsp:txXfrm>
        <a:off x="0" y="3021361"/>
        <a:ext cx="8892480" cy="604169"/>
      </dsp:txXfrm>
    </dsp:sp>
    <dsp:sp modelId="{A05AD51C-96BE-43C7-9558-176C0307779F}">
      <dsp:nvSpPr>
        <dsp:cNvPr id="0" name=""/>
        <dsp:cNvSpPr/>
      </dsp:nvSpPr>
      <dsp:spPr>
        <a:xfrm>
          <a:off x="0" y="3625530"/>
          <a:ext cx="88924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B6E784-1144-4579-B66A-903EAC527EDC}">
      <dsp:nvSpPr>
        <dsp:cNvPr id="0" name=""/>
        <dsp:cNvSpPr/>
      </dsp:nvSpPr>
      <dsp:spPr>
        <a:xfrm>
          <a:off x="0" y="3625530"/>
          <a:ext cx="8892480" cy="60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Am I collecting both qualitative and quantitative data? </a:t>
          </a:r>
          <a:endParaRPr lang="en-US" sz="2500" kern="1200"/>
        </a:p>
      </dsp:txBody>
      <dsp:txXfrm>
        <a:off x="0" y="3625530"/>
        <a:ext cx="8892480" cy="6041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ED67FD5-2E03-4315-BAE2-197855B638C2}" type="datetimeFigureOut">
              <a:rPr lang="en-GB" smtClean="0"/>
              <a:t>15/07/2022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2FF1B16-4F45-48EB-840E-557645B6AC3B}" type="slidenum">
              <a:rPr lang="en-GB" smtClean="0"/>
              <a:t>‹#›</a:t>
            </a:fld>
            <a:endParaRPr lang="en-GB"/>
          </a:p>
        </p:txBody>
      </p:sp>
    </p:spTree>
    <p:extLst>
      <p:ext uri="{BB962C8B-B14F-4D97-AF65-F5344CB8AC3E}">
        <p14:creationId xmlns:p14="http://schemas.microsoft.com/office/powerpoint/2010/main" val="2784298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D754C10-6324-B344-A9E7-5932F2B137D5}" type="datetimeFigureOut">
              <a:rPr lang="en-GB" smtClean="0"/>
              <a:t>15/07/2022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FB97A1-15A6-2D45-A86B-5D80068BA89C}" type="slidenum">
              <a:rPr lang="en-GB" smtClean="0"/>
              <a:t>‹#›</a:t>
            </a:fld>
            <a:endParaRPr lang="en-GB"/>
          </a:p>
        </p:txBody>
      </p:sp>
    </p:spTree>
    <p:extLst>
      <p:ext uri="{BB962C8B-B14F-4D97-AF65-F5344CB8AC3E}">
        <p14:creationId xmlns:p14="http://schemas.microsoft.com/office/powerpoint/2010/main" val="130908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73025" y="1347788"/>
            <a:ext cx="6464300" cy="36369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61042" y="5186075"/>
            <a:ext cx="5288338" cy="42431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This table is on page 68 of the specification and it shows the Route to Enquiry that students should following during their Independent Investigation.</a:t>
            </a:r>
          </a:p>
        </p:txBody>
      </p:sp>
      <p:sp>
        <p:nvSpPr>
          <p:cNvPr id="71" name="Shape 71"/>
          <p:cNvSpPr txBox="1">
            <a:spLocks noGrp="1"/>
          </p:cNvSpPr>
          <p:nvPr>
            <p:ph type="sldNum" idx="12"/>
          </p:nvPr>
        </p:nvSpPr>
        <p:spPr>
          <a:xfrm>
            <a:off x="3744378" y="10235580"/>
            <a:ext cx="2864517" cy="540684"/>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2</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177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x-none" dirty="0"/>
              <a:t>http://</a:t>
            </a:r>
            <a:r>
              <a:rPr lang="en-GB" altLang="x-none" dirty="0" err="1"/>
              <a:t>www.hsiensw.com</a:t>
            </a:r>
            <a:r>
              <a:rPr lang="en-GB" altLang="x-none" dirty="0"/>
              <a:t>/uploads/4/7/7/1/47718841/</a:t>
            </a:r>
            <a:r>
              <a:rPr lang="en-GB" altLang="x-none" dirty="0" err="1"/>
              <a:t>geography_fieldwork_techniques_final.pdf</a:t>
            </a:r>
            <a:endParaRPr lang="en-GB" altLang="x-none" dirty="0"/>
          </a:p>
        </p:txBody>
      </p:sp>
      <p:sp>
        <p:nvSpPr>
          <p:cNvPr id="4" name="Slide Number Placeholder 3"/>
          <p:cNvSpPr>
            <a:spLocks noGrp="1"/>
          </p:cNvSpPr>
          <p:nvPr>
            <p:ph type="sldNum" sz="quarter" idx="10"/>
          </p:nvPr>
        </p:nvSpPr>
        <p:spPr/>
        <p:txBody>
          <a:bodyPr/>
          <a:lstStyle/>
          <a:p>
            <a:fld id="{BFFB97A1-15A6-2D45-A86B-5D80068BA89C}" type="slidenum">
              <a:rPr lang="en-GB" smtClean="0"/>
              <a:t>23</a:t>
            </a:fld>
            <a:endParaRPr lang="en-GB"/>
          </a:p>
        </p:txBody>
      </p:sp>
    </p:spTree>
    <p:extLst>
      <p:ext uri="{BB962C8B-B14F-4D97-AF65-F5344CB8AC3E}">
        <p14:creationId xmlns:p14="http://schemas.microsoft.com/office/powerpoint/2010/main" val="1191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E66DAB0-B53C-41FB-B465-EE6F4C28A19A}"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061F3E-70BE-4C1D-8631-2054DE7FACE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66DAB0-B53C-41FB-B465-EE6F4C28A19A}"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061F3E-70BE-4C1D-8631-2054DE7FACE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66DAB0-B53C-41FB-B465-EE6F4C28A19A}"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061F3E-70BE-4C1D-8631-2054DE7FACE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66DAB0-B53C-41FB-B465-EE6F4C28A19A}"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061F3E-70BE-4C1D-8631-2054DE7FACE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66DAB0-B53C-41FB-B465-EE6F4C28A19A}"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061F3E-70BE-4C1D-8631-2054DE7FACE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E66DAB0-B53C-41FB-B465-EE6F4C28A19A}" type="datetimeFigureOut">
              <a:rPr lang="en-GB" smtClean="0"/>
              <a:t>15/07/2022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061F3E-70BE-4C1D-8631-2054DE7FACE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E66DAB0-B53C-41FB-B465-EE6F4C28A19A}" type="datetimeFigureOut">
              <a:rPr lang="en-GB" smtClean="0"/>
              <a:t>15/07/2022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061F3E-70BE-4C1D-8631-2054DE7FACE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E66DAB0-B53C-41FB-B465-EE6F4C28A19A}" type="datetimeFigureOut">
              <a:rPr lang="en-GB" smtClean="0"/>
              <a:t>15/07/2022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061F3E-70BE-4C1D-8631-2054DE7FACE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6DAB0-B53C-41FB-B465-EE6F4C28A19A}" type="datetimeFigureOut">
              <a:rPr lang="en-GB" smtClean="0"/>
              <a:t>15/07/2022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061F3E-70BE-4C1D-8631-2054DE7FACE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66DAB0-B53C-41FB-B465-EE6F4C28A19A}" type="datetimeFigureOut">
              <a:rPr lang="en-GB" smtClean="0"/>
              <a:t>15/07/2022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061F3E-70BE-4C1D-8631-2054DE7FACE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66DAB0-B53C-41FB-B465-EE6F4C28A19A}" type="datetimeFigureOut">
              <a:rPr lang="en-GB" smtClean="0"/>
              <a:t>15/07/2022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061F3E-70BE-4C1D-8631-2054DE7FACE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6DAB0-B53C-41FB-B465-EE6F4C28A19A}" type="datetimeFigureOut">
              <a:rPr lang="en-GB" smtClean="0"/>
              <a:t>15/07/2022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61F3E-70BE-4C1D-8631-2054DE7FACE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rive.google.com/drive/u/1/folders/0B0QAx84xTMKwLWYxNW5fcFdzTlk?hl=en_G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rsgeographyblog.wordpress.com/2017/01/13/eighty-fieldwork-techniques/" TargetMode="External"/><Relationship Id="rId5" Type="http://schemas.openxmlformats.org/officeDocument/2006/relationships/hyperlink" Target="http://www.countrysideinfo.co.uk/what_method.htm" TargetMode="External"/><Relationship Id="rId4" Type="http://schemas.openxmlformats.org/officeDocument/2006/relationships/hyperlink" Target="http://www.field-studies-council.org/centres/rhydycreuau/learn/schools/info-for-teachers/resources/sand-dunes.asp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692612603"/>
              </p:ext>
            </p:extLst>
          </p:nvPr>
        </p:nvGraphicFramePr>
        <p:xfrm>
          <a:off x="838200" y="1844675"/>
          <a:ext cx="10512424" cy="3587745"/>
        </p:xfrm>
        <a:graphic>
          <a:graphicData uri="http://schemas.openxmlformats.org/drawingml/2006/table">
            <a:tbl>
              <a:tblPr firstRow="1" firstCol="1">
                <a:tableStyleId>{5940675A-B579-460E-94D1-54222C63F5DA}</a:tableStyleId>
              </a:tblPr>
              <a:tblGrid>
                <a:gridCol w="6148506">
                  <a:extLst>
                    <a:ext uri="{9D8B030D-6E8A-4147-A177-3AD203B41FA5}">
                      <a16:colId xmlns:a16="http://schemas.microsoft.com/office/drawing/2014/main" val="20000"/>
                    </a:ext>
                  </a:extLst>
                </a:gridCol>
                <a:gridCol w="4363918">
                  <a:extLst>
                    <a:ext uri="{9D8B030D-6E8A-4147-A177-3AD203B41FA5}">
                      <a16:colId xmlns:a16="http://schemas.microsoft.com/office/drawing/2014/main" val="20001"/>
                    </a:ext>
                  </a:extLst>
                </a:gridCol>
              </a:tblGrid>
              <a:tr h="515334">
                <a:tc>
                  <a:txBody>
                    <a:bodyPr/>
                    <a:lstStyle/>
                    <a:p>
                      <a:pPr>
                        <a:lnSpc>
                          <a:spcPct val="107000"/>
                        </a:lnSpc>
                        <a:spcAft>
                          <a:spcPts val="0"/>
                        </a:spcAft>
                      </a:pPr>
                      <a:r>
                        <a:rPr lang="en-GB" sz="2500" b="1">
                          <a:effectLst/>
                          <a:latin typeface="+mj-lt"/>
                        </a:rPr>
                        <a:t>Purpose of the Investigation</a:t>
                      </a:r>
                      <a:endParaRPr lang="en-GB" sz="2500" b="1">
                        <a:effectLst/>
                        <a:latin typeface="+mj-lt"/>
                        <a:ea typeface="Calibri" panose="020F0502020204030204" pitchFamily="34" charset="0"/>
                        <a:cs typeface="Times New Roman" panose="02020603050405020304" pitchFamily="18" charset="0"/>
                      </a:endParaRPr>
                    </a:p>
                  </a:txBody>
                  <a:tcPr marL="84778" marR="84778" marT="0" marB="0"/>
                </a:tc>
                <a:tc>
                  <a:txBody>
                    <a:bodyPr/>
                    <a:lstStyle/>
                    <a:p>
                      <a:pPr>
                        <a:lnSpc>
                          <a:spcPct val="107000"/>
                        </a:lnSpc>
                        <a:spcAft>
                          <a:spcPts val="0"/>
                        </a:spcAft>
                      </a:pPr>
                      <a:endParaRPr lang="en-GB" sz="2500" b="1" dirty="0">
                        <a:effectLst/>
                        <a:latin typeface="+mj-lt"/>
                        <a:ea typeface="Calibri" panose="020F0502020204030204" pitchFamily="34" charset="0"/>
                        <a:cs typeface="Times New Roman" panose="02020603050405020304" pitchFamily="18" charset="0"/>
                      </a:endParaRPr>
                    </a:p>
                  </a:txBody>
                  <a:tcPr marL="84778" marR="84778" marT="0" marB="0"/>
                </a:tc>
                <a:extLst>
                  <a:ext uri="{0D108BD9-81ED-4DB2-BD59-A6C34878D82A}">
                    <a16:rowId xmlns:a16="http://schemas.microsoft.com/office/drawing/2014/main" val="10000"/>
                  </a:ext>
                </a:extLst>
              </a:tr>
              <a:tr h="515334">
                <a:tc>
                  <a:txBody>
                    <a:bodyPr/>
                    <a:lstStyle/>
                    <a:p>
                      <a:pPr>
                        <a:lnSpc>
                          <a:spcPct val="107000"/>
                        </a:lnSpc>
                        <a:spcAft>
                          <a:spcPts val="0"/>
                        </a:spcAft>
                      </a:pPr>
                      <a:r>
                        <a:rPr lang="en-GB" sz="2500" b="1">
                          <a:effectLst/>
                          <a:latin typeface="+mj-lt"/>
                        </a:rPr>
                        <a:t>Methodology</a:t>
                      </a:r>
                      <a:endParaRPr lang="en-GB" sz="2500" b="1">
                        <a:effectLst/>
                        <a:latin typeface="+mj-lt"/>
                        <a:ea typeface="Calibri" panose="020F0502020204030204" pitchFamily="34" charset="0"/>
                        <a:cs typeface="Times New Roman" panose="02020603050405020304" pitchFamily="18" charset="0"/>
                      </a:endParaRPr>
                    </a:p>
                  </a:txBody>
                  <a:tcPr marL="84778" marR="84778" marT="0" marB="0"/>
                </a:tc>
                <a:tc>
                  <a:txBody>
                    <a:bodyPr/>
                    <a:lstStyle/>
                    <a:p>
                      <a:pPr>
                        <a:lnSpc>
                          <a:spcPct val="107000"/>
                        </a:lnSpc>
                        <a:spcAft>
                          <a:spcPts val="0"/>
                        </a:spcAft>
                      </a:pPr>
                      <a:endParaRPr lang="en-GB" sz="2500" b="1" dirty="0">
                        <a:effectLst/>
                        <a:latin typeface="+mj-lt"/>
                        <a:ea typeface="Calibri" panose="020F0502020204030204" pitchFamily="34" charset="0"/>
                        <a:cs typeface="Times New Roman" panose="02020603050405020304" pitchFamily="18" charset="0"/>
                      </a:endParaRPr>
                    </a:p>
                  </a:txBody>
                  <a:tcPr marL="84778" marR="84778" marT="0" marB="0"/>
                </a:tc>
                <a:extLst>
                  <a:ext uri="{0D108BD9-81ED-4DB2-BD59-A6C34878D82A}">
                    <a16:rowId xmlns:a16="http://schemas.microsoft.com/office/drawing/2014/main" val="10001"/>
                  </a:ext>
                </a:extLst>
              </a:tr>
              <a:tr h="515334">
                <a:tc>
                  <a:txBody>
                    <a:bodyPr/>
                    <a:lstStyle/>
                    <a:p>
                      <a:pPr>
                        <a:lnSpc>
                          <a:spcPct val="107000"/>
                        </a:lnSpc>
                        <a:spcAft>
                          <a:spcPts val="0"/>
                        </a:spcAft>
                      </a:pPr>
                      <a:r>
                        <a:rPr lang="en-GB" sz="2500" b="1">
                          <a:effectLst/>
                          <a:latin typeface="+mj-lt"/>
                        </a:rPr>
                        <a:t>Data Representation</a:t>
                      </a:r>
                      <a:endParaRPr lang="en-GB" sz="2500" b="1">
                        <a:effectLst/>
                        <a:latin typeface="+mj-lt"/>
                        <a:ea typeface="Calibri" panose="020F0502020204030204" pitchFamily="34" charset="0"/>
                        <a:cs typeface="Times New Roman" panose="02020603050405020304" pitchFamily="18" charset="0"/>
                      </a:endParaRPr>
                    </a:p>
                  </a:txBody>
                  <a:tcPr marL="84778" marR="84778" marT="0" marB="0"/>
                </a:tc>
                <a:tc>
                  <a:txBody>
                    <a:bodyPr/>
                    <a:lstStyle/>
                    <a:p>
                      <a:pPr>
                        <a:lnSpc>
                          <a:spcPct val="107000"/>
                        </a:lnSpc>
                        <a:spcAft>
                          <a:spcPts val="0"/>
                        </a:spcAft>
                      </a:pPr>
                      <a:endParaRPr lang="en-GB" sz="2500" b="1" dirty="0">
                        <a:effectLst/>
                        <a:latin typeface="+mj-lt"/>
                        <a:ea typeface="Calibri" panose="020F0502020204030204" pitchFamily="34" charset="0"/>
                        <a:cs typeface="Times New Roman" panose="02020603050405020304" pitchFamily="18" charset="0"/>
                      </a:endParaRPr>
                    </a:p>
                  </a:txBody>
                  <a:tcPr marL="84778" marR="84778" marT="0" marB="0"/>
                </a:tc>
                <a:extLst>
                  <a:ext uri="{0D108BD9-81ED-4DB2-BD59-A6C34878D82A}">
                    <a16:rowId xmlns:a16="http://schemas.microsoft.com/office/drawing/2014/main" val="10002"/>
                  </a:ext>
                </a:extLst>
              </a:tr>
              <a:tr h="1011075">
                <a:tc>
                  <a:txBody>
                    <a:bodyPr/>
                    <a:lstStyle/>
                    <a:p>
                      <a:pPr>
                        <a:lnSpc>
                          <a:spcPct val="107000"/>
                        </a:lnSpc>
                        <a:spcAft>
                          <a:spcPts val="0"/>
                        </a:spcAft>
                      </a:pPr>
                      <a:r>
                        <a:rPr lang="en-GB" sz="2500" b="1">
                          <a:effectLst/>
                          <a:latin typeface="+mj-lt"/>
                        </a:rPr>
                        <a:t>Data analysis and explanation/interpretation</a:t>
                      </a:r>
                      <a:endParaRPr lang="en-GB" sz="2500" b="1">
                        <a:effectLst/>
                        <a:latin typeface="+mj-lt"/>
                        <a:ea typeface="Calibri" panose="020F0502020204030204" pitchFamily="34" charset="0"/>
                        <a:cs typeface="Times New Roman" panose="02020603050405020304" pitchFamily="18" charset="0"/>
                      </a:endParaRPr>
                    </a:p>
                  </a:txBody>
                  <a:tcPr marL="84778" marR="84778" marT="0" marB="0"/>
                </a:tc>
                <a:tc>
                  <a:txBody>
                    <a:bodyPr/>
                    <a:lstStyle/>
                    <a:p>
                      <a:pPr>
                        <a:lnSpc>
                          <a:spcPct val="107000"/>
                        </a:lnSpc>
                        <a:spcAft>
                          <a:spcPts val="0"/>
                        </a:spcAft>
                      </a:pPr>
                      <a:endParaRPr lang="en-GB" sz="2500" b="1" dirty="0">
                        <a:effectLst/>
                        <a:latin typeface="+mj-lt"/>
                        <a:ea typeface="Calibri" panose="020F0502020204030204" pitchFamily="34" charset="0"/>
                        <a:cs typeface="Times New Roman" panose="02020603050405020304" pitchFamily="18" charset="0"/>
                      </a:endParaRPr>
                    </a:p>
                  </a:txBody>
                  <a:tcPr marL="84778" marR="84778" marT="0" marB="0"/>
                </a:tc>
                <a:extLst>
                  <a:ext uri="{0D108BD9-81ED-4DB2-BD59-A6C34878D82A}">
                    <a16:rowId xmlns:a16="http://schemas.microsoft.com/office/drawing/2014/main" val="10003"/>
                  </a:ext>
                </a:extLst>
              </a:tr>
              <a:tr h="515334">
                <a:tc>
                  <a:txBody>
                    <a:bodyPr/>
                    <a:lstStyle/>
                    <a:p>
                      <a:pPr>
                        <a:lnSpc>
                          <a:spcPct val="107000"/>
                        </a:lnSpc>
                        <a:spcAft>
                          <a:spcPts val="0"/>
                        </a:spcAft>
                      </a:pPr>
                      <a:r>
                        <a:rPr lang="en-GB" sz="2500" b="1">
                          <a:effectLst/>
                          <a:latin typeface="+mj-lt"/>
                        </a:rPr>
                        <a:t>Conclusions and evaluation</a:t>
                      </a:r>
                      <a:endParaRPr lang="en-GB" sz="2500" b="1">
                        <a:effectLst/>
                        <a:latin typeface="+mj-lt"/>
                        <a:ea typeface="Calibri" panose="020F0502020204030204" pitchFamily="34" charset="0"/>
                        <a:cs typeface="Times New Roman" panose="02020603050405020304" pitchFamily="18" charset="0"/>
                      </a:endParaRPr>
                    </a:p>
                  </a:txBody>
                  <a:tcPr marL="84778" marR="84778" marT="0" marB="0"/>
                </a:tc>
                <a:tc>
                  <a:txBody>
                    <a:bodyPr/>
                    <a:lstStyle/>
                    <a:p>
                      <a:pPr>
                        <a:lnSpc>
                          <a:spcPct val="107000"/>
                        </a:lnSpc>
                        <a:spcAft>
                          <a:spcPts val="0"/>
                        </a:spcAft>
                      </a:pPr>
                      <a:endParaRPr lang="en-GB" sz="2500" b="1" dirty="0">
                        <a:effectLst/>
                        <a:latin typeface="+mj-lt"/>
                        <a:ea typeface="Calibri" panose="020F0502020204030204" pitchFamily="34" charset="0"/>
                        <a:cs typeface="Times New Roman" panose="02020603050405020304" pitchFamily="18" charset="0"/>
                      </a:endParaRPr>
                    </a:p>
                  </a:txBody>
                  <a:tcPr marL="84778" marR="84778" marT="0" marB="0"/>
                </a:tc>
                <a:extLst>
                  <a:ext uri="{0D108BD9-81ED-4DB2-BD59-A6C34878D82A}">
                    <a16:rowId xmlns:a16="http://schemas.microsoft.com/office/drawing/2014/main" val="10004"/>
                  </a:ext>
                </a:extLst>
              </a:tr>
              <a:tr h="515334">
                <a:tc>
                  <a:txBody>
                    <a:bodyPr/>
                    <a:lstStyle/>
                    <a:p>
                      <a:pPr>
                        <a:lnSpc>
                          <a:spcPct val="107000"/>
                        </a:lnSpc>
                        <a:spcAft>
                          <a:spcPts val="0"/>
                        </a:spcAft>
                      </a:pPr>
                      <a:r>
                        <a:rPr lang="en-GB" sz="2500" b="1">
                          <a:effectLst/>
                          <a:latin typeface="+mj-lt"/>
                        </a:rPr>
                        <a:t>Final Feedback Given 29</a:t>
                      </a:r>
                      <a:r>
                        <a:rPr lang="en-GB" sz="2500" b="1" baseline="30000">
                          <a:effectLst/>
                          <a:latin typeface="+mj-lt"/>
                        </a:rPr>
                        <a:t>th</a:t>
                      </a:r>
                      <a:r>
                        <a:rPr lang="en-GB" sz="2500" b="1">
                          <a:effectLst/>
                          <a:latin typeface="+mj-lt"/>
                        </a:rPr>
                        <a:t> November</a:t>
                      </a:r>
                      <a:endParaRPr lang="en-GB" sz="2500" b="1">
                        <a:effectLst/>
                        <a:latin typeface="+mj-lt"/>
                        <a:ea typeface="Calibri" panose="020F0502020204030204" pitchFamily="34" charset="0"/>
                        <a:cs typeface="Times New Roman" panose="02020603050405020304" pitchFamily="18" charset="0"/>
                      </a:endParaRPr>
                    </a:p>
                  </a:txBody>
                  <a:tcPr marL="84778" marR="84778" marT="0" marB="0"/>
                </a:tc>
                <a:tc>
                  <a:txBody>
                    <a:bodyPr/>
                    <a:lstStyle/>
                    <a:p>
                      <a:pPr>
                        <a:lnSpc>
                          <a:spcPct val="107000"/>
                        </a:lnSpc>
                        <a:spcAft>
                          <a:spcPts val="0"/>
                        </a:spcAft>
                      </a:pPr>
                      <a:endParaRPr lang="en-GB" sz="2500" b="1" dirty="0">
                        <a:effectLst/>
                        <a:latin typeface="+mj-lt"/>
                        <a:ea typeface="Calibri" panose="020F0502020204030204" pitchFamily="34" charset="0"/>
                        <a:cs typeface="Times New Roman" panose="02020603050405020304" pitchFamily="18" charset="0"/>
                      </a:endParaRPr>
                    </a:p>
                  </a:txBody>
                  <a:tcPr marL="84778" marR="84778" marT="0" marB="0"/>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8CD24DB4-BEDE-43DB-9B6F-21E54DA65444}"/>
              </a:ext>
            </a:extLst>
          </p:cNvPr>
          <p:cNvGraphicFramePr/>
          <p:nvPr>
            <p:extLst>
              <p:ext uri="{D42A27DB-BD31-4B8C-83A1-F6EECF244321}">
                <p14:modId xmlns:p14="http://schemas.microsoft.com/office/powerpoint/2010/main" val="1569528959"/>
              </p:ext>
            </p:extLst>
          </p:nvPr>
        </p:nvGraphicFramePr>
        <p:xfrm>
          <a:off x="838200" y="5491163"/>
          <a:ext cx="10512424" cy="803275"/>
        </p:xfrm>
        <a:graphic>
          <a:graphicData uri="http://schemas.openxmlformats.org/drawingml/2006/table">
            <a:tbl>
              <a:tblPr firstRow="1" firstCol="1">
                <a:tableStyleId>{5C22544A-7EE6-4342-B048-85BDC9FD1C3A}</a:tableStyleId>
              </a:tblPr>
              <a:tblGrid>
                <a:gridCol w="6222593">
                  <a:extLst>
                    <a:ext uri="{9D8B030D-6E8A-4147-A177-3AD203B41FA5}">
                      <a16:colId xmlns:a16="http://schemas.microsoft.com/office/drawing/2014/main" val="3376925442"/>
                    </a:ext>
                  </a:extLst>
                </a:gridCol>
                <a:gridCol w="4289831">
                  <a:extLst>
                    <a:ext uri="{9D8B030D-6E8A-4147-A177-3AD203B41FA5}">
                      <a16:colId xmlns:a16="http://schemas.microsoft.com/office/drawing/2014/main" val="661235915"/>
                    </a:ext>
                  </a:extLst>
                </a:gridCol>
              </a:tblGrid>
              <a:tr h="803275">
                <a:tc>
                  <a:txBody>
                    <a:bodyPr/>
                    <a:lstStyle/>
                    <a:p>
                      <a:pPr algn="l" fontAlgn="t">
                        <a:lnSpc>
                          <a:spcPct val="107000"/>
                        </a:lnSpc>
                        <a:spcBef>
                          <a:spcPts val="0"/>
                        </a:spcBef>
                        <a:spcAft>
                          <a:spcPts val="0"/>
                        </a:spcAft>
                      </a:pPr>
                      <a:r>
                        <a:rPr lang="en-GB" sz="2500" u="none" strike="noStrike">
                          <a:solidFill>
                            <a:schemeClr val="tx1"/>
                          </a:solidFill>
                          <a:effectLst/>
                        </a:rPr>
                        <a:t>FINAL SUBMISSION DATE</a:t>
                      </a:r>
                      <a:endParaRPr lang="en-GB" sz="2200" b="0" i="0" u="none" strike="noStrike">
                        <a:solidFill>
                          <a:schemeClr val="tx1"/>
                        </a:solidFill>
                        <a:effectLst/>
                        <a:latin typeface="Arial" panose="020B0604020202020204" pitchFamily="34" charset="0"/>
                      </a:endParaRPr>
                    </a:p>
                  </a:txBody>
                  <a:tcPr marL="84778" marR="84778" marT="9420" marB="0"/>
                </a:tc>
                <a:tc>
                  <a:txBody>
                    <a:bodyPr/>
                    <a:lstStyle/>
                    <a:p>
                      <a:pPr algn="l" fontAlgn="t">
                        <a:lnSpc>
                          <a:spcPct val="107000"/>
                        </a:lnSpc>
                        <a:spcBef>
                          <a:spcPts val="0"/>
                        </a:spcBef>
                        <a:spcAft>
                          <a:spcPts val="0"/>
                        </a:spcAft>
                      </a:pPr>
                      <a:endParaRPr lang="en-GB" sz="2500" b="0" i="0" u="none" strike="noStrike" dirty="0">
                        <a:solidFill>
                          <a:schemeClr val="tx1"/>
                        </a:solidFill>
                        <a:effectLst/>
                        <a:latin typeface="+mn-lt"/>
                      </a:endParaRPr>
                    </a:p>
                  </a:txBody>
                  <a:tcPr marL="84778" marR="84778" marT="9420" marB="0"/>
                </a:tc>
                <a:extLst>
                  <a:ext uri="{0D108BD9-81ED-4DB2-BD59-A6C34878D82A}">
                    <a16:rowId xmlns:a16="http://schemas.microsoft.com/office/drawing/2014/main" val="4189716697"/>
                  </a:ext>
                </a:extLst>
              </a:tr>
            </a:tbl>
          </a:graphicData>
        </a:graphic>
      </p:graphicFrame>
      <p:sp>
        <p:nvSpPr>
          <p:cNvPr id="2" name="Title 1"/>
          <p:cNvSpPr>
            <a:spLocks noGrp="1"/>
          </p:cNvSpPr>
          <p:nvPr>
            <p:ph type="title"/>
          </p:nvPr>
        </p:nvSpPr>
        <p:spPr>
          <a:xfrm>
            <a:off x="838200" y="184805"/>
            <a:ext cx="10515600" cy="1505883"/>
          </a:xfrm>
        </p:spPr>
        <p:txBody>
          <a:bodyPr vert="horz" lIns="91440" tIns="45720" rIns="91440" bIns="45720" rtlCol="0" anchor="ctr">
            <a:normAutofit/>
          </a:bodyPr>
          <a:lstStyle/>
          <a:p>
            <a:pPr algn="l">
              <a:lnSpc>
                <a:spcPct val="90000"/>
              </a:lnSpc>
            </a:pPr>
            <a:r>
              <a:rPr lang="en-US" sz="5200" u="sng" kern="1200">
                <a:solidFill>
                  <a:schemeClr val="tx1"/>
                </a:solidFill>
                <a:latin typeface="+mj-lt"/>
                <a:ea typeface="+mj-ea"/>
                <a:cs typeface="+mj-cs"/>
              </a:rPr>
              <a:t>Deadlines</a:t>
            </a:r>
          </a:p>
        </p:txBody>
      </p:sp>
    </p:spTree>
    <p:extLst>
      <p:ext uri="{BB962C8B-B14F-4D97-AF65-F5344CB8AC3E}">
        <p14:creationId xmlns:p14="http://schemas.microsoft.com/office/powerpoint/2010/main" val="1422940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731519"/>
            <a:ext cx="2845191" cy="3237579"/>
          </a:xfrm>
        </p:spPr>
        <p:txBody>
          <a:bodyPr>
            <a:normAutofit/>
          </a:bodyPr>
          <a:lstStyle/>
          <a:p>
            <a:r>
              <a:rPr lang="en-GB" sz="3800" u="sng">
                <a:solidFill>
                  <a:srgbClr val="FFFFFF"/>
                </a:solidFill>
              </a:rPr>
              <a:t>Literature Review</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79709" y="686862"/>
            <a:ext cx="7037591" cy="5475129"/>
          </a:xfrm>
        </p:spPr>
        <p:txBody>
          <a:bodyPr anchor="ctr">
            <a:normAutofit/>
          </a:bodyPr>
          <a:lstStyle/>
          <a:p>
            <a:r>
              <a:rPr lang="en-US" sz="2600"/>
              <a:t>Citing from a wide range of sources, a Literature Review should aim to: </a:t>
            </a:r>
          </a:p>
          <a:p>
            <a:pPr lvl="1"/>
            <a:r>
              <a:rPr lang="en-US" sz="2600"/>
              <a:t>Show what is already known about your topic by geographers </a:t>
            </a:r>
          </a:p>
          <a:p>
            <a:pPr lvl="1"/>
            <a:r>
              <a:rPr lang="en-US" sz="2600"/>
              <a:t>Show any models or theories in relation to your topic </a:t>
            </a:r>
          </a:p>
          <a:p>
            <a:pPr lvl="1"/>
            <a:r>
              <a:rPr lang="en-US" sz="2600"/>
              <a:t>Show where gaps in the existing geographical knowledge occur (and how your study aims to fill them) </a:t>
            </a:r>
          </a:p>
          <a:p>
            <a:pPr lvl="1"/>
            <a:r>
              <a:rPr lang="en-US" sz="2600"/>
              <a:t>Suggest why it is important to study this particular topic </a:t>
            </a:r>
          </a:p>
          <a:p>
            <a:endParaRPr lang="en-GB" sz="2600"/>
          </a:p>
        </p:txBody>
      </p:sp>
    </p:spTree>
    <p:extLst>
      <p:ext uri="{BB962C8B-B14F-4D97-AF65-F5344CB8AC3E}">
        <p14:creationId xmlns:p14="http://schemas.microsoft.com/office/powerpoint/2010/main" val="131344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731519"/>
            <a:ext cx="2845191" cy="3237579"/>
          </a:xfrm>
        </p:spPr>
        <p:txBody>
          <a:bodyPr>
            <a:normAutofit/>
          </a:bodyPr>
          <a:lstStyle/>
          <a:p>
            <a:r>
              <a:rPr lang="en-GB" sz="3800" u="sng">
                <a:solidFill>
                  <a:srgbClr val="FFFFFF"/>
                </a:solidFill>
              </a:rPr>
              <a:t>What should I research?</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9F300EC-A854-4BCC-A412-751964EC5B3F}"/>
              </a:ext>
            </a:extLst>
          </p:cNvPr>
          <p:cNvGraphicFramePr>
            <a:graphicFrameLocks noGrp="1"/>
          </p:cNvGraphicFramePr>
          <p:nvPr>
            <p:ph idx="1"/>
            <p:extLst>
              <p:ext uri="{D42A27DB-BD31-4B8C-83A1-F6EECF244321}">
                <p14:modId xmlns:p14="http://schemas.microsoft.com/office/powerpoint/2010/main" val="4154454364"/>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047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en-GB" u="sng">
                <a:solidFill>
                  <a:srgbClr val="FFFFFF"/>
                </a:solidFill>
              </a:rPr>
              <a:t>Referencing</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6000" y="820880"/>
            <a:ext cx="5257799" cy="4889350"/>
          </a:xfrm>
        </p:spPr>
        <p:txBody>
          <a:bodyPr anchor="t">
            <a:noAutofit/>
          </a:bodyPr>
          <a:lstStyle/>
          <a:p>
            <a:pPr>
              <a:lnSpc>
                <a:spcPct val="90000"/>
              </a:lnSpc>
            </a:pPr>
            <a:r>
              <a:rPr lang="en-GB" sz="1600" dirty="0"/>
              <a:t>If you use someone else's work, you must acknowledge your original source or sources. Referencing means acknowledging your source:</a:t>
            </a:r>
          </a:p>
          <a:p>
            <a:pPr lvl="1">
              <a:lnSpc>
                <a:spcPct val="90000"/>
              </a:lnSpc>
            </a:pPr>
            <a:r>
              <a:rPr lang="en-GB" sz="1600" dirty="0"/>
              <a:t>in the body of your work (in-text referencing or citation ) AND</a:t>
            </a:r>
          </a:p>
          <a:p>
            <a:pPr lvl="1">
              <a:lnSpc>
                <a:spcPct val="90000"/>
              </a:lnSpc>
            </a:pPr>
            <a:r>
              <a:rPr lang="en-GB" sz="1600" dirty="0"/>
              <a:t>linking your citations to your list of works cited (also reference list or bibliography). </a:t>
            </a:r>
          </a:p>
          <a:p>
            <a:pPr marL="457200" lvl="1" indent="0">
              <a:lnSpc>
                <a:spcPct val="90000"/>
              </a:lnSpc>
              <a:buNone/>
            </a:pPr>
            <a:endParaRPr lang="en-GB" sz="1600" dirty="0"/>
          </a:p>
          <a:p>
            <a:pPr>
              <a:lnSpc>
                <a:spcPct val="90000"/>
              </a:lnSpc>
            </a:pPr>
            <a:r>
              <a:rPr lang="en-GB" sz="1600" b="1" dirty="0"/>
              <a:t>Harvard Style Referencing</a:t>
            </a:r>
            <a:endParaRPr lang="en-GB" sz="1600" dirty="0"/>
          </a:p>
          <a:p>
            <a:pPr marL="457200" lvl="1" indent="0">
              <a:lnSpc>
                <a:spcPct val="90000"/>
              </a:lnSpc>
              <a:buNone/>
            </a:pPr>
            <a:r>
              <a:rPr lang="en-US" sz="1600" b="1" u="sng" dirty="0"/>
              <a:t>Citing one author </a:t>
            </a:r>
          </a:p>
          <a:p>
            <a:pPr lvl="1">
              <a:lnSpc>
                <a:spcPct val="90000"/>
              </a:lnSpc>
            </a:pPr>
            <a:r>
              <a:rPr lang="en-US" sz="1600" dirty="0"/>
              <a:t>… and in some regions the need for food security may actually create justification for land grabbing (Nally, 2015). </a:t>
            </a:r>
          </a:p>
          <a:p>
            <a:pPr marL="457200" lvl="1" indent="0">
              <a:lnSpc>
                <a:spcPct val="90000"/>
              </a:lnSpc>
              <a:buNone/>
            </a:pPr>
            <a:r>
              <a:rPr lang="en-US" sz="1600" b="1" u="sng" dirty="0"/>
              <a:t>Citing two or more authors </a:t>
            </a:r>
          </a:p>
          <a:p>
            <a:pPr lvl="1">
              <a:lnSpc>
                <a:spcPct val="90000"/>
              </a:lnSpc>
            </a:pPr>
            <a:r>
              <a:rPr lang="en-US" sz="1600" dirty="0"/>
              <a:t>Despite European regulations for urban sustainability, cities like Sarajevo have actually developed unsustainably due to the urgent need to deal with vulnerable groups (such as homeless people) (Martin-Diaz et al., 2015).</a:t>
            </a:r>
          </a:p>
          <a:p>
            <a:pPr lvl="1">
              <a:lnSpc>
                <a:spcPct val="90000"/>
              </a:lnSpc>
            </a:pPr>
            <a:r>
              <a:rPr lang="en-US" sz="1600" dirty="0"/>
              <a:t>“the built environment of the city has moved in an increasingly unsustainable direction as a result of the need to deal with vulnerable groups in the population” (Martin-Diaz et al., 2015).</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503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94962" y="479493"/>
            <a:ext cx="5458838" cy="1325563"/>
          </a:xfrm>
        </p:spPr>
        <p:txBody>
          <a:bodyPr>
            <a:normAutofit/>
          </a:bodyPr>
          <a:lstStyle/>
          <a:p>
            <a:r>
              <a:rPr lang="en-GB" u="sng" dirty="0"/>
              <a:t>Bibliography</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5894962" y="1984443"/>
            <a:ext cx="5458838" cy="4192520"/>
          </a:xfrm>
        </p:spPr>
        <p:txBody>
          <a:bodyPr>
            <a:normAutofit/>
          </a:bodyPr>
          <a:lstStyle/>
          <a:p>
            <a:r>
              <a:rPr lang="en-GB" dirty="0"/>
              <a:t>Create a table like this in a word document. </a:t>
            </a:r>
          </a:p>
          <a:p>
            <a:r>
              <a:rPr lang="en-GB" dirty="0"/>
              <a:t>We will teach you how to write this as a correct reference list at the end of the investigation. </a:t>
            </a:r>
          </a:p>
        </p:txBody>
      </p:sp>
      <p:graphicFrame>
        <p:nvGraphicFramePr>
          <p:cNvPr id="4" name="Table 3"/>
          <p:cNvGraphicFramePr>
            <a:graphicFrameLocks noGrp="1"/>
          </p:cNvGraphicFramePr>
          <p:nvPr>
            <p:extLst>
              <p:ext uri="{D42A27DB-BD31-4B8C-83A1-F6EECF244321}">
                <p14:modId xmlns:p14="http://schemas.microsoft.com/office/powerpoint/2010/main" val="899837108"/>
              </p:ext>
            </p:extLst>
          </p:nvPr>
        </p:nvGraphicFramePr>
        <p:xfrm>
          <a:off x="703182" y="2147394"/>
          <a:ext cx="4777382" cy="2571676"/>
        </p:xfrm>
        <a:graphic>
          <a:graphicData uri="http://schemas.openxmlformats.org/drawingml/2006/table">
            <a:tbl>
              <a:tblPr firstRow="1" bandRow="1">
                <a:tableStyleId>{5C22544A-7EE6-4342-B048-85BDC9FD1C3A}</a:tableStyleId>
              </a:tblPr>
              <a:tblGrid>
                <a:gridCol w="774334">
                  <a:extLst>
                    <a:ext uri="{9D8B030D-6E8A-4147-A177-3AD203B41FA5}">
                      <a16:colId xmlns:a16="http://schemas.microsoft.com/office/drawing/2014/main" val="20000"/>
                    </a:ext>
                  </a:extLst>
                </a:gridCol>
                <a:gridCol w="1102779">
                  <a:extLst>
                    <a:ext uri="{9D8B030D-6E8A-4147-A177-3AD203B41FA5}">
                      <a16:colId xmlns:a16="http://schemas.microsoft.com/office/drawing/2014/main" val="20001"/>
                    </a:ext>
                  </a:extLst>
                </a:gridCol>
                <a:gridCol w="853957">
                  <a:extLst>
                    <a:ext uri="{9D8B030D-6E8A-4147-A177-3AD203B41FA5}">
                      <a16:colId xmlns:a16="http://schemas.microsoft.com/office/drawing/2014/main" val="20002"/>
                    </a:ext>
                  </a:extLst>
                </a:gridCol>
                <a:gridCol w="1102779">
                  <a:extLst>
                    <a:ext uri="{9D8B030D-6E8A-4147-A177-3AD203B41FA5}">
                      <a16:colId xmlns:a16="http://schemas.microsoft.com/office/drawing/2014/main" val="20003"/>
                    </a:ext>
                  </a:extLst>
                </a:gridCol>
                <a:gridCol w="943533">
                  <a:extLst>
                    <a:ext uri="{9D8B030D-6E8A-4147-A177-3AD203B41FA5}">
                      <a16:colId xmlns:a16="http://schemas.microsoft.com/office/drawing/2014/main" val="20004"/>
                    </a:ext>
                  </a:extLst>
                </a:gridCol>
              </a:tblGrid>
              <a:tr h="960254">
                <a:tc>
                  <a:txBody>
                    <a:bodyPr/>
                    <a:lstStyle/>
                    <a:p>
                      <a:r>
                        <a:rPr lang="en-GB" sz="1400"/>
                        <a:t>Author</a:t>
                      </a:r>
                    </a:p>
                  </a:txBody>
                  <a:tcPr marL="71661" marR="71661" marT="35830" marB="35830"/>
                </a:tc>
                <a:tc>
                  <a:txBody>
                    <a:bodyPr/>
                    <a:lstStyle/>
                    <a:p>
                      <a:r>
                        <a:rPr lang="en-GB" sz="1400"/>
                        <a:t>Date of publication or access</a:t>
                      </a:r>
                    </a:p>
                  </a:txBody>
                  <a:tcPr marL="71661" marR="71661" marT="35830" marB="35830"/>
                </a:tc>
                <a:tc>
                  <a:txBody>
                    <a:bodyPr/>
                    <a:lstStyle/>
                    <a:p>
                      <a:r>
                        <a:rPr lang="en-GB" sz="1400"/>
                        <a:t>Name of book, article, website</a:t>
                      </a:r>
                    </a:p>
                  </a:txBody>
                  <a:tcPr marL="71661" marR="71661" marT="35830" marB="35830"/>
                </a:tc>
                <a:tc>
                  <a:txBody>
                    <a:bodyPr/>
                    <a:lstStyle/>
                    <a:p>
                      <a:r>
                        <a:rPr lang="en-GB" sz="1400"/>
                        <a:t>Place of publication</a:t>
                      </a:r>
                    </a:p>
                  </a:txBody>
                  <a:tcPr marL="71661" marR="71661" marT="35830" marB="35830"/>
                </a:tc>
                <a:tc>
                  <a:txBody>
                    <a:bodyPr/>
                    <a:lstStyle/>
                    <a:p>
                      <a:r>
                        <a:rPr lang="en-GB" sz="1400"/>
                        <a:t>Page numbers used</a:t>
                      </a:r>
                    </a:p>
                  </a:txBody>
                  <a:tcPr marL="71661" marR="71661" marT="35830" marB="35830"/>
                </a:tc>
                <a:extLst>
                  <a:ext uri="{0D108BD9-81ED-4DB2-BD59-A6C34878D82A}">
                    <a16:rowId xmlns:a16="http://schemas.microsoft.com/office/drawing/2014/main" val="10000"/>
                  </a:ext>
                </a:extLst>
              </a:tr>
              <a:tr h="358304">
                <a:tc>
                  <a:txBody>
                    <a:bodyPr/>
                    <a:lstStyle/>
                    <a:p>
                      <a:endParaRPr lang="en-GB" sz="1400"/>
                    </a:p>
                  </a:txBody>
                  <a:tcPr marL="71661" marR="71661" marT="35830" marB="35830"/>
                </a:tc>
                <a:tc>
                  <a:txBody>
                    <a:bodyPr/>
                    <a:lstStyle/>
                    <a:p>
                      <a:endParaRPr lang="en-GB" sz="1400"/>
                    </a:p>
                  </a:txBody>
                  <a:tcPr marL="71661" marR="71661" marT="35830" marB="35830"/>
                </a:tc>
                <a:tc>
                  <a:txBody>
                    <a:bodyPr/>
                    <a:lstStyle/>
                    <a:p>
                      <a:endParaRPr lang="en-GB" sz="1400"/>
                    </a:p>
                  </a:txBody>
                  <a:tcPr marL="71661" marR="71661" marT="35830" marB="35830"/>
                </a:tc>
                <a:tc>
                  <a:txBody>
                    <a:bodyPr/>
                    <a:lstStyle/>
                    <a:p>
                      <a:endParaRPr lang="en-GB" sz="1400"/>
                    </a:p>
                  </a:txBody>
                  <a:tcPr marL="71661" marR="71661" marT="35830" marB="35830"/>
                </a:tc>
                <a:tc>
                  <a:txBody>
                    <a:bodyPr/>
                    <a:lstStyle/>
                    <a:p>
                      <a:endParaRPr lang="en-GB" sz="1400"/>
                    </a:p>
                  </a:txBody>
                  <a:tcPr marL="71661" marR="71661" marT="35830" marB="35830"/>
                </a:tc>
                <a:extLst>
                  <a:ext uri="{0D108BD9-81ED-4DB2-BD59-A6C34878D82A}">
                    <a16:rowId xmlns:a16="http://schemas.microsoft.com/office/drawing/2014/main" val="10001"/>
                  </a:ext>
                </a:extLst>
              </a:tr>
              <a:tr h="358304">
                <a:tc>
                  <a:txBody>
                    <a:bodyPr/>
                    <a:lstStyle/>
                    <a:p>
                      <a:endParaRPr lang="en-GB" sz="1400"/>
                    </a:p>
                  </a:txBody>
                  <a:tcPr marL="71661" marR="71661" marT="35830" marB="35830"/>
                </a:tc>
                <a:tc>
                  <a:txBody>
                    <a:bodyPr/>
                    <a:lstStyle/>
                    <a:p>
                      <a:endParaRPr lang="en-GB" sz="1400"/>
                    </a:p>
                  </a:txBody>
                  <a:tcPr marL="71661" marR="71661" marT="35830" marB="35830"/>
                </a:tc>
                <a:tc>
                  <a:txBody>
                    <a:bodyPr/>
                    <a:lstStyle/>
                    <a:p>
                      <a:endParaRPr lang="en-GB" sz="1400"/>
                    </a:p>
                  </a:txBody>
                  <a:tcPr marL="71661" marR="71661" marT="35830" marB="35830"/>
                </a:tc>
                <a:tc>
                  <a:txBody>
                    <a:bodyPr/>
                    <a:lstStyle/>
                    <a:p>
                      <a:endParaRPr lang="en-GB" sz="1400"/>
                    </a:p>
                  </a:txBody>
                  <a:tcPr marL="71661" marR="71661" marT="35830" marB="35830"/>
                </a:tc>
                <a:tc>
                  <a:txBody>
                    <a:bodyPr/>
                    <a:lstStyle/>
                    <a:p>
                      <a:endParaRPr lang="en-GB" sz="1400"/>
                    </a:p>
                  </a:txBody>
                  <a:tcPr marL="71661" marR="71661" marT="35830" marB="35830"/>
                </a:tc>
                <a:extLst>
                  <a:ext uri="{0D108BD9-81ED-4DB2-BD59-A6C34878D82A}">
                    <a16:rowId xmlns:a16="http://schemas.microsoft.com/office/drawing/2014/main" val="10002"/>
                  </a:ext>
                </a:extLst>
              </a:tr>
              <a:tr h="358304">
                <a:tc>
                  <a:txBody>
                    <a:bodyPr/>
                    <a:lstStyle/>
                    <a:p>
                      <a:endParaRPr lang="en-GB" sz="1400"/>
                    </a:p>
                  </a:txBody>
                  <a:tcPr marL="71661" marR="71661" marT="35830" marB="35830"/>
                </a:tc>
                <a:tc>
                  <a:txBody>
                    <a:bodyPr/>
                    <a:lstStyle/>
                    <a:p>
                      <a:endParaRPr lang="en-GB" sz="1400"/>
                    </a:p>
                  </a:txBody>
                  <a:tcPr marL="71661" marR="71661" marT="35830" marB="35830"/>
                </a:tc>
                <a:tc>
                  <a:txBody>
                    <a:bodyPr/>
                    <a:lstStyle/>
                    <a:p>
                      <a:endParaRPr lang="en-GB" sz="1400"/>
                    </a:p>
                  </a:txBody>
                  <a:tcPr marL="71661" marR="71661" marT="35830" marB="35830"/>
                </a:tc>
                <a:tc>
                  <a:txBody>
                    <a:bodyPr/>
                    <a:lstStyle/>
                    <a:p>
                      <a:endParaRPr lang="en-GB" sz="1400"/>
                    </a:p>
                  </a:txBody>
                  <a:tcPr marL="71661" marR="71661" marT="35830" marB="35830"/>
                </a:tc>
                <a:tc>
                  <a:txBody>
                    <a:bodyPr/>
                    <a:lstStyle/>
                    <a:p>
                      <a:endParaRPr lang="en-GB" sz="1400"/>
                    </a:p>
                  </a:txBody>
                  <a:tcPr marL="71661" marR="71661" marT="35830" marB="35830"/>
                </a:tc>
                <a:extLst>
                  <a:ext uri="{0D108BD9-81ED-4DB2-BD59-A6C34878D82A}">
                    <a16:rowId xmlns:a16="http://schemas.microsoft.com/office/drawing/2014/main" val="10003"/>
                  </a:ext>
                </a:extLst>
              </a:tr>
              <a:tr h="358304">
                <a:tc>
                  <a:txBody>
                    <a:bodyPr/>
                    <a:lstStyle/>
                    <a:p>
                      <a:endParaRPr lang="en-GB" sz="1400"/>
                    </a:p>
                  </a:txBody>
                  <a:tcPr marL="71661" marR="71661" marT="35830" marB="35830"/>
                </a:tc>
                <a:tc>
                  <a:txBody>
                    <a:bodyPr/>
                    <a:lstStyle/>
                    <a:p>
                      <a:endParaRPr lang="en-GB" sz="1400"/>
                    </a:p>
                  </a:txBody>
                  <a:tcPr marL="71661" marR="71661" marT="35830" marB="35830"/>
                </a:tc>
                <a:tc>
                  <a:txBody>
                    <a:bodyPr/>
                    <a:lstStyle/>
                    <a:p>
                      <a:endParaRPr lang="en-GB" sz="1400"/>
                    </a:p>
                  </a:txBody>
                  <a:tcPr marL="71661" marR="71661" marT="35830" marB="35830"/>
                </a:tc>
                <a:tc>
                  <a:txBody>
                    <a:bodyPr/>
                    <a:lstStyle/>
                    <a:p>
                      <a:endParaRPr lang="en-GB" sz="1400"/>
                    </a:p>
                  </a:txBody>
                  <a:tcPr marL="71661" marR="71661" marT="35830" marB="35830"/>
                </a:tc>
                <a:tc>
                  <a:txBody>
                    <a:bodyPr/>
                    <a:lstStyle/>
                    <a:p>
                      <a:endParaRPr lang="en-GB" sz="1400"/>
                    </a:p>
                  </a:txBody>
                  <a:tcPr marL="71661" marR="71661" marT="35830" marB="3583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6669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736" t="29030" r="34475" b="22892"/>
          <a:stretch/>
        </p:blipFill>
        <p:spPr>
          <a:xfrm>
            <a:off x="1919536" y="-30628"/>
            <a:ext cx="8136904" cy="6987464"/>
          </a:xfrm>
          <a:prstGeom prst="rect">
            <a:avLst/>
          </a:prstGeom>
        </p:spPr>
      </p:pic>
    </p:spTree>
    <p:extLst>
      <p:ext uri="{BB962C8B-B14F-4D97-AF65-F5344CB8AC3E}">
        <p14:creationId xmlns:p14="http://schemas.microsoft.com/office/powerpoint/2010/main" val="103129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GB" sz="4000" u="sng">
                <a:solidFill>
                  <a:srgbClr val="FFFFFF"/>
                </a:solidFill>
              </a:rPr>
              <a:t>Sub-questions</a:t>
            </a:r>
          </a:p>
        </p:txBody>
      </p:sp>
      <p:graphicFrame>
        <p:nvGraphicFramePr>
          <p:cNvPr id="5" name="Content Placeholder 2">
            <a:extLst>
              <a:ext uri="{FF2B5EF4-FFF2-40B4-BE49-F238E27FC236}">
                <a16:creationId xmlns:a16="http://schemas.microsoft.com/office/drawing/2014/main" id="{AB2BD774-3210-47AD-BEB3-E4375B595BFE}"/>
              </a:ext>
            </a:extLst>
          </p:cNvPr>
          <p:cNvGraphicFramePr>
            <a:graphicFrameLocks noGrp="1"/>
          </p:cNvGraphicFramePr>
          <p:nvPr>
            <p:ph idx="1"/>
            <p:extLst>
              <p:ext uri="{D42A27DB-BD31-4B8C-83A1-F6EECF244321}">
                <p14:modId xmlns:p14="http://schemas.microsoft.com/office/powerpoint/2010/main" val="134290205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597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a:normAutofit/>
          </a:bodyPr>
          <a:lstStyle/>
          <a:p>
            <a:pPr>
              <a:lnSpc>
                <a:spcPct val="90000"/>
              </a:lnSpc>
            </a:pPr>
            <a:r>
              <a:rPr lang="en-GB" u="sng">
                <a:solidFill>
                  <a:srgbClr val="FFFFFF"/>
                </a:solidFill>
              </a:rPr>
              <a:t>Justification for the Investigation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89456" y="2798385"/>
            <a:ext cx="10597729" cy="3283260"/>
          </a:xfrm>
        </p:spPr>
        <p:txBody>
          <a:bodyPr anchor="ctr">
            <a:normAutofit/>
          </a:bodyPr>
          <a:lstStyle/>
          <a:p>
            <a:pPr marL="0" indent="0">
              <a:buNone/>
            </a:pPr>
            <a:r>
              <a:rPr lang="en-US" sz="2700"/>
              <a:t>This should explain to the reader why it is important that studies such as yours are done and what value they might hold in the wider geographical world.</a:t>
            </a:r>
            <a:endParaRPr lang="en-GB" sz="2700"/>
          </a:p>
        </p:txBody>
      </p:sp>
    </p:spTree>
    <p:extLst>
      <p:ext uri="{BB962C8B-B14F-4D97-AF65-F5344CB8AC3E}">
        <p14:creationId xmlns:p14="http://schemas.microsoft.com/office/powerpoint/2010/main" val="336336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normAutofit/>
          </a:bodyPr>
          <a:lstStyle/>
          <a:p>
            <a:pPr algn="l"/>
            <a:r>
              <a:rPr lang="en-GB" u="sng" dirty="0"/>
              <a:t>Location</a:t>
            </a:r>
          </a:p>
        </p:txBody>
      </p:sp>
      <p:sp>
        <p:nvSpPr>
          <p:cNvPr id="3" name="Content Placeholder 2"/>
          <p:cNvSpPr>
            <a:spLocks noGrp="1"/>
          </p:cNvSpPr>
          <p:nvPr>
            <p:ph idx="1"/>
          </p:nvPr>
        </p:nvSpPr>
        <p:spPr>
          <a:xfrm>
            <a:off x="1631504" y="1143000"/>
            <a:ext cx="3888432" cy="5526360"/>
          </a:xfrm>
        </p:spPr>
        <p:txBody>
          <a:bodyPr>
            <a:normAutofit fontScale="70000" lnSpcReduction="20000"/>
          </a:bodyPr>
          <a:lstStyle/>
          <a:p>
            <a:r>
              <a:rPr lang="en-US" dirty="0"/>
              <a:t>This can be done through a written description as well as visually through a series of linked maps, showing the location of the research at increasingly more detailed scales. </a:t>
            </a:r>
          </a:p>
          <a:p>
            <a:r>
              <a:rPr lang="en-US" dirty="0"/>
              <a:t>Use of mapping websites can be useful here as can GIS packages. </a:t>
            </a:r>
          </a:p>
          <a:p>
            <a:r>
              <a:rPr lang="en-US" dirty="0"/>
              <a:t>Use </a:t>
            </a:r>
            <a:r>
              <a:rPr lang="en-US" dirty="0" err="1"/>
              <a:t>digimap</a:t>
            </a:r>
            <a:r>
              <a:rPr lang="en-US" dirty="0"/>
              <a:t> or google maps to do this. </a:t>
            </a:r>
          </a:p>
          <a:p>
            <a:r>
              <a:rPr lang="en-US" dirty="0"/>
              <a:t>If you are focusing on one particular ward it may be worth including a map of this. Remember to reference where you get the map from. </a:t>
            </a:r>
          </a:p>
        </p:txBody>
      </p:sp>
      <p:pic>
        <p:nvPicPr>
          <p:cNvPr id="4" name="Picture 3"/>
          <p:cNvPicPr>
            <a:picLocks noChangeAspect="1"/>
          </p:cNvPicPr>
          <p:nvPr/>
        </p:nvPicPr>
        <p:blipFill>
          <a:blip r:embed="rId2"/>
          <a:stretch>
            <a:fillRect/>
          </a:stretch>
        </p:blipFill>
        <p:spPr>
          <a:xfrm>
            <a:off x="5735961" y="12375"/>
            <a:ext cx="4675651" cy="6742955"/>
          </a:xfrm>
          <a:prstGeom prst="rect">
            <a:avLst/>
          </a:prstGeom>
        </p:spPr>
      </p:pic>
    </p:spTree>
    <p:extLst>
      <p:ext uri="{BB962C8B-B14F-4D97-AF65-F5344CB8AC3E}">
        <p14:creationId xmlns:p14="http://schemas.microsoft.com/office/powerpoint/2010/main" val="340990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a:normAutofit/>
          </a:bodyPr>
          <a:lstStyle/>
          <a:p>
            <a:pPr>
              <a:lnSpc>
                <a:spcPct val="90000"/>
              </a:lnSpc>
            </a:pPr>
            <a:r>
              <a:rPr lang="en-GB" u="sng">
                <a:solidFill>
                  <a:srgbClr val="FFFFFF"/>
                </a:solidFill>
              </a:rPr>
              <a:t>Formatting Recommendations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59336" y="2480955"/>
            <a:ext cx="10597729" cy="4159007"/>
          </a:xfrm>
        </p:spPr>
        <p:txBody>
          <a:bodyPr anchor="ctr">
            <a:normAutofit/>
          </a:bodyPr>
          <a:lstStyle/>
          <a:p>
            <a:pPr>
              <a:lnSpc>
                <a:spcPct val="90000"/>
              </a:lnSpc>
            </a:pPr>
            <a:r>
              <a:rPr lang="en-GB" sz="1700" dirty="0"/>
              <a:t>Use A4 page size </a:t>
            </a:r>
          </a:p>
          <a:p>
            <a:pPr>
              <a:lnSpc>
                <a:spcPct val="90000"/>
              </a:lnSpc>
            </a:pPr>
            <a:r>
              <a:rPr lang="en-US" sz="1700" dirty="0"/>
              <a:t>Choose line spacing that aids readability [1.5 line spacing] </a:t>
            </a:r>
          </a:p>
          <a:p>
            <a:pPr>
              <a:lnSpc>
                <a:spcPct val="90000"/>
              </a:lnSpc>
            </a:pPr>
            <a:r>
              <a:rPr lang="en-US" sz="1700" dirty="0"/>
              <a:t>Use Arial, Times New Roman, Verdana, Candara or Calibri Fonts (11–12 point)</a:t>
            </a:r>
          </a:p>
          <a:p>
            <a:pPr>
              <a:lnSpc>
                <a:spcPct val="90000"/>
              </a:lnSpc>
            </a:pPr>
            <a:r>
              <a:rPr lang="en-GB" sz="1700" dirty="0"/>
              <a:t>Use page numbers </a:t>
            </a:r>
          </a:p>
          <a:p>
            <a:pPr>
              <a:lnSpc>
                <a:spcPct val="90000"/>
              </a:lnSpc>
            </a:pPr>
            <a:r>
              <a:rPr lang="en-GB" sz="1700" dirty="0"/>
              <a:t>Use spell/grammar check </a:t>
            </a:r>
          </a:p>
          <a:p>
            <a:pPr>
              <a:lnSpc>
                <a:spcPct val="90000"/>
              </a:lnSpc>
            </a:pPr>
            <a:r>
              <a:rPr lang="en-US" sz="1700" dirty="0"/>
              <a:t>Include word count on the front cover page </a:t>
            </a:r>
          </a:p>
          <a:p>
            <a:pPr>
              <a:lnSpc>
                <a:spcPct val="90000"/>
              </a:lnSpc>
            </a:pPr>
            <a:r>
              <a:rPr lang="en-US" sz="1700" dirty="0"/>
              <a:t>Include the following in a header or footer: </a:t>
            </a:r>
          </a:p>
          <a:p>
            <a:pPr lvl="1">
              <a:lnSpc>
                <a:spcPct val="90000"/>
              </a:lnSpc>
            </a:pPr>
            <a:r>
              <a:rPr lang="en-GB" sz="1700" dirty="0"/>
              <a:t>5-digit centre number </a:t>
            </a:r>
          </a:p>
          <a:p>
            <a:pPr lvl="1">
              <a:lnSpc>
                <a:spcPct val="90000"/>
              </a:lnSpc>
            </a:pPr>
            <a:r>
              <a:rPr lang="en-GB" sz="1700" dirty="0"/>
              <a:t>Candidate number </a:t>
            </a:r>
          </a:p>
          <a:p>
            <a:pPr lvl="1">
              <a:lnSpc>
                <a:spcPct val="90000"/>
              </a:lnSpc>
            </a:pPr>
            <a:r>
              <a:rPr lang="en-GB" sz="1700" dirty="0"/>
              <a:t>Component code </a:t>
            </a:r>
          </a:p>
          <a:p>
            <a:pPr>
              <a:lnSpc>
                <a:spcPct val="90000"/>
              </a:lnSpc>
            </a:pPr>
            <a:r>
              <a:rPr lang="en-US" sz="1700" dirty="0"/>
              <a:t>Abbreviations (acronyms) can be used if they are in common use and are meaningful to the reader. They should be explained in the first instance, e.g. ‘HDI (Human Development Index)’. </a:t>
            </a:r>
          </a:p>
          <a:p>
            <a:pPr>
              <a:lnSpc>
                <a:spcPct val="90000"/>
              </a:lnSpc>
            </a:pPr>
            <a:r>
              <a:rPr lang="en-US" sz="1700" dirty="0"/>
              <a:t>Tables and figures, in general, should be comprehensible without reference to the text, i.e. labelled and numbered, followed by a short description of the contents. </a:t>
            </a:r>
          </a:p>
          <a:p>
            <a:pPr>
              <a:lnSpc>
                <a:spcPct val="90000"/>
              </a:lnSpc>
            </a:pPr>
            <a:endParaRPr lang="en-GB" sz="1300" dirty="0"/>
          </a:p>
        </p:txBody>
      </p:sp>
    </p:spTree>
    <p:extLst>
      <p:ext uri="{BB962C8B-B14F-4D97-AF65-F5344CB8AC3E}">
        <p14:creationId xmlns:p14="http://schemas.microsoft.com/office/powerpoint/2010/main" val="1320472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GB" sz="4000" u="sng">
                <a:solidFill>
                  <a:srgbClr val="FFFFFF"/>
                </a:solidFill>
              </a:rPr>
              <a:t>What is data collection?</a:t>
            </a:r>
          </a:p>
        </p:txBody>
      </p:sp>
      <p:graphicFrame>
        <p:nvGraphicFramePr>
          <p:cNvPr id="21" name="Content Placeholder 2">
            <a:extLst>
              <a:ext uri="{FF2B5EF4-FFF2-40B4-BE49-F238E27FC236}">
                <a16:creationId xmlns:a16="http://schemas.microsoft.com/office/drawing/2014/main" id="{E702B33C-49B6-492B-8BC1-37496F45A444}"/>
              </a:ext>
            </a:extLst>
          </p:cNvPr>
          <p:cNvGraphicFramePr>
            <a:graphicFrameLocks noGrp="1"/>
          </p:cNvGraphicFramePr>
          <p:nvPr>
            <p:ph idx="1"/>
            <p:extLst>
              <p:ext uri="{D42A27DB-BD31-4B8C-83A1-F6EECF244321}">
                <p14:modId xmlns:p14="http://schemas.microsoft.com/office/powerpoint/2010/main" val="365523879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620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p:nvPr/>
        </p:nvPicPr>
        <p:blipFill rotWithShape="1">
          <a:blip r:embed="rId3">
            <a:alphaModFix/>
          </a:blip>
          <a:srcRect/>
          <a:stretch/>
        </p:blipFill>
        <p:spPr>
          <a:xfrm>
            <a:off x="1559421" y="116633"/>
            <a:ext cx="5040136" cy="5910193"/>
          </a:xfrm>
          <a:prstGeom prst="rect">
            <a:avLst/>
          </a:prstGeom>
          <a:noFill/>
          <a:ln>
            <a:noFill/>
          </a:ln>
        </p:spPr>
      </p:pic>
      <p:graphicFrame>
        <p:nvGraphicFramePr>
          <p:cNvPr id="3" name="Shape 81"/>
          <p:cNvGraphicFramePr/>
          <p:nvPr>
            <p:extLst>
              <p:ext uri="{D42A27DB-BD31-4B8C-83A1-F6EECF244321}">
                <p14:modId xmlns:p14="http://schemas.microsoft.com/office/powerpoint/2010/main" val="2534193808"/>
              </p:ext>
            </p:extLst>
          </p:nvPr>
        </p:nvGraphicFramePr>
        <p:xfrm>
          <a:off x="6599558" y="2924944"/>
          <a:ext cx="3960939" cy="3840540"/>
        </p:xfrm>
        <a:graphic>
          <a:graphicData uri="http://schemas.openxmlformats.org/drawingml/2006/table">
            <a:tbl>
              <a:tblPr firstRow="1" bandRow="1">
                <a:gradFill>
                  <a:gsLst>
                    <a:gs pos="0">
                      <a:srgbClr val="FFA09D"/>
                    </a:gs>
                    <a:gs pos="35000">
                      <a:srgbClr val="FFBCBC"/>
                    </a:gs>
                    <a:gs pos="100000">
                      <a:srgbClr val="FFE2E2"/>
                    </a:gs>
                  </a:gsLst>
                  <a:lin ang="16200000" scaled="0"/>
                </a:gradFill>
              </a:tblPr>
              <a:tblGrid>
                <a:gridCol w="3106618">
                  <a:extLst>
                    <a:ext uri="{9D8B030D-6E8A-4147-A177-3AD203B41FA5}">
                      <a16:colId xmlns:a16="http://schemas.microsoft.com/office/drawing/2014/main" val="20000"/>
                    </a:ext>
                  </a:extLst>
                </a:gridCol>
                <a:gridCol w="854321">
                  <a:extLst>
                    <a:ext uri="{9D8B030D-6E8A-4147-A177-3AD203B41FA5}">
                      <a16:colId xmlns:a16="http://schemas.microsoft.com/office/drawing/2014/main" val="20001"/>
                    </a:ext>
                  </a:extLst>
                </a:gridCol>
              </a:tblGrid>
              <a:tr h="260683">
                <a:tc>
                  <a:txBody>
                    <a:bodyPr/>
                    <a:lstStyle/>
                    <a:p>
                      <a:pPr marL="0" marR="0" lvl="0" indent="0" algn="l" rtl="0">
                        <a:spcBef>
                          <a:spcPts val="0"/>
                        </a:spcBef>
                        <a:buSzPct val="25000"/>
                        <a:buNone/>
                      </a:pPr>
                      <a:r>
                        <a:rPr lang="en-GB" sz="1800" u="none" strike="noStrike" cap="none" dirty="0">
                          <a:latin typeface="Verdana"/>
                          <a:ea typeface="Verdana"/>
                          <a:cs typeface="Verdana"/>
                          <a:sym typeface="Verdana"/>
                        </a:rPr>
                        <a:t>Section</a:t>
                      </a:r>
                    </a:p>
                  </a:txBody>
                  <a:tcPr marL="91450" marR="91450" marT="45725" marB="45725"/>
                </a:tc>
                <a:tc>
                  <a:txBody>
                    <a:bodyPr/>
                    <a:lstStyle/>
                    <a:p>
                      <a:pPr marL="0" marR="0" lvl="0" indent="0" algn="l" rtl="0">
                        <a:spcBef>
                          <a:spcPts val="0"/>
                        </a:spcBef>
                        <a:buSzPct val="25000"/>
                        <a:buNone/>
                      </a:pPr>
                      <a:r>
                        <a:rPr lang="en-GB" sz="1800">
                          <a:latin typeface="Verdana"/>
                          <a:ea typeface="Verdana"/>
                          <a:cs typeface="Verdana"/>
                          <a:sym typeface="Verdana"/>
                        </a:rPr>
                        <a:t>Mark</a:t>
                      </a:r>
                    </a:p>
                  </a:txBody>
                  <a:tcPr marL="91450" marR="91450" marT="45725" marB="45725"/>
                </a:tc>
                <a:extLst>
                  <a:ext uri="{0D108BD9-81ED-4DB2-BD59-A6C34878D82A}">
                    <a16:rowId xmlns:a16="http://schemas.microsoft.com/office/drawing/2014/main" val="10000"/>
                  </a:ext>
                </a:extLst>
              </a:tr>
              <a:tr h="260683">
                <a:tc>
                  <a:txBody>
                    <a:bodyPr/>
                    <a:lstStyle/>
                    <a:p>
                      <a:pPr marL="0" marR="0" lvl="0" indent="0" algn="l" rtl="0">
                        <a:spcBef>
                          <a:spcPts val="0"/>
                        </a:spcBef>
                        <a:buSzPct val="25000"/>
                        <a:buNone/>
                      </a:pPr>
                      <a:r>
                        <a:rPr lang="en-GB" sz="1800" b="0">
                          <a:solidFill>
                            <a:schemeClr val="dk1"/>
                          </a:solidFill>
                          <a:latin typeface="Verdana"/>
                          <a:ea typeface="Verdana"/>
                          <a:cs typeface="Verdana"/>
                          <a:sym typeface="Verdana"/>
                        </a:rPr>
                        <a:t>Introduction</a:t>
                      </a:r>
                    </a:p>
                  </a:txBody>
                  <a:tcPr marL="91450" marR="91450" marT="45725" marB="45725"/>
                </a:tc>
                <a:tc>
                  <a:txBody>
                    <a:bodyPr/>
                    <a:lstStyle/>
                    <a:p>
                      <a:pPr marL="0" marR="0" lvl="0" indent="0" algn="l" rtl="0">
                        <a:spcBef>
                          <a:spcPts val="0"/>
                        </a:spcBef>
                        <a:buSzPct val="25000"/>
                        <a:buNone/>
                      </a:pPr>
                      <a:r>
                        <a:rPr lang="en-GB" sz="1800" b="0" dirty="0">
                          <a:solidFill>
                            <a:schemeClr val="dk1"/>
                          </a:solidFill>
                          <a:latin typeface="Verdana"/>
                          <a:ea typeface="Verdana"/>
                          <a:cs typeface="Verdana"/>
                          <a:sym typeface="Verdana"/>
                        </a:rPr>
                        <a:t>12</a:t>
                      </a:r>
                    </a:p>
                  </a:txBody>
                  <a:tcPr marL="91450" marR="91450" marT="45725" marB="45725"/>
                </a:tc>
                <a:extLst>
                  <a:ext uri="{0D108BD9-81ED-4DB2-BD59-A6C34878D82A}">
                    <a16:rowId xmlns:a16="http://schemas.microsoft.com/office/drawing/2014/main" val="10001"/>
                  </a:ext>
                </a:extLst>
              </a:tr>
              <a:tr h="260683">
                <a:tc>
                  <a:txBody>
                    <a:bodyPr/>
                    <a:lstStyle/>
                    <a:p>
                      <a:pPr marL="0" marR="0" lvl="0" indent="0" algn="l" rtl="0">
                        <a:spcBef>
                          <a:spcPts val="0"/>
                        </a:spcBef>
                        <a:buSzPct val="25000"/>
                        <a:buNone/>
                      </a:pPr>
                      <a:r>
                        <a:rPr lang="en-GB" sz="1800">
                          <a:latin typeface="Verdana"/>
                          <a:ea typeface="Verdana"/>
                          <a:cs typeface="Verdana"/>
                          <a:sym typeface="Verdana"/>
                        </a:rPr>
                        <a:t>Fieldwork </a:t>
                      </a:r>
                    </a:p>
                  </a:txBody>
                  <a:tcPr marL="91450" marR="91450" marT="45725" marB="45725"/>
                </a:tc>
                <a:tc>
                  <a:txBody>
                    <a:bodyPr/>
                    <a:lstStyle/>
                    <a:p>
                      <a:pPr marL="0" marR="0" lvl="0" indent="0" algn="l" rtl="0">
                        <a:spcBef>
                          <a:spcPts val="0"/>
                        </a:spcBef>
                        <a:buSzPct val="25000"/>
                        <a:buNone/>
                      </a:pPr>
                      <a:r>
                        <a:rPr lang="en-GB" sz="1800" dirty="0">
                          <a:latin typeface="Verdana"/>
                          <a:ea typeface="Verdana"/>
                          <a:cs typeface="Verdana"/>
                          <a:sym typeface="Verdana"/>
                        </a:rPr>
                        <a:t>10 </a:t>
                      </a:r>
                    </a:p>
                  </a:txBody>
                  <a:tcPr marL="91450" marR="91450" marT="45725" marB="45725"/>
                </a:tc>
                <a:extLst>
                  <a:ext uri="{0D108BD9-81ED-4DB2-BD59-A6C34878D82A}">
                    <a16:rowId xmlns:a16="http://schemas.microsoft.com/office/drawing/2014/main" val="10002"/>
                  </a:ext>
                </a:extLst>
              </a:tr>
              <a:tr h="651696">
                <a:tc>
                  <a:txBody>
                    <a:bodyPr/>
                    <a:lstStyle/>
                    <a:p>
                      <a:pPr marL="0" marR="0" lvl="0" indent="0" algn="l" rtl="0">
                        <a:spcBef>
                          <a:spcPts val="0"/>
                        </a:spcBef>
                        <a:buSzPct val="25000"/>
                        <a:buNone/>
                      </a:pPr>
                      <a:r>
                        <a:rPr lang="en-GB" sz="1800">
                          <a:latin typeface="Verdana"/>
                          <a:ea typeface="Verdana"/>
                          <a:cs typeface="Verdana"/>
                          <a:sym typeface="Verdana"/>
                        </a:rPr>
                        <a:t>Data Representation, Analysis, Interpretation and Evaluation of Techniques and Methodologies used </a:t>
                      </a:r>
                    </a:p>
                  </a:txBody>
                  <a:tcPr marL="91450" marR="91450" marT="45725" marB="45725"/>
                </a:tc>
                <a:tc>
                  <a:txBody>
                    <a:bodyPr/>
                    <a:lstStyle/>
                    <a:p>
                      <a:pPr marL="0" marR="0" lvl="0" indent="0" algn="l" rtl="0">
                        <a:spcBef>
                          <a:spcPts val="0"/>
                        </a:spcBef>
                        <a:buSzPct val="25000"/>
                        <a:buNone/>
                      </a:pPr>
                      <a:r>
                        <a:rPr lang="en-GB" sz="1800" dirty="0">
                          <a:latin typeface="Verdana"/>
                          <a:ea typeface="Verdana"/>
                          <a:cs typeface="Verdana"/>
                          <a:sym typeface="Verdana"/>
                        </a:rPr>
                        <a:t>24 </a:t>
                      </a:r>
                    </a:p>
                  </a:txBody>
                  <a:tcPr marL="91450" marR="91450" marT="45725" marB="45725"/>
                </a:tc>
                <a:extLst>
                  <a:ext uri="{0D108BD9-81ED-4DB2-BD59-A6C34878D82A}">
                    <a16:rowId xmlns:a16="http://schemas.microsoft.com/office/drawing/2014/main" val="10003"/>
                  </a:ext>
                </a:extLst>
              </a:tr>
              <a:tr h="463038">
                <a:tc>
                  <a:txBody>
                    <a:bodyPr/>
                    <a:lstStyle/>
                    <a:p>
                      <a:pPr marL="0" marR="0" lvl="0" indent="0" algn="l" rtl="0">
                        <a:lnSpc>
                          <a:spcPct val="100000"/>
                        </a:lnSpc>
                        <a:spcBef>
                          <a:spcPts val="0"/>
                        </a:spcBef>
                        <a:spcAft>
                          <a:spcPts val="0"/>
                        </a:spcAft>
                        <a:buClr>
                          <a:schemeClr val="dk1"/>
                        </a:buClr>
                        <a:buSzPct val="25000"/>
                        <a:buFont typeface="Verdana"/>
                        <a:buNone/>
                      </a:pPr>
                      <a:r>
                        <a:rPr lang="en-GB" sz="1800">
                          <a:latin typeface="Verdana"/>
                          <a:ea typeface="Verdana"/>
                          <a:cs typeface="Verdana"/>
                          <a:sym typeface="Verdana"/>
                        </a:rPr>
                        <a:t>Conclusions and Critical Evaluation of the Overall Investigation</a:t>
                      </a:r>
                    </a:p>
                  </a:txBody>
                  <a:tcPr marL="91450" marR="91450" marT="45725" marB="45725"/>
                </a:tc>
                <a:tc>
                  <a:txBody>
                    <a:bodyPr/>
                    <a:lstStyle/>
                    <a:p>
                      <a:pPr marL="0" marR="0" lvl="0" indent="0" algn="l" rtl="0">
                        <a:spcBef>
                          <a:spcPts val="0"/>
                        </a:spcBef>
                        <a:buSzPct val="25000"/>
                        <a:buNone/>
                      </a:pPr>
                      <a:r>
                        <a:rPr lang="en-GB" sz="1800" dirty="0">
                          <a:latin typeface="Verdana"/>
                          <a:ea typeface="Verdana"/>
                          <a:cs typeface="Verdana"/>
                          <a:sym typeface="Verdana"/>
                        </a:rPr>
                        <a:t>24 </a:t>
                      </a:r>
                    </a:p>
                  </a:txBody>
                  <a:tcPr marL="91450" marR="91450" marT="45725" marB="45725"/>
                </a:tc>
                <a:extLst>
                  <a:ext uri="{0D108BD9-81ED-4DB2-BD59-A6C34878D82A}">
                    <a16:rowId xmlns:a16="http://schemas.microsoft.com/office/drawing/2014/main" val="10004"/>
                  </a:ext>
                </a:extLst>
              </a:tr>
              <a:tr h="260683">
                <a:tc>
                  <a:txBody>
                    <a:bodyPr/>
                    <a:lstStyle/>
                    <a:p>
                      <a:pPr marL="0" marR="0" lvl="0" indent="0" algn="l" rtl="0">
                        <a:spcBef>
                          <a:spcPts val="0"/>
                        </a:spcBef>
                        <a:buSzPct val="25000"/>
                        <a:buNone/>
                      </a:pPr>
                      <a:r>
                        <a:rPr lang="en-GB" sz="1800" dirty="0">
                          <a:latin typeface="Verdana"/>
                          <a:ea typeface="Verdana"/>
                          <a:cs typeface="Verdana"/>
                          <a:sym typeface="Verdana"/>
                        </a:rPr>
                        <a:t>Total</a:t>
                      </a:r>
                    </a:p>
                  </a:txBody>
                  <a:tcPr marL="91450" marR="91450" marT="45725" marB="45725"/>
                </a:tc>
                <a:tc>
                  <a:txBody>
                    <a:bodyPr/>
                    <a:lstStyle/>
                    <a:p>
                      <a:pPr marL="0" marR="0" lvl="0" indent="0" algn="l" rtl="0">
                        <a:spcBef>
                          <a:spcPts val="0"/>
                        </a:spcBef>
                        <a:buSzPct val="25000"/>
                        <a:buNone/>
                      </a:pPr>
                      <a:r>
                        <a:rPr lang="en-GB" sz="1800" dirty="0">
                          <a:latin typeface="Verdana"/>
                          <a:ea typeface="Verdana"/>
                          <a:cs typeface="Verdana"/>
                          <a:sym typeface="Verdana"/>
                        </a:rPr>
                        <a:t>70 </a:t>
                      </a:r>
                    </a:p>
                  </a:txBody>
                  <a:tcPr marL="91450" marR="91450"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36738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49578" y="53303"/>
            <a:ext cx="4157994" cy="4334298"/>
          </a:xfrm>
          <a:prstGeom prst="rect">
            <a:avLst/>
          </a:prstGeom>
        </p:spPr>
      </p:pic>
      <p:sp>
        <p:nvSpPr>
          <p:cNvPr id="6" name="Rectangle 5"/>
          <p:cNvSpPr/>
          <p:nvPr/>
        </p:nvSpPr>
        <p:spPr>
          <a:xfrm>
            <a:off x="1651660" y="150324"/>
            <a:ext cx="1996068" cy="3754874"/>
          </a:xfrm>
          <a:prstGeom prst="rect">
            <a:avLst/>
          </a:prstGeom>
          <a:ln w="28575">
            <a:solidFill>
              <a:schemeClr val="tx1"/>
            </a:solidFill>
          </a:ln>
        </p:spPr>
        <p:txBody>
          <a:bodyPr wrap="square">
            <a:spAutoFit/>
          </a:bodyPr>
          <a:lstStyle/>
          <a:p>
            <a:r>
              <a:rPr lang="en-GB" sz="1700" b="1" dirty="0">
                <a:latin typeface="Comic Sans MS" charset="0"/>
                <a:ea typeface="Comic Sans MS" charset="0"/>
                <a:cs typeface="Comic Sans MS" charset="0"/>
              </a:rPr>
              <a:t>Chooses appropriate methods to collect a range of data </a:t>
            </a:r>
          </a:p>
          <a:p>
            <a:r>
              <a:rPr lang="en-GB" sz="1700" b="1" dirty="0">
                <a:latin typeface="Comic Sans MS" charset="0"/>
                <a:ea typeface="Comic Sans MS" charset="0"/>
                <a:cs typeface="Comic Sans MS" charset="0"/>
              </a:rPr>
              <a:t>Level 3: </a:t>
            </a:r>
            <a:r>
              <a:rPr lang="en-GB" sz="1700" dirty="0">
                <a:latin typeface="Comic Sans MS" charset="0"/>
                <a:ea typeface="Comic Sans MS" charset="0"/>
                <a:cs typeface="Comic Sans MS" charset="0"/>
              </a:rPr>
              <a:t>Chooses </a:t>
            </a:r>
            <a:r>
              <a:rPr lang="en-GB" sz="1700" dirty="0">
                <a:solidFill>
                  <a:srgbClr val="FF0000"/>
                </a:solidFill>
                <a:latin typeface="Comic Sans MS" charset="0"/>
                <a:ea typeface="Comic Sans MS" charset="0"/>
                <a:cs typeface="Comic Sans MS" charset="0"/>
              </a:rPr>
              <a:t>appropriate methods</a:t>
            </a:r>
            <a:r>
              <a:rPr lang="en-GB" sz="1700" dirty="0">
                <a:latin typeface="Comic Sans MS" charset="0"/>
                <a:ea typeface="Comic Sans MS" charset="0"/>
                <a:cs typeface="Comic Sans MS" charset="0"/>
              </a:rPr>
              <a:t> to collect a range of data and</a:t>
            </a:r>
          </a:p>
          <a:p>
            <a:r>
              <a:rPr lang="en-GB" sz="1700" dirty="0">
                <a:latin typeface="Comic Sans MS" charset="0"/>
                <a:ea typeface="Comic Sans MS" charset="0"/>
                <a:cs typeface="Comic Sans MS" charset="0"/>
              </a:rPr>
              <a:t>information </a:t>
            </a:r>
            <a:r>
              <a:rPr lang="en-GB" sz="1700" dirty="0">
                <a:solidFill>
                  <a:srgbClr val="FF0000"/>
                </a:solidFill>
                <a:latin typeface="Comic Sans MS" charset="0"/>
                <a:ea typeface="Comic Sans MS" charset="0"/>
                <a:cs typeface="Comic Sans MS" charset="0"/>
              </a:rPr>
              <a:t>relevant </a:t>
            </a:r>
            <a:r>
              <a:rPr lang="en-GB" sz="1700" dirty="0">
                <a:latin typeface="Comic Sans MS" charset="0"/>
                <a:ea typeface="Comic Sans MS" charset="0"/>
                <a:cs typeface="Comic Sans MS" charset="0"/>
              </a:rPr>
              <a:t>to the geographical topic. </a:t>
            </a:r>
          </a:p>
        </p:txBody>
      </p:sp>
      <p:sp>
        <p:nvSpPr>
          <p:cNvPr id="7" name="Rectangle 6"/>
          <p:cNvSpPr/>
          <p:nvPr/>
        </p:nvSpPr>
        <p:spPr>
          <a:xfrm>
            <a:off x="8040216" y="116632"/>
            <a:ext cx="2431934" cy="4016484"/>
          </a:xfrm>
          <a:prstGeom prst="rect">
            <a:avLst/>
          </a:prstGeom>
          <a:ln w="28575">
            <a:solidFill>
              <a:schemeClr val="tx1"/>
            </a:solidFill>
          </a:ln>
        </p:spPr>
        <p:txBody>
          <a:bodyPr wrap="square">
            <a:spAutoFit/>
          </a:bodyPr>
          <a:lstStyle/>
          <a:p>
            <a:r>
              <a:rPr lang="en-GB" sz="1700" b="1" dirty="0">
                <a:latin typeface="Comic Sans MS" charset="0"/>
                <a:ea typeface="Comic Sans MS" charset="0"/>
                <a:cs typeface="Comic Sans MS" charset="0"/>
              </a:rPr>
              <a:t>Designs a valid sampling framework that considers both frequency and timing of observations.</a:t>
            </a:r>
            <a:br>
              <a:rPr lang="en-GB" sz="1700" b="1" dirty="0">
                <a:latin typeface="Comic Sans MS" charset="0"/>
                <a:ea typeface="Comic Sans MS" charset="0"/>
                <a:cs typeface="Comic Sans MS" charset="0"/>
              </a:rPr>
            </a:br>
            <a:r>
              <a:rPr lang="en-GB" sz="1700" b="1" dirty="0">
                <a:latin typeface="Comic Sans MS" charset="0"/>
                <a:ea typeface="Comic Sans MS" charset="0"/>
                <a:cs typeface="Comic Sans MS" charset="0"/>
              </a:rPr>
              <a:t>Level 3: </a:t>
            </a:r>
            <a:r>
              <a:rPr lang="en-GB" sz="1700" dirty="0">
                <a:latin typeface="Comic Sans MS" charset="0"/>
                <a:ea typeface="Comic Sans MS" charset="0"/>
                <a:cs typeface="Comic Sans MS" charset="0"/>
              </a:rPr>
              <a:t>Designs a </a:t>
            </a:r>
            <a:r>
              <a:rPr lang="en-GB" sz="1700" dirty="0">
                <a:solidFill>
                  <a:srgbClr val="FF0000"/>
                </a:solidFill>
                <a:latin typeface="Comic Sans MS" charset="0"/>
                <a:ea typeface="Comic Sans MS" charset="0"/>
                <a:cs typeface="Comic Sans MS" charset="0"/>
              </a:rPr>
              <a:t>valid sampling framework explicitly linked and appropriate to the geographical focus being investigated</a:t>
            </a:r>
            <a:r>
              <a:rPr lang="en-GB" sz="1700" dirty="0">
                <a:latin typeface="Comic Sans MS" charset="0"/>
                <a:ea typeface="Comic Sans MS" charset="0"/>
                <a:cs typeface="Comic Sans MS" charset="0"/>
              </a:rPr>
              <a:t> that </a:t>
            </a:r>
            <a:r>
              <a:rPr lang="en-GB" sz="1700" dirty="0">
                <a:solidFill>
                  <a:srgbClr val="FF0000"/>
                </a:solidFill>
                <a:latin typeface="Comic Sans MS" charset="0"/>
                <a:ea typeface="Comic Sans MS" charset="0"/>
                <a:cs typeface="Comic Sans MS" charset="0"/>
              </a:rPr>
              <a:t>considers both frequency and timing of observations</a:t>
            </a:r>
            <a:r>
              <a:rPr lang="en-GB" sz="1700" dirty="0">
                <a:latin typeface="Comic Sans MS" charset="0"/>
                <a:ea typeface="Comic Sans MS" charset="0"/>
                <a:cs typeface="Comic Sans MS" charset="0"/>
              </a:rPr>
              <a:t>.</a:t>
            </a:r>
          </a:p>
        </p:txBody>
      </p:sp>
      <p:sp>
        <p:nvSpPr>
          <p:cNvPr id="8" name="Rectangle 7"/>
          <p:cNvSpPr/>
          <p:nvPr/>
        </p:nvSpPr>
        <p:spPr>
          <a:xfrm>
            <a:off x="1683688" y="4687842"/>
            <a:ext cx="4572000" cy="1923604"/>
          </a:xfrm>
          <a:prstGeom prst="rect">
            <a:avLst/>
          </a:prstGeom>
          <a:ln w="28575">
            <a:solidFill>
              <a:schemeClr val="tx1"/>
            </a:solidFill>
          </a:ln>
        </p:spPr>
        <p:txBody>
          <a:bodyPr>
            <a:spAutoFit/>
          </a:bodyPr>
          <a:lstStyle/>
          <a:p>
            <a:r>
              <a:rPr lang="en-GB" sz="1700" b="1" dirty="0">
                <a:latin typeface="Comic Sans MS" charset="0"/>
                <a:ea typeface="Comic Sans MS" charset="0"/>
                <a:cs typeface="Comic Sans MS" charset="0"/>
              </a:rPr>
              <a:t>Research planning shows understanding of the ethical dimensions of field research methods </a:t>
            </a:r>
          </a:p>
          <a:p>
            <a:r>
              <a:rPr lang="en-GB" sz="1700" b="1" dirty="0">
                <a:latin typeface="Comic Sans MS" charset="0"/>
                <a:ea typeface="Comic Sans MS" charset="0"/>
                <a:cs typeface="Comic Sans MS" charset="0"/>
              </a:rPr>
              <a:t>Level 3: </a:t>
            </a:r>
            <a:r>
              <a:rPr lang="en-GB" sz="1700" dirty="0">
                <a:latin typeface="Comic Sans MS" charset="0"/>
                <a:ea typeface="Comic Sans MS" charset="0"/>
                <a:cs typeface="Comic Sans MS" charset="0"/>
              </a:rPr>
              <a:t>Research planning shows </a:t>
            </a:r>
            <a:r>
              <a:rPr lang="en-GB" sz="1700" dirty="0">
                <a:solidFill>
                  <a:srgbClr val="FF0000"/>
                </a:solidFill>
                <a:latin typeface="Comic Sans MS" charset="0"/>
                <a:ea typeface="Comic Sans MS" charset="0"/>
                <a:cs typeface="Comic Sans MS" charset="0"/>
              </a:rPr>
              <a:t>appropriate and relevant understanding</a:t>
            </a:r>
            <a:r>
              <a:rPr lang="en-GB" sz="1700" dirty="0">
                <a:latin typeface="Comic Sans MS" charset="0"/>
                <a:ea typeface="Comic Sans MS" charset="0"/>
                <a:cs typeface="Comic Sans MS" charset="0"/>
              </a:rPr>
              <a:t> of the ethical dimensions of field research methods. </a:t>
            </a:r>
          </a:p>
        </p:txBody>
      </p:sp>
      <p:sp>
        <p:nvSpPr>
          <p:cNvPr id="9" name="Rectangle 8"/>
          <p:cNvSpPr/>
          <p:nvPr/>
        </p:nvSpPr>
        <p:spPr>
          <a:xfrm>
            <a:off x="6480963" y="4946535"/>
            <a:ext cx="4016110" cy="1661993"/>
          </a:xfrm>
          <a:prstGeom prst="rect">
            <a:avLst/>
          </a:prstGeom>
          <a:ln w="28575">
            <a:solidFill>
              <a:schemeClr val="tx1"/>
            </a:solidFill>
          </a:ln>
        </p:spPr>
        <p:txBody>
          <a:bodyPr wrap="square">
            <a:spAutoFit/>
          </a:bodyPr>
          <a:lstStyle/>
          <a:p>
            <a:r>
              <a:rPr lang="en-GB" sz="1700" b="1" dirty="0">
                <a:latin typeface="Comic Sans MS" charset="0"/>
                <a:ea typeface="Comic Sans MS" charset="0"/>
                <a:cs typeface="Comic Sans MS" charset="0"/>
              </a:rPr>
              <a:t>Uses methods with high levels of accuracy/precision </a:t>
            </a:r>
            <a:br>
              <a:rPr lang="en-GB" sz="1700" dirty="0">
                <a:latin typeface="Comic Sans MS" charset="0"/>
                <a:ea typeface="Comic Sans MS" charset="0"/>
                <a:cs typeface="Comic Sans MS" charset="0"/>
              </a:rPr>
            </a:br>
            <a:r>
              <a:rPr lang="en-GB" sz="1700" b="1" dirty="0">
                <a:latin typeface="Comic Sans MS" charset="0"/>
                <a:ea typeface="Comic Sans MS" charset="0"/>
                <a:cs typeface="Comic Sans MS" charset="0"/>
              </a:rPr>
              <a:t>Level 3: </a:t>
            </a:r>
            <a:r>
              <a:rPr lang="en-GB" sz="1700" dirty="0">
                <a:latin typeface="Comic Sans MS" charset="0"/>
                <a:ea typeface="Comic Sans MS" charset="0"/>
                <a:cs typeface="Comic Sans MS" charset="0"/>
              </a:rPr>
              <a:t>Obtains </a:t>
            </a:r>
            <a:r>
              <a:rPr lang="en-GB" sz="1700" dirty="0">
                <a:solidFill>
                  <a:srgbClr val="FF0000"/>
                </a:solidFill>
                <a:latin typeface="Comic Sans MS" charset="0"/>
                <a:ea typeface="Comic Sans MS" charset="0"/>
                <a:cs typeface="Comic Sans MS" charset="0"/>
              </a:rPr>
              <a:t>reliable data and information </a:t>
            </a:r>
            <a:r>
              <a:rPr lang="en-GB" sz="1700" dirty="0">
                <a:latin typeface="Comic Sans MS" charset="0"/>
                <a:ea typeface="Comic Sans MS" charset="0"/>
                <a:cs typeface="Comic Sans MS" charset="0"/>
              </a:rPr>
              <a:t>as a result of </a:t>
            </a:r>
            <a:r>
              <a:rPr lang="en-GB" sz="1700" dirty="0">
                <a:solidFill>
                  <a:srgbClr val="FF0000"/>
                </a:solidFill>
                <a:latin typeface="Comic Sans MS" charset="0"/>
                <a:ea typeface="Comic Sans MS" charset="0"/>
                <a:cs typeface="Comic Sans MS" charset="0"/>
              </a:rPr>
              <a:t>consistent use of methods </a:t>
            </a:r>
            <a:r>
              <a:rPr lang="en-GB" sz="1700" dirty="0">
                <a:latin typeface="Comic Sans MS" charset="0"/>
                <a:ea typeface="Comic Sans MS" charset="0"/>
                <a:cs typeface="Comic Sans MS" charset="0"/>
              </a:rPr>
              <a:t>with </a:t>
            </a:r>
            <a:r>
              <a:rPr lang="en-GB" sz="1700" dirty="0">
                <a:solidFill>
                  <a:srgbClr val="FF0000"/>
                </a:solidFill>
                <a:latin typeface="Comic Sans MS" charset="0"/>
                <a:ea typeface="Comic Sans MS" charset="0"/>
                <a:cs typeface="Comic Sans MS" charset="0"/>
              </a:rPr>
              <a:t>high levels of accuracy/precision</a:t>
            </a:r>
            <a:r>
              <a:rPr lang="en-GB" sz="1700" dirty="0">
                <a:latin typeface="Comic Sans MS" charset="0"/>
                <a:ea typeface="Comic Sans MS" charset="0"/>
                <a:cs typeface="Comic Sans MS" charset="0"/>
              </a:rPr>
              <a:t>. </a:t>
            </a:r>
          </a:p>
        </p:txBody>
      </p:sp>
    </p:spTree>
    <p:extLst>
      <p:ext uri="{BB962C8B-B14F-4D97-AF65-F5344CB8AC3E}">
        <p14:creationId xmlns:p14="http://schemas.microsoft.com/office/powerpoint/2010/main" val="5074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GB" u="sng" dirty="0"/>
              <a:t>What do I need to think about?</a:t>
            </a:r>
          </a:p>
        </p:txBody>
      </p:sp>
      <p:graphicFrame>
        <p:nvGraphicFramePr>
          <p:cNvPr id="7" name="Content Placeholder 2">
            <a:extLst>
              <a:ext uri="{FF2B5EF4-FFF2-40B4-BE49-F238E27FC236}">
                <a16:creationId xmlns:a16="http://schemas.microsoft.com/office/drawing/2014/main" id="{F6FD1F89-7DCD-4AC0-B7BD-0E6675C977FE}"/>
              </a:ext>
            </a:extLst>
          </p:cNvPr>
          <p:cNvGraphicFramePr>
            <a:graphicFrameLocks noGrp="1"/>
          </p:cNvGraphicFramePr>
          <p:nvPr>
            <p:ph idx="1"/>
          </p:nvPr>
        </p:nvGraphicFramePr>
        <p:xfrm>
          <a:off x="1649760" y="1143000"/>
          <a:ext cx="8892480" cy="4230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721768" y="5541040"/>
            <a:ext cx="4302224" cy="1200329"/>
          </a:xfrm>
          <a:prstGeom prst="rect">
            <a:avLst/>
          </a:prstGeom>
          <a:ln w="28575">
            <a:solidFill>
              <a:srgbClr val="FF0000"/>
            </a:solidFill>
          </a:ln>
        </p:spPr>
        <p:txBody>
          <a:bodyPr wrap="square">
            <a:spAutoFit/>
          </a:bodyPr>
          <a:lstStyle/>
          <a:p>
            <a:r>
              <a:rPr lang="en-GB" altLang="x-none" sz="2400" dirty="0"/>
              <a:t>Qualitative Data. This is data that does not hold a numerical value.</a:t>
            </a:r>
          </a:p>
        </p:txBody>
      </p:sp>
      <p:sp>
        <p:nvSpPr>
          <p:cNvPr id="5" name="Rectangle 4"/>
          <p:cNvSpPr/>
          <p:nvPr/>
        </p:nvSpPr>
        <p:spPr>
          <a:xfrm>
            <a:off x="6168008" y="5520907"/>
            <a:ext cx="4320480" cy="1200329"/>
          </a:xfrm>
          <a:prstGeom prst="rect">
            <a:avLst/>
          </a:prstGeom>
          <a:ln w="28575">
            <a:solidFill>
              <a:srgbClr val="FF0000"/>
            </a:solidFill>
          </a:ln>
        </p:spPr>
        <p:txBody>
          <a:bodyPr wrap="square">
            <a:spAutoFit/>
          </a:bodyPr>
          <a:lstStyle/>
          <a:p>
            <a:r>
              <a:rPr lang="en-GB" altLang="x-none" sz="2400" dirty="0"/>
              <a:t>Quantitative Data. This is data that can be measured using numbers.</a:t>
            </a:r>
          </a:p>
        </p:txBody>
      </p:sp>
    </p:spTree>
    <p:extLst>
      <p:ext uri="{BB962C8B-B14F-4D97-AF65-F5344CB8AC3E}">
        <p14:creationId xmlns:p14="http://schemas.microsoft.com/office/powerpoint/2010/main" val="145511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Ethical and social issues of data collection</a:t>
            </a:r>
          </a:p>
        </p:txBody>
      </p:sp>
      <p:sp>
        <p:nvSpPr>
          <p:cNvPr id="4" name="Content Placeholder 2"/>
          <p:cNvSpPr>
            <a:spLocks noGrp="1"/>
          </p:cNvSpPr>
          <p:nvPr>
            <p:ph idx="1"/>
          </p:nvPr>
        </p:nvSpPr>
        <p:spPr>
          <a:xfrm>
            <a:off x="1775521" y="1783358"/>
            <a:ext cx="2962275" cy="4525963"/>
          </a:xfrm>
          <a:ln>
            <a:solidFill>
              <a:schemeClr val="tx1"/>
            </a:solidFill>
          </a:ln>
        </p:spPr>
        <p:txBody>
          <a:bodyPr>
            <a:normAutofit fontScale="77500" lnSpcReduction="20000"/>
          </a:bodyPr>
          <a:lstStyle/>
          <a:p>
            <a:pPr marL="265176" indent="-265176">
              <a:buNone/>
              <a:defRPr/>
            </a:pPr>
            <a:r>
              <a:rPr lang="en-GB" b="1" u="sng" dirty="0"/>
              <a:t>Urban project</a:t>
            </a:r>
          </a:p>
          <a:p>
            <a:pPr marL="0" indent="0">
              <a:buNone/>
              <a:defRPr/>
            </a:pPr>
            <a:r>
              <a:rPr lang="en-GB" dirty="0"/>
              <a:t>Names and addresses, for example ,may have to be kept anonymous</a:t>
            </a:r>
          </a:p>
          <a:p>
            <a:pPr marL="0" indent="0">
              <a:buNone/>
              <a:defRPr/>
            </a:pPr>
            <a:r>
              <a:rPr lang="en-GB" dirty="0"/>
              <a:t>Behave sensitively to personal opinions on social challenges and what information people might be prepared or willing to share with you</a:t>
            </a:r>
          </a:p>
        </p:txBody>
      </p:sp>
      <p:sp>
        <p:nvSpPr>
          <p:cNvPr id="5" name="Content Placeholder 2"/>
          <p:cNvSpPr txBox="1">
            <a:spLocks/>
          </p:cNvSpPr>
          <p:nvPr/>
        </p:nvSpPr>
        <p:spPr>
          <a:xfrm>
            <a:off x="7536161" y="1710333"/>
            <a:ext cx="2962275" cy="4525963"/>
          </a:xfrm>
          <a:prstGeom prst="rect">
            <a:avLst/>
          </a:prstGeom>
          <a:ln>
            <a:solidFill>
              <a:schemeClr val="tx1"/>
            </a:solidFill>
          </a:ln>
        </p:spPr>
        <p:txBody>
          <a:bodyPr>
            <a:normAutofit fontScale="70000" lnSpcReduction="20000"/>
          </a:bodyPr>
          <a:lstStyle/>
          <a:p>
            <a:pPr marL="342900" indent="-342900">
              <a:spcBef>
                <a:spcPct val="20000"/>
              </a:spcBef>
              <a:defRPr/>
            </a:pPr>
            <a:r>
              <a:rPr lang="en-GB" sz="3200" b="1" u="sng" dirty="0"/>
              <a:t>Coasts project</a:t>
            </a:r>
          </a:p>
          <a:p>
            <a:pPr>
              <a:spcBef>
                <a:spcPct val="20000"/>
              </a:spcBef>
              <a:defRPr/>
            </a:pPr>
            <a:r>
              <a:rPr lang="en-GB" sz="3200" dirty="0"/>
              <a:t>Think about the measures you will take to minimise your own negative impact on the area.</a:t>
            </a:r>
          </a:p>
          <a:p>
            <a:pPr>
              <a:spcBef>
                <a:spcPct val="20000"/>
              </a:spcBef>
              <a:defRPr/>
            </a:pPr>
            <a:endParaRPr lang="en-GB" sz="3200" dirty="0"/>
          </a:p>
          <a:p>
            <a:pPr>
              <a:spcBef>
                <a:spcPct val="20000"/>
              </a:spcBef>
              <a:defRPr/>
            </a:pPr>
            <a:r>
              <a:rPr lang="en-GB" sz="3200" dirty="0"/>
              <a:t>Think whether the act of you collecting data actually causes harm to the environment you are in.</a:t>
            </a:r>
          </a:p>
          <a:p>
            <a:pPr marL="342900" indent="-342900">
              <a:spcBef>
                <a:spcPct val="20000"/>
              </a:spcBef>
              <a:defRPr/>
            </a:pPr>
            <a:endParaRPr lang="en-GB" sz="3200" dirty="0"/>
          </a:p>
        </p:txBody>
      </p:sp>
      <p:sp>
        <p:nvSpPr>
          <p:cNvPr id="6" name="Rectangle 5"/>
          <p:cNvSpPr/>
          <p:nvPr/>
        </p:nvSpPr>
        <p:spPr>
          <a:xfrm>
            <a:off x="4943872" y="2348881"/>
            <a:ext cx="2305050" cy="313932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GB" dirty="0"/>
              <a:t>Whilst it is very difficult to plan for every eventuality, describing in your write-up how you best tried to manage difficult circumstances will show how well you planned your methodology.</a:t>
            </a:r>
          </a:p>
        </p:txBody>
      </p:sp>
    </p:spTree>
    <p:extLst>
      <p:ext uri="{BB962C8B-B14F-4D97-AF65-F5344CB8AC3E}">
        <p14:creationId xmlns:p14="http://schemas.microsoft.com/office/powerpoint/2010/main" val="50018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Data collection techniques</a:t>
            </a:r>
          </a:p>
        </p:txBody>
      </p:sp>
      <p:sp>
        <p:nvSpPr>
          <p:cNvPr id="3" name="Content Placeholder 2"/>
          <p:cNvSpPr>
            <a:spLocks noGrp="1"/>
          </p:cNvSpPr>
          <p:nvPr>
            <p:ph idx="1"/>
          </p:nvPr>
        </p:nvSpPr>
        <p:spPr/>
        <p:txBody>
          <a:bodyPr>
            <a:normAutofit fontScale="77500" lnSpcReduction="20000"/>
          </a:bodyPr>
          <a:lstStyle/>
          <a:p>
            <a:pPr marL="265176" indent="-265176">
              <a:buNone/>
              <a:defRPr/>
            </a:pPr>
            <a:r>
              <a:rPr lang="en-GB" dirty="0"/>
              <a:t>Useful websites</a:t>
            </a:r>
          </a:p>
          <a:p>
            <a:pPr marL="265176" indent="-265176">
              <a:buNone/>
              <a:defRPr/>
            </a:pPr>
            <a:r>
              <a:rPr lang="en-GB" dirty="0">
                <a:hlinkClick r:id="rId3"/>
              </a:rPr>
              <a:t>https://drive.google.com/drive/u/1/folders/0B0QAx84xTMKwLWYxNW5fcFdzTlk?hl=en_GB</a:t>
            </a:r>
            <a:endParaRPr lang="en-GB" dirty="0"/>
          </a:p>
          <a:p>
            <a:pPr marL="265176" indent="-265176">
              <a:buNone/>
              <a:defRPr/>
            </a:pPr>
            <a:r>
              <a:rPr lang="en-GB" dirty="0" err="1"/>
              <a:t>Sanddunes</a:t>
            </a:r>
            <a:r>
              <a:rPr lang="en-GB" dirty="0"/>
              <a:t> </a:t>
            </a:r>
          </a:p>
          <a:p>
            <a:pPr marL="265176" indent="-265176">
              <a:buNone/>
              <a:defRPr/>
            </a:pPr>
            <a:r>
              <a:rPr lang="en-GB" dirty="0">
                <a:hlinkClick r:id="rId4"/>
              </a:rPr>
              <a:t>http://www.field-studies-council.org/centres/rhydycreuau/learn/schools/info-for-teachers/resources/sand-dunes.aspx</a:t>
            </a:r>
            <a:endParaRPr lang="en-GB" dirty="0"/>
          </a:p>
          <a:p>
            <a:pPr marL="265176" indent="-265176">
              <a:buNone/>
              <a:defRPr/>
            </a:pPr>
            <a:r>
              <a:rPr lang="en-GB" dirty="0"/>
              <a:t>Ecological sampling methods </a:t>
            </a:r>
            <a:r>
              <a:rPr lang="en-GB" dirty="0">
                <a:hlinkClick r:id="rId5"/>
              </a:rPr>
              <a:t>http://www.countrysideinfo.co.uk/what_method.htm</a:t>
            </a:r>
            <a:endParaRPr lang="en-GB" dirty="0"/>
          </a:p>
          <a:p>
            <a:pPr marL="265176" indent="-265176">
              <a:buNone/>
              <a:defRPr/>
            </a:pPr>
            <a:r>
              <a:rPr lang="en-GB" dirty="0"/>
              <a:t>Eighty fieldwork techniques</a:t>
            </a:r>
          </a:p>
          <a:p>
            <a:pPr marL="265176" indent="-265176">
              <a:buNone/>
              <a:defRPr/>
            </a:pPr>
            <a:r>
              <a:rPr lang="en-GB" dirty="0">
                <a:hlinkClick r:id="rId6"/>
              </a:rPr>
              <a:t>https://mrsgeographyblog.wordpress.com/2017/01/13/eighty-fieldwork-techniques/</a:t>
            </a:r>
            <a:endParaRPr lang="en-GB" dirty="0"/>
          </a:p>
          <a:p>
            <a:endParaRPr lang="en-GB" dirty="0"/>
          </a:p>
        </p:txBody>
      </p:sp>
    </p:spTree>
    <p:extLst>
      <p:ext uri="{BB962C8B-B14F-4D97-AF65-F5344CB8AC3E}">
        <p14:creationId xmlns:p14="http://schemas.microsoft.com/office/powerpoint/2010/main" val="1135292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2027238" y="530226"/>
          <a:ext cx="8183562" cy="5431155"/>
        </p:xfrm>
        <a:graphic>
          <a:graphicData uri="http://schemas.openxmlformats.org/drawingml/2006/table">
            <a:tbl>
              <a:tblPr/>
              <a:tblGrid>
                <a:gridCol w="1363662">
                  <a:extLst>
                    <a:ext uri="{9D8B030D-6E8A-4147-A177-3AD203B41FA5}">
                      <a16:colId xmlns:a16="http://schemas.microsoft.com/office/drawing/2014/main" val="20000"/>
                    </a:ext>
                  </a:extLst>
                </a:gridCol>
                <a:gridCol w="1363663">
                  <a:extLst>
                    <a:ext uri="{9D8B030D-6E8A-4147-A177-3AD203B41FA5}">
                      <a16:colId xmlns:a16="http://schemas.microsoft.com/office/drawing/2014/main" val="20001"/>
                    </a:ext>
                  </a:extLst>
                </a:gridCol>
                <a:gridCol w="1365250">
                  <a:extLst>
                    <a:ext uri="{9D8B030D-6E8A-4147-A177-3AD203B41FA5}">
                      <a16:colId xmlns:a16="http://schemas.microsoft.com/office/drawing/2014/main" val="20002"/>
                    </a:ext>
                  </a:extLst>
                </a:gridCol>
                <a:gridCol w="1363662">
                  <a:extLst>
                    <a:ext uri="{9D8B030D-6E8A-4147-A177-3AD203B41FA5}">
                      <a16:colId xmlns:a16="http://schemas.microsoft.com/office/drawing/2014/main" val="20003"/>
                    </a:ext>
                  </a:extLst>
                </a:gridCol>
                <a:gridCol w="1363663">
                  <a:extLst>
                    <a:ext uri="{9D8B030D-6E8A-4147-A177-3AD203B41FA5}">
                      <a16:colId xmlns:a16="http://schemas.microsoft.com/office/drawing/2014/main" val="20004"/>
                    </a:ext>
                  </a:extLst>
                </a:gridCol>
                <a:gridCol w="1363662">
                  <a:extLst>
                    <a:ext uri="{9D8B030D-6E8A-4147-A177-3AD203B41FA5}">
                      <a16:colId xmlns:a16="http://schemas.microsoft.com/office/drawing/2014/main" val="20005"/>
                    </a:ext>
                  </a:extLst>
                </a:gridCol>
              </a:tblGrid>
              <a:tr h="371475">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1" i="0" u="none" strike="noStrike" cap="none" normalizeH="0" baseline="0">
                          <a:ln>
                            <a:noFill/>
                          </a:ln>
                          <a:solidFill>
                            <a:srgbClr val="FFFFFF"/>
                          </a:solidFill>
                          <a:effectLst/>
                          <a:latin typeface="Verdana" charset="0"/>
                        </a:rPr>
                        <a:t>What information do I need to collect?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1" i="0" u="none" strike="noStrike" cap="none" normalizeH="0" baseline="0">
                          <a:ln>
                            <a:noFill/>
                          </a:ln>
                          <a:solidFill>
                            <a:srgbClr val="FFFFFF"/>
                          </a:solidFill>
                          <a:effectLst/>
                          <a:latin typeface="Verdana" charset="0"/>
                        </a:rPr>
                        <a:t>What techniques would collect this?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1" i="0" u="none" strike="noStrike" cap="none" normalizeH="0" baseline="0">
                          <a:ln>
                            <a:noFill/>
                          </a:ln>
                          <a:solidFill>
                            <a:srgbClr val="FFFFFF"/>
                          </a:solidFill>
                          <a:effectLst/>
                          <a:latin typeface="Verdana" charset="0"/>
                        </a:rPr>
                        <a:t>What sampling strategy will I 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1" i="0" u="none" strike="noStrike" cap="none" normalizeH="0" baseline="0">
                          <a:ln>
                            <a:noFill/>
                          </a:ln>
                          <a:solidFill>
                            <a:srgbClr val="FFFFFF"/>
                          </a:solidFill>
                          <a:effectLst/>
                          <a:latin typeface="Verdana" charset="0"/>
                        </a:rPr>
                        <a:t>What is the frequency of the collection? Sample size, timings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1" i="0" u="none" strike="noStrike" cap="none" normalizeH="0" baseline="0">
                          <a:ln>
                            <a:noFill/>
                          </a:ln>
                          <a:solidFill>
                            <a:srgbClr val="FFFFFF"/>
                          </a:solidFill>
                          <a:effectLst/>
                          <a:latin typeface="Verdana" charset="0"/>
                        </a:rPr>
                        <a:t>Any ethical/social considerations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1" i="0" u="none" strike="noStrike" cap="none" normalizeH="0" baseline="0">
                          <a:ln>
                            <a:noFill/>
                          </a:ln>
                          <a:solidFill>
                            <a:srgbClr val="FFFFFF"/>
                          </a:solidFill>
                          <a:effectLst/>
                          <a:latin typeface="Verdana" charset="0"/>
                        </a:rPr>
                        <a:t>Data collection sheet done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rowSpan="4">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rgbClr val="000000"/>
                          </a:solidFill>
                          <a:effectLst/>
                          <a:latin typeface="Verdana" charset="0"/>
                        </a:rPr>
                        <a:t>Judge quality of environment of quayside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rgbClr val="000000"/>
                          </a:solidFill>
                          <a:effectLst/>
                          <a:latin typeface="Verdana" charset="0"/>
                        </a:rPr>
                        <a:t>photos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rgbClr val="000000"/>
                          </a:solidFill>
                          <a:effectLst/>
                          <a:latin typeface="Verdana" charset="0"/>
                        </a:rPr>
                        <a:t>At each site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rgbClr val="000000"/>
                          </a:solidFill>
                          <a:effectLst/>
                          <a:latin typeface="Verdana" charset="0"/>
                        </a:rPr>
                        <a:t>Many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400" b="0" i="0" u="none" strike="noStrike" cap="none" normalizeH="0" baseline="0">
                        <a:ln>
                          <a:noFill/>
                        </a:ln>
                        <a:solidFill>
                          <a:srgbClr val="000000"/>
                        </a:solidFill>
                        <a:effectLst/>
                        <a:latin typeface="Verdana"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400" b="0" i="0" u="none" strike="noStrike" cap="none" normalizeH="0" baseline="0">
                        <a:ln>
                          <a:noFill/>
                        </a:ln>
                        <a:solidFill>
                          <a:srgbClr val="000000"/>
                        </a:solidFill>
                        <a:effectLst/>
                        <a:latin typeface="Verdana"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extLst>
                  <a:ext uri="{0D108BD9-81ED-4DB2-BD59-A6C34878D82A}">
                    <a16:rowId xmlns:a16="http://schemas.microsoft.com/office/drawing/2014/main" val="10001"/>
                  </a:ext>
                </a:extLst>
              </a:tr>
              <a:tr h="371475">
                <a:tc vMerge="1">
                  <a:txBody>
                    <a:bodyPr/>
                    <a:lstStyle/>
                    <a:p>
                      <a:endParaRPr lang="en-GB"/>
                    </a:p>
                  </a:txBody>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rgbClr val="000000"/>
                          </a:solidFill>
                          <a:effectLst/>
                          <a:latin typeface="Verdana" charset="0"/>
                        </a:rPr>
                        <a:t>EQS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rgbClr val="000000"/>
                          </a:solidFill>
                          <a:effectLst/>
                          <a:latin typeface="Verdana" charset="0"/>
                        </a:rPr>
                        <a:t>At each site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rgbClr val="000000"/>
                          </a:solidFill>
                          <a:effectLst/>
                          <a:latin typeface="Verdana" charset="0"/>
                        </a:rPr>
                        <a:t>Once at each site. Could repeat at various points in 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400" b="0" i="0" u="none" strike="noStrike" cap="none" normalizeH="0" baseline="0">
                        <a:ln>
                          <a:noFill/>
                        </a:ln>
                        <a:solidFill>
                          <a:srgbClr val="000000"/>
                        </a:solidFill>
                        <a:effectLst/>
                        <a:latin typeface="Verdana"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400" b="0" i="0" u="none" strike="noStrike" cap="none" normalizeH="0" baseline="0">
                        <a:ln>
                          <a:noFill/>
                        </a:ln>
                        <a:solidFill>
                          <a:srgbClr val="000000"/>
                        </a:solidFill>
                        <a:effectLst/>
                        <a:latin typeface="Verdana"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extLst>
                  <a:ext uri="{0D108BD9-81ED-4DB2-BD59-A6C34878D82A}">
                    <a16:rowId xmlns:a16="http://schemas.microsoft.com/office/drawing/2014/main" val="10002"/>
                  </a:ext>
                </a:extLst>
              </a:tr>
              <a:tr h="371475">
                <a:tc vMerge="1">
                  <a:txBody>
                    <a:bodyPr/>
                    <a:lstStyle/>
                    <a:p>
                      <a:endParaRPr lang="en-GB"/>
                    </a:p>
                  </a:txBody>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dirty="0">
                          <a:ln>
                            <a:noFill/>
                          </a:ln>
                          <a:solidFill>
                            <a:srgbClr val="000000"/>
                          </a:solidFill>
                          <a:effectLst/>
                          <a:latin typeface="Verdana" charset="0"/>
                        </a:rPr>
                        <a:t>Litter survey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rgbClr val="000000"/>
                          </a:solidFill>
                          <a:effectLst/>
                          <a:latin typeface="Verdana" charset="0"/>
                        </a:rPr>
                        <a:t>At each site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rgbClr val="000000"/>
                          </a:solidFill>
                          <a:effectLst/>
                          <a:latin typeface="Verdana" charset="0"/>
                        </a:rPr>
                        <a:t>Once at each site. Could repeat at various points in day?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400" b="0" i="0" u="none" strike="noStrike" cap="none" normalizeH="0" baseline="0">
                        <a:ln>
                          <a:noFill/>
                        </a:ln>
                        <a:solidFill>
                          <a:srgbClr val="000000"/>
                        </a:solidFill>
                        <a:effectLst/>
                        <a:latin typeface="Verdana"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400" b="0" i="0" u="none" strike="noStrike" cap="none" normalizeH="0" baseline="0">
                        <a:ln>
                          <a:noFill/>
                        </a:ln>
                        <a:solidFill>
                          <a:srgbClr val="000000"/>
                        </a:solidFill>
                        <a:effectLst/>
                        <a:latin typeface="Verdana"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400" b="0" i="0" u="none" strike="noStrike" cap="none" normalizeH="0" baseline="0">
                        <a:ln>
                          <a:noFill/>
                        </a:ln>
                        <a:solidFill>
                          <a:srgbClr val="000000"/>
                        </a:solidFill>
                        <a:effectLst/>
                        <a:latin typeface="Verdana"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extLst>
                  <a:ext uri="{0D108BD9-81ED-4DB2-BD59-A6C34878D82A}">
                    <a16:rowId xmlns:a16="http://schemas.microsoft.com/office/drawing/2014/main" val="10003"/>
                  </a:ext>
                </a:extLst>
              </a:tr>
              <a:tr h="371475">
                <a:tc vMerge="1">
                  <a:txBody>
                    <a:bodyPr/>
                    <a:lstStyle/>
                    <a:p>
                      <a:endParaRPr lang="en-GB"/>
                    </a:p>
                  </a:txBody>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rgbClr val="000000"/>
                          </a:solidFill>
                          <a:effectLst/>
                          <a:latin typeface="Verdana" charset="0"/>
                        </a:rPr>
                        <a:t>Graffiti survey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rgbClr val="000000"/>
                          </a:solidFill>
                          <a:effectLst/>
                          <a:latin typeface="Verdana" charset="0"/>
                        </a:rPr>
                        <a:t>At each site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400" b="0" i="0" u="none" strike="noStrike" cap="none" normalizeH="0" baseline="0">
                          <a:ln>
                            <a:noFill/>
                          </a:ln>
                          <a:solidFill>
                            <a:srgbClr val="000000"/>
                          </a:solidFill>
                          <a:effectLst/>
                          <a:latin typeface="Verdana" charset="0"/>
                        </a:rPr>
                        <a:t>Once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400" b="0" i="0" u="none" strike="noStrike" cap="none" normalizeH="0" baseline="0">
                        <a:ln>
                          <a:noFill/>
                        </a:ln>
                        <a:solidFill>
                          <a:srgbClr val="000000"/>
                        </a:solidFill>
                        <a:effectLst/>
                        <a:latin typeface="Verdana"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ts val="250"/>
                        </a:spcBef>
                        <a:buClr>
                          <a:schemeClr val="accent1"/>
                        </a:buClr>
                        <a:buSzPct val="80000"/>
                        <a:buFont typeface="Wingdings 2" charset="2"/>
                        <a:defRPr sz="2400">
                          <a:solidFill>
                            <a:schemeClr val="tx1"/>
                          </a:solidFill>
                          <a:latin typeface="Verdana" charset="0"/>
                        </a:defRPr>
                      </a:lvl1pPr>
                      <a:lvl2pPr marL="742950" indent="-285750">
                        <a:spcBef>
                          <a:spcPts val="250"/>
                        </a:spcBef>
                        <a:buClr>
                          <a:schemeClr val="accent1"/>
                        </a:buClr>
                        <a:buSzPct val="100000"/>
                        <a:buFont typeface="Verdana" charset="0"/>
                        <a:defRPr sz="2000">
                          <a:solidFill>
                            <a:schemeClr val="tx1"/>
                          </a:solidFill>
                          <a:latin typeface="Verdana" charset="0"/>
                        </a:defRPr>
                      </a:lvl2pPr>
                      <a:lvl3pPr marL="1143000" indent="-228600">
                        <a:spcBef>
                          <a:spcPts val="250"/>
                        </a:spcBef>
                        <a:buClr>
                          <a:srgbClr val="ED3742"/>
                        </a:buClr>
                        <a:buSzPct val="100000"/>
                        <a:buFont typeface="Wingdings 2" charset="2"/>
                        <a:defRPr sz="2000">
                          <a:solidFill>
                            <a:schemeClr val="tx1"/>
                          </a:solidFill>
                          <a:latin typeface="Verdana" charset="0"/>
                        </a:defRPr>
                      </a:lvl3pPr>
                      <a:lvl4pPr marL="1600200" indent="-228600">
                        <a:spcBef>
                          <a:spcPts val="225"/>
                        </a:spcBef>
                        <a:buClr>
                          <a:srgbClr val="ED3742"/>
                        </a:buClr>
                        <a:buSzPct val="112000"/>
                        <a:buFont typeface="Verdana" charset="0"/>
                        <a:defRPr sz="1700">
                          <a:solidFill>
                            <a:schemeClr val="tx1"/>
                          </a:solidFill>
                          <a:latin typeface="Verdana" charset="0"/>
                        </a:defRPr>
                      </a:lvl4pPr>
                      <a:lvl5pPr marL="2057400" indent="-228600">
                        <a:spcBef>
                          <a:spcPts val="250"/>
                        </a:spcBef>
                        <a:buClr>
                          <a:srgbClr val="4A85BF"/>
                        </a:buClr>
                        <a:buSzPct val="100000"/>
                        <a:buFont typeface="Wingdings 2" charset="2"/>
                        <a:defRPr sz="1600">
                          <a:solidFill>
                            <a:schemeClr val="tx1"/>
                          </a:solidFill>
                          <a:latin typeface="Verdana" charset="0"/>
                        </a:defRPr>
                      </a:lvl5pPr>
                      <a:lvl6pPr marL="2514600" indent="-228600" fontAlgn="base">
                        <a:spcBef>
                          <a:spcPts val="250"/>
                        </a:spcBef>
                        <a:spcAft>
                          <a:spcPct val="0"/>
                        </a:spcAft>
                        <a:buClr>
                          <a:srgbClr val="4A85BF"/>
                        </a:buClr>
                        <a:buSzPct val="100000"/>
                        <a:buFont typeface="Wingdings 2" charset="2"/>
                        <a:defRPr sz="1600">
                          <a:solidFill>
                            <a:schemeClr val="tx1"/>
                          </a:solidFill>
                          <a:latin typeface="Verdana" charset="0"/>
                        </a:defRPr>
                      </a:lvl6pPr>
                      <a:lvl7pPr marL="2971800" indent="-228600" fontAlgn="base">
                        <a:spcBef>
                          <a:spcPts val="250"/>
                        </a:spcBef>
                        <a:spcAft>
                          <a:spcPct val="0"/>
                        </a:spcAft>
                        <a:buClr>
                          <a:srgbClr val="4A85BF"/>
                        </a:buClr>
                        <a:buSzPct val="100000"/>
                        <a:buFont typeface="Wingdings 2" charset="2"/>
                        <a:defRPr sz="1600">
                          <a:solidFill>
                            <a:schemeClr val="tx1"/>
                          </a:solidFill>
                          <a:latin typeface="Verdana" charset="0"/>
                        </a:defRPr>
                      </a:lvl7pPr>
                      <a:lvl8pPr marL="3429000" indent="-228600" fontAlgn="base">
                        <a:spcBef>
                          <a:spcPts val="250"/>
                        </a:spcBef>
                        <a:spcAft>
                          <a:spcPct val="0"/>
                        </a:spcAft>
                        <a:buClr>
                          <a:srgbClr val="4A85BF"/>
                        </a:buClr>
                        <a:buSzPct val="100000"/>
                        <a:buFont typeface="Wingdings 2" charset="2"/>
                        <a:defRPr sz="1600">
                          <a:solidFill>
                            <a:schemeClr val="tx1"/>
                          </a:solidFill>
                          <a:latin typeface="Verdana" charset="0"/>
                        </a:defRPr>
                      </a:lvl8pPr>
                      <a:lvl9pPr marL="3886200" indent="-228600" fontAlgn="base">
                        <a:spcBef>
                          <a:spcPts val="250"/>
                        </a:spcBef>
                        <a:spcAft>
                          <a:spcPct val="0"/>
                        </a:spcAft>
                        <a:buClr>
                          <a:srgbClr val="4A85BF"/>
                        </a:buClr>
                        <a:buSzPct val="100000"/>
                        <a:buFont typeface="Wingdings 2" charset="2"/>
                        <a:defRPr sz="16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400" b="0" i="0" u="none" strike="noStrike" cap="none" normalizeH="0" baseline="0" dirty="0">
                        <a:ln>
                          <a:noFill/>
                        </a:ln>
                        <a:solidFill>
                          <a:srgbClr val="000000"/>
                        </a:solidFill>
                        <a:effectLst/>
                        <a:latin typeface="Verdana"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4706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21455" t="14433" r="21451" b="16966"/>
          <a:stretch>
            <a:fillRect/>
          </a:stretch>
        </p:blipFill>
        <p:spPr bwMode="auto">
          <a:xfrm>
            <a:off x="1666875" y="333375"/>
            <a:ext cx="87503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71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1"/>
          <p:cNvPicPr preferRelativeResize="0"/>
          <p:nvPr/>
        </p:nvPicPr>
        <p:blipFill rotWithShape="1">
          <a:blip r:embed="rId2">
            <a:alphaModFix/>
          </a:blip>
          <a:srcRect/>
          <a:stretch/>
        </p:blipFill>
        <p:spPr>
          <a:xfrm>
            <a:off x="1524000" y="48191"/>
            <a:ext cx="3851920" cy="4892978"/>
          </a:xfrm>
          <a:prstGeom prst="rect">
            <a:avLst/>
          </a:prstGeom>
          <a:noFill/>
          <a:ln>
            <a:noFill/>
          </a:ln>
        </p:spPr>
      </p:pic>
      <p:sp>
        <p:nvSpPr>
          <p:cNvPr id="5" name="Rectangle 4"/>
          <p:cNvSpPr/>
          <p:nvPr/>
        </p:nvSpPr>
        <p:spPr>
          <a:xfrm>
            <a:off x="5519937" y="48190"/>
            <a:ext cx="5040560" cy="1528624"/>
          </a:xfrm>
          <a:prstGeom prst="rect">
            <a:avLst/>
          </a:prstGeom>
          <a:ln w="28575">
            <a:solidFill>
              <a:schemeClr val="tx1"/>
            </a:solidFill>
          </a:ln>
        </p:spPr>
        <p:txBody>
          <a:bodyPr wrap="square">
            <a:spAutoFit/>
          </a:bodyPr>
          <a:lstStyle/>
          <a:p>
            <a:r>
              <a:rPr lang="en-GB" b="1" dirty="0">
                <a:solidFill>
                  <a:schemeClr val="dk1"/>
                </a:solidFill>
                <a:latin typeface="+mj-lt"/>
                <a:ea typeface="Verdana"/>
                <a:cs typeface="Verdana"/>
                <a:sym typeface="Verdana"/>
              </a:rPr>
              <a:t>Geographical knowledge</a:t>
            </a:r>
          </a:p>
          <a:p>
            <a:pPr>
              <a:spcBef>
                <a:spcPts val="360"/>
              </a:spcBef>
              <a:buClr>
                <a:schemeClr val="dk1"/>
              </a:buClr>
              <a:buSzPct val="25000"/>
            </a:pPr>
            <a:r>
              <a:rPr lang="en-GB" b="1" dirty="0">
                <a:solidFill>
                  <a:schemeClr val="dk1"/>
                </a:solidFill>
                <a:latin typeface="+mj-lt"/>
                <a:ea typeface="Verdana"/>
                <a:cs typeface="Verdana"/>
                <a:sym typeface="Verdana"/>
              </a:rPr>
              <a:t>Level 3: </a:t>
            </a:r>
            <a:r>
              <a:rPr lang="en-GB" dirty="0">
                <a:solidFill>
                  <a:schemeClr val="dk1"/>
                </a:solidFill>
                <a:latin typeface="+mj-lt"/>
                <a:ea typeface="Verdana"/>
                <a:cs typeface="Verdana"/>
                <a:sym typeface="Verdana"/>
              </a:rPr>
              <a:t>Demonstrates </a:t>
            </a:r>
            <a:r>
              <a:rPr lang="en-GB" dirty="0">
                <a:solidFill>
                  <a:srgbClr val="FF0000"/>
                </a:solidFill>
                <a:latin typeface="+mj-lt"/>
                <a:ea typeface="Verdana"/>
                <a:cs typeface="Verdana"/>
                <a:sym typeface="Verdana"/>
              </a:rPr>
              <a:t>accurate and relevant</a:t>
            </a:r>
            <a:r>
              <a:rPr lang="en-GB" dirty="0">
                <a:solidFill>
                  <a:schemeClr val="dk1"/>
                </a:solidFill>
                <a:latin typeface="+mj-lt"/>
                <a:ea typeface="Verdana"/>
                <a:cs typeface="Verdana"/>
                <a:sym typeface="Verdana"/>
              </a:rPr>
              <a:t> </a:t>
            </a:r>
            <a:r>
              <a:rPr lang="en-GB" dirty="0">
                <a:solidFill>
                  <a:srgbClr val="FF0000"/>
                </a:solidFill>
                <a:latin typeface="+mj-lt"/>
                <a:ea typeface="Verdana"/>
                <a:cs typeface="Verdana"/>
                <a:sym typeface="Verdana"/>
              </a:rPr>
              <a:t>geographical knowledge and understanding</a:t>
            </a:r>
            <a:r>
              <a:rPr lang="en-GB" dirty="0">
                <a:solidFill>
                  <a:schemeClr val="dk1"/>
                </a:solidFill>
                <a:latin typeface="+mj-lt"/>
                <a:ea typeface="Verdana"/>
                <a:cs typeface="Verdana"/>
                <a:sym typeface="Verdana"/>
              </a:rPr>
              <a:t> of location, geographical theory and comparative contexts </a:t>
            </a:r>
            <a:r>
              <a:rPr lang="en-GB" dirty="0">
                <a:solidFill>
                  <a:srgbClr val="FF0000"/>
                </a:solidFill>
                <a:latin typeface="+mj-lt"/>
                <a:ea typeface="Verdana"/>
                <a:cs typeface="Verdana"/>
                <a:sym typeface="Verdana"/>
              </a:rPr>
              <a:t>throughout</a:t>
            </a:r>
          </a:p>
        </p:txBody>
      </p:sp>
      <p:sp>
        <p:nvSpPr>
          <p:cNvPr id="6" name="Rectangle 5"/>
          <p:cNvSpPr/>
          <p:nvPr/>
        </p:nvSpPr>
        <p:spPr>
          <a:xfrm>
            <a:off x="5519937" y="1716893"/>
            <a:ext cx="5040560" cy="1805623"/>
          </a:xfrm>
          <a:prstGeom prst="rect">
            <a:avLst/>
          </a:prstGeom>
          <a:ln w="28575">
            <a:solidFill>
              <a:schemeClr val="tx1"/>
            </a:solidFill>
          </a:ln>
        </p:spPr>
        <p:txBody>
          <a:bodyPr wrap="square">
            <a:spAutoFit/>
          </a:bodyPr>
          <a:lstStyle/>
          <a:p>
            <a:r>
              <a:rPr lang="en-GB" b="1" dirty="0">
                <a:latin typeface="+mj-lt"/>
                <a:ea typeface="Verdana"/>
                <a:cs typeface="Verdana"/>
                <a:sym typeface="Verdana"/>
              </a:rPr>
              <a:t>Links between the investigation’s context and a broader geographical context</a:t>
            </a:r>
          </a:p>
          <a:p>
            <a:pPr>
              <a:spcBef>
                <a:spcPts val="360"/>
              </a:spcBef>
              <a:buClr>
                <a:schemeClr val="dk1"/>
              </a:buClr>
              <a:buSzPct val="25000"/>
            </a:pPr>
            <a:r>
              <a:rPr lang="en-GB" b="1" dirty="0">
                <a:solidFill>
                  <a:schemeClr val="dk1"/>
                </a:solidFill>
                <a:latin typeface="+mj-lt"/>
                <a:ea typeface="Verdana"/>
                <a:cs typeface="Verdana"/>
                <a:sym typeface="Verdana"/>
              </a:rPr>
              <a:t>Level 3: </a:t>
            </a:r>
            <a:r>
              <a:rPr lang="en-GB" dirty="0">
                <a:solidFill>
                  <a:srgbClr val="FF0000"/>
                </a:solidFill>
                <a:latin typeface="+mj-lt"/>
                <a:ea typeface="Verdana"/>
                <a:cs typeface="Verdana"/>
                <a:sym typeface="Verdana"/>
              </a:rPr>
              <a:t>Applies understanding</a:t>
            </a:r>
            <a:r>
              <a:rPr lang="en-GB" dirty="0">
                <a:solidFill>
                  <a:schemeClr val="dk1"/>
                </a:solidFill>
                <a:latin typeface="+mj-lt"/>
                <a:ea typeface="Verdana"/>
                <a:cs typeface="Verdana"/>
                <a:sym typeface="Verdana"/>
              </a:rPr>
              <a:t> to find </a:t>
            </a:r>
            <a:r>
              <a:rPr lang="en-GB" dirty="0">
                <a:solidFill>
                  <a:srgbClr val="FF0000"/>
                </a:solidFill>
                <a:latin typeface="+mj-lt"/>
                <a:ea typeface="Verdana"/>
                <a:cs typeface="Verdana"/>
                <a:sym typeface="Verdana"/>
              </a:rPr>
              <a:t>coherent and relevant links</a:t>
            </a:r>
            <a:r>
              <a:rPr lang="en-GB" dirty="0">
                <a:solidFill>
                  <a:schemeClr val="dk1"/>
                </a:solidFill>
                <a:latin typeface="+mj-lt"/>
                <a:ea typeface="Verdana"/>
                <a:cs typeface="Verdana"/>
                <a:sym typeface="Verdana"/>
              </a:rPr>
              <a:t> between the investigation's context and a broader geographical context. </a:t>
            </a:r>
          </a:p>
        </p:txBody>
      </p:sp>
      <p:sp>
        <p:nvSpPr>
          <p:cNvPr id="7" name="Rectangle 6"/>
          <p:cNvSpPr/>
          <p:nvPr/>
        </p:nvSpPr>
        <p:spPr>
          <a:xfrm>
            <a:off x="7896201" y="3662593"/>
            <a:ext cx="2664297" cy="2862322"/>
          </a:xfrm>
          <a:prstGeom prst="rect">
            <a:avLst/>
          </a:prstGeom>
          <a:ln w="28575">
            <a:solidFill>
              <a:schemeClr val="tx1"/>
            </a:solidFill>
          </a:ln>
        </p:spPr>
        <p:txBody>
          <a:bodyPr wrap="square">
            <a:spAutoFit/>
          </a:bodyPr>
          <a:lstStyle/>
          <a:p>
            <a:pPr lvl="0">
              <a:buClr>
                <a:schemeClr val="dk1"/>
              </a:buClr>
              <a:buSzPct val="68750"/>
            </a:pPr>
            <a:r>
              <a:rPr lang="en-GB" b="1" dirty="0">
                <a:solidFill>
                  <a:schemeClr val="dk1"/>
                </a:solidFill>
                <a:latin typeface="+mj-lt"/>
                <a:ea typeface="Verdana"/>
                <a:cs typeface="Verdana"/>
                <a:sym typeface="Verdana"/>
              </a:rPr>
              <a:t>Geographical Sources</a:t>
            </a:r>
          </a:p>
          <a:p>
            <a:pPr lvl="0">
              <a:buClr>
                <a:schemeClr val="dk1"/>
              </a:buClr>
              <a:buSzPct val="68750"/>
            </a:pPr>
            <a:r>
              <a:rPr lang="en-GB" b="1" dirty="0">
                <a:solidFill>
                  <a:schemeClr val="dk1"/>
                </a:solidFill>
                <a:latin typeface="+mj-lt"/>
                <a:ea typeface="Verdana"/>
                <a:cs typeface="Verdana"/>
                <a:sym typeface="Verdana"/>
              </a:rPr>
              <a:t>Level 3: </a:t>
            </a:r>
            <a:r>
              <a:rPr lang="en-GB" dirty="0">
                <a:solidFill>
                  <a:schemeClr val="dk1"/>
                </a:solidFill>
                <a:latin typeface="+mj-lt"/>
                <a:ea typeface="Verdana"/>
                <a:cs typeface="Verdana"/>
                <a:sym typeface="Verdana"/>
              </a:rPr>
              <a:t>Investigates </a:t>
            </a:r>
            <a:r>
              <a:rPr lang="en-GB" dirty="0">
                <a:solidFill>
                  <a:srgbClr val="FF0000"/>
                </a:solidFill>
                <a:latin typeface="+mj-lt"/>
                <a:ea typeface="Verdana"/>
                <a:cs typeface="Verdana"/>
                <a:sym typeface="Verdana"/>
              </a:rPr>
              <a:t>a wide range of relevant </a:t>
            </a:r>
            <a:r>
              <a:rPr lang="en-GB" dirty="0">
                <a:solidFill>
                  <a:srgbClr val="000000"/>
                </a:solidFill>
                <a:latin typeface="+mj-lt"/>
                <a:ea typeface="Verdana"/>
                <a:cs typeface="Verdana"/>
                <a:sym typeface="Verdana"/>
              </a:rPr>
              <a:t>geographical sources i</a:t>
            </a:r>
            <a:r>
              <a:rPr lang="en-GB" dirty="0">
                <a:solidFill>
                  <a:schemeClr val="dk1"/>
                </a:solidFill>
                <a:latin typeface="+mj-lt"/>
                <a:ea typeface="Verdana"/>
                <a:cs typeface="Verdana"/>
                <a:sym typeface="Verdana"/>
              </a:rPr>
              <a:t>n order to identify/obtain </a:t>
            </a:r>
            <a:r>
              <a:rPr lang="en-GB" dirty="0">
                <a:solidFill>
                  <a:srgbClr val="FF0000"/>
                </a:solidFill>
                <a:latin typeface="+mj-lt"/>
                <a:ea typeface="Verdana"/>
                <a:cs typeface="Verdana"/>
                <a:sym typeface="Verdana"/>
              </a:rPr>
              <a:t>accurate </a:t>
            </a:r>
            <a:r>
              <a:rPr lang="en-GB" dirty="0">
                <a:solidFill>
                  <a:srgbClr val="000000"/>
                </a:solidFill>
                <a:latin typeface="+mj-lt"/>
                <a:ea typeface="Verdana"/>
                <a:cs typeface="Verdana"/>
                <a:sym typeface="Verdana"/>
              </a:rPr>
              <a:t>geographical information and data t</a:t>
            </a:r>
            <a:r>
              <a:rPr lang="en-GB" dirty="0">
                <a:solidFill>
                  <a:schemeClr val="dk1"/>
                </a:solidFill>
                <a:latin typeface="+mj-lt"/>
                <a:ea typeface="Verdana"/>
                <a:cs typeface="Verdana"/>
                <a:sym typeface="Verdana"/>
              </a:rPr>
              <a:t>hat </a:t>
            </a:r>
            <a:r>
              <a:rPr lang="en-GB" dirty="0">
                <a:solidFill>
                  <a:srgbClr val="FF0000"/>
                </a:solidFill>
                <a:latin typeface="+mj-lt"/>
                <a:ea typeface="Verdana"/>
                <a:cs typeface="Verdana"/>
                <a:sym typeface="Verdana"/>
              </a:rPr>
              <a:t>support the investigation</a:t>
            </a:r>
          </a:p>
        </p:txBody>
      </p:sp>
      <p:sp>
        <p:nvSpPr>
          <p:cNvPr id="8" name="Rectangle 7"/>
          <p:cNvSpPr/>
          <p:nvPr/>
        </p:nvSpPr>
        <p:spPr>
          <a:xfrm>
            <a:off x="1631504" y="4987042"/>
            <a:ext cx="6156676" cy="1754326"/>
          </a:xfrm>
          <a:prstGeom prst="rect">
            <a:avLst/>
          </a:prstGeom>
          <a:ln w="28575">
            <a:solidFill>
              <a:schemeClr val="tx1"/>
            </a:solidFill>
          </a:ln>
        </p:spPr>
        <p:txBody>
          <a:bodyPr wrap="square">
            <a:spAutoFit/>
          </a:bodyPr>
          <a:lstStyle/>
          <a:p>
            <a:r>
              <a:rPr lang="en-GB" b="1" dirty="0">
                <a:latin typeface="+mj-lt"/>
                <a:ea typeface="Verdana"/>
                <a:cs typeface="Verdana"/>
                <a:sym typeface="Verdana"/>
              </a:rPr>
              <a:t>Framework for investigation</a:t>
            </a:r>
          </a:p>
          <a:p>
            <a:pPr lvl="0"/>
            <a:r>
              <a:rPr lang="en-GB" b="1" dirty="0">
                <a:solidFill>
                  <a:srgbClr val="000000"/>
                </a:solidFill>
                <a:latin typeface="+mj-lt"/>
                <a:ea typeface="Verdana"/>
                <a:cs typeface="Verdana"/>
                <a:sym typeface="Verdana"/>
              </a:rPr>
              <a:t>Level 3: </a:t>
            </a:r>
            <a:r>
              <a:rPr lang="en-GB" dirty="0">
                <a:solidFill>
                  <a:srgbClr val="FF0000"/>
                </a:solidFill>
                <a:latin typeface="+mj-lt"/>
                <a:ea typeface="Verdana"/>
                <a:cs typeface="Verdana"/>
                <a:sym typeface="Verdana"/>
              </a:rPr>
              <a:t>Research information is used </a:t>
            </a:r>
            <a:r>
              <a:rPr lang="en-GB" dirty="0">
                <a:solidFill>
                  <a:srgbClr val="000000"/>
                </a:solidFill>
                <a:latin typeface="+mj-lt"/>
                <a:ea typeface="Verdana"/>
                <a:cs typeface="Verdana"/>
                <a:sym typeface="Verdana"/>
              </a:rPr>
              <a:t>to construct a </a:t>
            </a:r>
            <a:r>
              <a:rPr lang="en-GB" dirty="0">
                <a:solidFill>
                  <a:srgbClr val="FF0000"/>
                </a:solidFill>
                <a:latin typeface="+mj-lt"/>
                <a:ea typeface="Verdana"/>
                <a:cs typeface="Verdana"/>
                <a:sym typeface="Verdana"/>
              </a:rPr>
              <a:t>justified </a:t>
            </a:r>
            <a:r>
              <a:rPr lang="en-GB" dirty="0">
                <a:solidFill>
                  <a:srgbClr val="000000"/>
                </a:solidFill>
                <a:latin typeface="+mj-lt"/>
                <a:ea typeface="Verdana"/>
                <a:cs typeface="Verdana"/>
                <a:sym typeface="Verdana"/>
              </a:rPr>
              <a:t>aim, question or hypothesis that provides an </a:t>
            </a:r>
            <a:r>
              <a:rPr lang="en-GB" dirty="0">
                <a:solidFill>
                  <a:srgbClr val="FF0000"/>
                </a:solidFill>
                <a:latin typeface="+mj-lt"/>
                <a:ea typeface="Verdana"/>
                <a:cs typeface="Verdana"/>
                <a:sym typeface="Verdana"/>
              </a:rPr>
              <a:t>appropriate framework for investigation</a:t>
            </a:r>
            <a:r>
              <a:rPr lang="en-GB" dirty="0">
                <a:solidFill>
                  <a:srgbClr val="000000"/>
                </a:solidFill>
                <a:latin typeface="+mj-lt"/>
                <a:ea typeface="Verdana"/>
                <a:cs typeface="Verdana"/>
                <a:sym typeface="Verdana"/>
              </a:rPr>
              <a:t> at a </a:t>
            </a:r>
            <a:r>
              <a:rPr lang="en-GB" dirty="0">
                <a:solidFill>
                  <a:srgbClr val="FF0000"/>
                </a:solidFill>
                <a:latin typeface="+mj-lt"/>
                <a:ea typeface="Verdana"/>
                <a:cs typeface="Verdana"/>
                <a:sym typeface="Verdana"/>
              </a:rPr>
              <a:t>manageable scale</a:t>
            </a:r>
            <a:r>
              <a:rPr lang="en-GB" dirty="0">
                <a:solidFill>
                  <a:srgbClr val="000000"/>
                </a:solidFill>
                <a:latin typeface="+mj-lt"/>
                <a:ea typeface="Verdana"/>
                <a:cs typeface="Verdana"/>
                <a:sym typeface="Verdana"/>
              </a:rPr>
              <a:t>; planned enquiry process is </a:t>
            </a:r>
            <a:r>
              <a:rPr lang="en-GB" dirty="0">
                <a:solidFill>
                  <a:srgbClr val="FF0000"/>
                </a:solidFill>
                <a:latin typeface="+mj-lt"/>
                <a:ea typeface="Verdana"/>
                <a:cs typeface="Verdana"/>
                <a:sym typeface="Verdana"/>
              </a:rPr>
              <a:t>logically structured and comprehensive</a:t>
            </a:r>
            <a:r>
              <a:rPr lang="en-GB" dirty="0">
                <a:solidFill>
                  <a:srgbClr val="000000"/>
                </a:solidFill>
                <a:latin typeface="+mj-lt"/>
                <a:ea typeface="Verdana"/>
                <a:cs typeface="Verdana"/>
                <a:sym typeface="Verdana"/>
              </a:rPr>
              <a:t>.</a:t>
            </a:r>
          </a:p>
        </p:txBody>
      </p:sp>
    </p:spTree>
    <p:extLst>
      <p:ext uri="{BB962C8B-B14F-4D97-AF65-F5344CB8AC3E}">
        <p14:creationId xmlns:p14="http://schemas.microsoft.com/office/powerpoint/2010/main" val="233065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1209086"/>
            <a:ext cx="3876848" cy="4064925"/>
          </a:xfrm>
        </p:spPr>
        <p:txBody>
          <a:bodyPr anchor="ctr">
            <a:normAutofit/>
          </a:bodyPr>
          <a:lstStyle/>
          <a:p>
            <a:r>
              <a:rPr lang="en-GB" sz="5000" u="sng"/>
              <a:t>Marking some examples</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F6E1397-3183-46E5-9294-3E416C923AAC}"/>
              </a:ext>
            </a:extLst>
          </p:cNvPr>
          <p:cNvGraphicFramePr>
            <a:graphicFrameLocks noGrp="1"/>
          </p:cNvGraphicFramePr>
          <p:nvPr>
            <p:ph idx="1"/>
            <p:extLst>
              <p:ext uri="{D42A27DB-BD31-4B8C-83A1-F6EECF244321}">
                <p14:modId xmlns:p14="http://schemas.microsoft.com/office/powerpoint/2010/main" val="3275125807"/>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10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86834" y="1153572"/>
            <a:ext cx="3200400" cy="4461163"/>
          </a:xfrm>
        </p:spPr>
        <p:txBody>
          <a:bodyPr>
            <a:normAutofit/>
          </a:bodyPr>
          <a:lstStyle/>
          <a:p>
            <a:r>
              <a:rPr lang="en-GB" u="sng">
                <a:solidFill>
                  <a:srgbClr val="FFFFFF"/>
                </a:solidFill>
              </a:rPr>
              <a:t>Example 1 - Crime</a:t>
            </a:r>
          </a:p>
        </p:txBody>
      </p:sp>
      <p:sp>
        <p:nvSpPr>
          <p:cNvPr id="44"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a:lnSpc>
                <a:spcPct val="90000"/>
              </a:lnSpc>
            </a:pPr>
            <a:r>
              <a:rPr lang="en-GB" sz="1300"/>
              <a:t>It was thought that this write up was </a:t>
            </a:r>
            <a:r>
              <a:rPr lang="en-GB" sz="1300" b="1"/>
              <a:t>secure</a:t>
            </a:r>
            <a:r>
              <a:rPr lang="en-GB" sz="1300"/>
              <a:t> in level 2.  This was because: </a:t>
            </a:r>
          </a:p>
          <a:p>
            <a:pPr marL="0" indent="0">
              <a:lnSpc>
                <a:spcPct val="90000"/>
              </a:lnSpc>
              <a:buNone/>
            </a:pPr>
            <a:r>
              <a:rPr lang="en-GB" sz="1300" b="1" i="1"/>
              <a:t>Demonstrates geographical knowledge and understanding of location, geographical theory and comparative context which is relevant but narrow or incomplete, and may include some inaccuracies. (AO1)</a:t>
            </a:r>
            <a:endParaRPr lang="en-GB" sz="1300" b="1"/>
          </a:p>
          <a:p>
            <a:pPr>
              <a:lnSpc>
                <a:spcPct val="90000"/>
              </a:lnSpc>
            </a:pPr>
            <a:r>
              <a:rPr lang="en-GB" sz="1300"/>
              <a:t>There is reference to theory throughout such as p1 but it is narrow –the write up could have examined perceptions of different types of crime.</a:t>
            </a:r>
          </a:p>
          <a:p>
            <a:pPr marL="0" indent="0">
              <a:lnSpc>
                <a:spcPct val="90000"/>
              </a:lnSpc>
              <a:buNone/>
            </a:pPr>
            <a:r>
              <a:rPr lang="en-GB" sz="1300" b="1" i="1"/>
              <a:t>Applies understanding to find links between the investigation’s context and a broader geographical context; links are mainly relevant and coherent but may include some inaccuracies. (AO2)</a:t>
            </a:r>
            <a:r>
              <a:rPr lang="en-GB" sz="1300" b="1"/>
              <a:t> </a:t>
            </a:r>
          </a:p>
          <a:p>
            <a:pPr>
              <a:lnSpc>
                <a:spcPct val="90000"/>
              </a:lnSpc>
            </a:pPr>
            <a:r>
              <a:rPr lang="en-GB" sz="1300"/>
              <a:t>There are links with a broader context in the discussion of the accuracy of perception p2  </a:t>
            </a:r>
          </a:p>
          <a:p>
            <a:pPr>
              <a:lnSpc>
                <a:spcPct val="90000"/>
              </a:lnSpc>
            </a:pPr>
            <a:r>
              <a:rPr lang="en-GB" sz="1300"/>
              <a:t>Investigates a range of mainly relevant geographical sources in order to identify/obtain mainly accurate geographical information and data that supports most parts of the investigation; research information is used to construct a generally valid aim, question or hypothesis that provides a mostly appropriate framework for investigation with some consideration of manageability and/or scale; planned enquiry process is adequately structured and clear. (AO3)</a:t>
            </a:r>
          </a:p>
          <a:p>
            <a:pPr>
              <a:lnSpc>
                <a:spcPct val="90000"/>
              </a:lnSpc>
            </a:pPr>
            <a:r>
              <a:rPr lang="en-GB" sz="1300"/>
              <a:t>There are a range of sources such as newspapers p3 and police data p4.  It would be far easier now to obtain a wider range of sources such as crime data from the internet. If this investigation was carried out today productive secondary sources could be the Crime Domain element of the IMD and actual crime data which would have allowed a discussion of what constitutes ‘crime’ – this could then have be addressed in this section and then revisited in the evaluation.</a:t>
            </a:r>
          </a:p>
          <a:p>
            <a:pPr>
              <a:lnSpc>
                <a:spcPct val="90000"/>
              </a:lnSpc>
            </a:pPr>
            <a:endParaRPr lang="en-GB" sz="1300"/>
          </a:p>
        </p:txBody>
      </p:sp>
    </p:spTree>
    <p:extLst>
      <p:ext uri="{BB962C8B-B14F-4D97-AF65-F5344CB8AC3E}">
        <p14:creationId xmlns:p14="http://schemas.microsoft.com/office/powerpoint/2010/main" val="142539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86834" y="1153572"/>
            <a:ext cx="3200400" cy="4461163"/>
          </a:xfrm>
        </p:spPr>
        <p:txBody>
          <a:bodyPr>
            <a:normAutofit/>
          </a:bodyPr>
          <a:lstStyle/>
          <a:p>
            <a:r>
              <a:rPr lang="en-GB" u="sng">
                <a:solidFill>
                  <a:srgbClr val="FFFFFF"/>
                </a:solidFill>
              </a:rPr>
              <a:t>Example 2 - Beaches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295800" y="404664"/>
            <a:ext cx="7416824" cy="6264696"/>
          </a:xfrm>
        </p:spPr>
        <p:txBody>
          <a:bodyPr anchor="ctr">
            <a:noAutofit/>
          </a:bodyPr>
          <a:lstStyle/>
          <a:p>
            <a:pPr>
              <a:lnSpc>
                <a:spcPct val="90000"/>
              </a:lnSpc>
            </a:pPr>
            <a:r>
              <a:rPr lang="en-GB" sz="1200" dirty="0"/>
              <a:t>It was thought that this write up was </a:t>
            </a:r>
            <a:r>
              <a:rPr lang="en-GB" sz="1200" b="1" dirty="0"/>
              <a:t>secure</a:t>
            </a:r>
            <a:r>
              <a:rPr lang="en-GB" sz="1200" dirty="0"/>
              <a:t> in level 3.  This was because</a:t>
            </a:r>
          </a:p>
          <a:p>
            <a:pPr marL="0" indent="0">
              <a:lnSpc>
                <a:spcPct val="90000"/>
              </a:lnSpc>
              <a:buNone/>
            </a:pPr>
            <a:r>
              <a:rPr lang="en-GB" sz="1200" b="1" i="1" dirty="0"/>
              <a:t>Demonstrates accurate and relevant geographical knowledge and understanding of location, geographical theory and comparative context throughout. (AO1)</a:t>
            </a:r>
            <a:endParaRPr lang="en-GB" sz="1200" b="1" dirty="0"/>
          </a:p>
          <a:p>
            <a:pPr>
              <a:lnSpc>
                <a:spcPct val="90000"/>
              </a:lnSpc>
            </a:pPr>
            <a:r>
              <a:rPr lang="en-GB" sz="1200" dirty="0"/>
              <a:t>It is important to realise that this criteria is encouraging the candidates to demonstrate their relevant geographical knowledge throughout the write up and not just in the introduction.  </a:t>
            </a:r>
          </a:p>
          <a:p>
            <a:pPr>
              <a:lnSpc>
                <a:spcPct val="90000"/>
              </a:lnSpc>
            </a:pPr>
            <a:r>
              <a:rPr lang="en-GB" sz="1200" dirty="0"/>
              <a:t>The student has demonstrated this throughout the write up such as p1, p17 p20.  There is clear understanding shown in the explanations of the factors affecting beach profiles.  </a:t>
            </a:r>
          </a:p>
          <a:p>
            <a:pPr>
              <a:lnSpc>
                <a:spcPct val="90000"/>
              </a:lnSpc>
            </a:pPr>
            <a:r>
              <a:rPr lang="en-GB" sz="1200" dirty="0"/>
              <a:t>It is important to consider that the configuration of the beach is not factored in. The wave refraction will be very different given the very different map forms of these two beaches. </a:t>
            </a:r>
          </a:p>
          <a:p>
            <a:pPr>
              <a:lnSpc>
                <a:spcPct val="90000"/>
              </a:lnSpc>
            </a:pPr>
            <a:r>
              <a:rPr lang="en-GB" sz="1200" dirty="0"/>
              <a:t>The much more open profile of </a:t>
            </a:r>
            <a:r>
              <a:rPr lang="en-GB" sz="1200" dirty="0" err="1"/>
              <a:t>Vazon</a:t>
            </a:r>
            <a:r>
              <a:rPr lang="en-GB" sz="1200" dirty="0"/>
              <a:t>, which is substantially larger and the smaller more constricted form of </a:t>
            </a:r>
            <a:r>
              <a:rPr lang="en-GB" sz="1200" dirty="0" err="1"/>
              <a:t>Fermain</a:t>
            </a:r>
            <a:r>
              <a:rPr lang="en-GB" sz="1200" dirty="0"/>
              <a:t> will inevitably affect wave height and therefore profiles.  </a:t>
            </a:r>
          </a:p>
          <a:p>
            <a:pPr>
              <a:lnSpc>
                <a:spcPct val="90000"/>
              </a:lnSpc>
            </a:pPr>
            <a:r>
              <a:rPr lang="en-GB" sz="1200" dirty="0"/>
              <a:t>It is not necessary for the student to investigate the effect of wave refraction, but they should evaluate this as a limitation in the last section of the write up.</a:t>
            </a:r>
          </a:p>
          <a:p>
            <a:pPr marL="0" indent="0">
              <a:lnSpc>
                <a:spcPct val="90000"/>
              </a:lnSpc>
              <a:buNone/>
            </a:pPr>
            <a:r>
              <a:rPr lang="en-GB" sz="1200" b="1" i="1" dirty="0"/>
              <a:t>Applies understanding to find coherent and relevant links between the investigation’s context and a broader geographical context. (AO2)</a:t>
            </a:r>
            <a:endParaRPr lang="en-GB" sz="1200" b="1" dirty="0"/>
          </a:p>
          <a:p>
            <a:pPr>
              <a:lnSpc>
                <a:spcPct val="90000"/>
              </a:lnSpc>
            </a:pPr>
            <a:r>
              <a:rPr lang="en-GB" sz="1200" dirty="0"/>
              <a:t>This can be achieved in a variety of ways – as with the previous criteria it does not have to be in the section titled ‘introduction’.  In this case the student relates it to other factors on p20 as well as relating it to broad ideas of meteorological conditions on p3.   As with the issue concerning wave refraction it would have been very useful to know if either if these beaches are managed and the possible effect that this would have had on the results gained.</a:t>
            </a:r>
          </a:p>
          <a:p>
            <a:pPr marL="0" indent="0">
              <a:lnSpc>
                <a:spcPct val="90000"/>
              </a:lnSpc>
              <a:buNone/>
            </a:pPr>
            <a:r>
              <a:rPr lang="en-GB" sz="1200" b="1" i="1" dirty="0"/>
              <a:t>Investigates a wide range of relevant geographical sources in order to identify/obtain accurate geographical information and data that support the investigation; research information is used to construct a justified aim, question or hypothesis that provides an appropriate framework for investigation at a manageable scale; planned enquiry</a:t>
            </a:r>
            <a:r>
              <a:rPr lang="en-GB" sz="1200" b="1" dirty="0"/>
              <a:t> </a:t>
            </a:r>
            <a:r>
              <a:rPr lang="en-GB" sz="1200" b="1" i="1" dirty="0"/>
              <a:t>process is logically structured and comprehensive. (AO3).</a:t>
            </a:r>
            <a:endParaRPr lang="en-GB" sz="1200" b="1" dirty="0"/>
          </a:p>
          <a:p>
            <a:pPr>
              <a:lnSpc>
                <a:spcPct val="90000"/>
              </a:lnSpc>
            </a:pPr>
            <a:r>
              <a:rPr lang="en-GB" sz="1200" dirty="0"/>
              <a:t>This criteria will always be dependent on the individual title.  It is important to remember that a </a:t>
            </a:r>
            <a:r>
              <a:rPr lang="en-GB" sz="1200" b="1" dirty="0"/>
              <a:t>broad</a:t>
            </a:r>
            <a:r>
              <a:rPr lang="en-GB" sz="1200" dirty="0"/>
              <a:t> range has also to be </a:t>
            </a:r>
            <a:r>
              <a:rPr lang="en-GB" sz="1200" b="1" dirty="0"/>
              <a:t>manageable</a:t>
            </a:r>
            <a:r>
              <a:rPr lang="en-GB" sz="1200" dirty="0"/>
              <a:t>.  In this case there is some reference to text books (p21) and nice use of an exposure rating.  The write up might have been improved by referencing the authors in the text and perhaps using some ‘classic’ text books such as </a:t>
            </a:r>
            <a:r>
              <a:rPr lang="en-GB" sz="1200" dirty="0" err="1"/>
              <a:t>Pethick</a:t>
            </a:r>
            <a:r>
              <a:rPr lang="en-GB" sz="1200" dirty="0"/>
              <a:t>.  The student could also investigated the effects of wave refraction as well as human influence and could have referenced the Shoreline Management Plan.  </a:t>
            </a:r>
          </a:p>
        </p:txBody>
      </p:sp>
    </p:spTree>
    <p:extLst>
      <p:ext uri="{BB962C8B-B14F-4D97-AF65-F5344CB8AC3E}">
        <p14:creationId xmlns:p14="http://schemas.microsoft.com/office/powerpoint/2010/main" val="168505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86834" y="1153572"/>
            <a:ext cx="3200400" cy="4461163"/>
          </a:xfrm>
        </p:spPr>
        <p:txBody>
          <a:bodyPr>
            <a:normAutofit/>
          </a:bodyPr>
          <a:lstStyle/>
          <a:p>
            <a:r>
              <a:rPr lang="en-GB" u="sng">
                <a:solidFill>
                  <a:srgbClr val="FFFFFF"/>
                </a:solidFill>
              </a:rPr>
              <a:t>Example 3 – Sand Dunes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Autofit/>
          </a:bodyPr>
          <a:lstStyle/>
          <a:p>
            <a:pPr>
              <a:lnSpc>
                <a:spcPct val="90000"/>
              </a:lnSpc>
            </a:pPr>
            <a:r>
              <a:rPr lang="en-GB" sz="1400" dirty="0"/>
              <a:t>It was thought that this write up was </a:t>
            </a:r>
            <a:r>
              <a:rPr lang="en-GB" sz="1400" b="1" dirty="0"/>
              <a:t>secure</a:t>
            </a:r>
            <a:r>
              <a:rPr lang="en-GB" sz="1400" dirty="0"/>
              <a:t> in level 2.  This was because</a:t>
            </a:r>
          </a:p>
          <a:p>
            <a:pPr marL="0" indent="0">
              <a:lnSpc>
                <a:spcPct val="90000"/>
              </a:lnSpc>
              <a:buNone/>
            </a:pPr>
            <a:endParaRPr lang="en-GB" sz="1400" i="1" dirty="0"/>
          </a:p>
          <a:p>
            <a:pPr marL="0" indent="0">
              <a:lnSpc>
                <a:spcPct val="90000"/>
              </a:lnSpc>
              <a:buNone/>
            </a:pPr>
            <a:r>
              <a:rPr lang="en-GB" sz="1400" b="1" i="1" dirty="0"/>
              <a:t>Demonstrates geographical knowledge and understanding of location, geographical theory and comparative context which is relevant but narrow or incomplete, and may include some inaccuracies. (AO1)</a:t>
            </a:r>
            <a:r>
              <a:rPr lang="en-GB" sz="1400" dirty="0"/>
              <a:t>	</a:t>
            </a:r>
          </a:p>
          <a:p>
            <a:pPr>
              <a:lnSpc>
                <a:spcPct val="90000"/>
              </a:lnSpc>
            </a:pPr>
            <a:r>
              <a:rPr lang="en-GB" sz="1400" dirty="0"/>
              <a:t>There is reference to theory throughout the write up but some of it is not relevant nor particularly accurate such as the sediment sink diagram on p 1. </a:t>
            </a:r>
          </a:p>
          <a:p>
            <a:pPr marL="0" indent="0">
              <a:lnSpc>
                <a:spcPct val="90000"/>
              </a:lnSpc>
              <a:buNone/>
            </a:pPr>
            <a:r>
              <a:rPr lang="en-GB" sz="1400" dirty="0"/>
              <a:t> </a:t>
            </a:r>
          </a:p>
          <a:p>
            <a:pPr marL="0" indent="0">
              <a:lnSpc>
                <a:spcPct val="90000"/>
              </a:lnSpc>
              <a:buNone/>
            </a:pPr>
            <a:r>
              <a:rPr lang="en-GB" sz="1400" b="1" i="1" dirty="0"/>
              <a:t>Applies understanding to find links between the investigation’s context and a broader geographical context; links are mainly relevant and coherent but may include some inaccuracies. (AO2)</a:t>
            </a:r>
            <a:endParaRPr lang="en-GB" sz="1400" b="1" dirty="0"/>
          </a:p>
          <a:p>
            <a:pPr>
              <a:lnSpc>
                <a:spcPct val="90000"/>
              </a:lnSpc>
            </a:pPr>
            <a:r>
              <a:rPr lang="en-GB" sz="1400" dirty="0"/>
              <a:t>There are tentative links with implicit impact of humans discussed in the explanation of results (explanation of blow outs p20) and discussion of temporal aspects of sand dune development on p23.  It is important to note that the three hypotheses are very ‘routine’ – it might have benefitted the student if they had spread out the transects and focussed on west – east variation along the beach.  This would have allowed greater analysis and synthesis of the results gained.</a:t>
            </a:r>
          </a:p>
          <a:p>
            <a:pPr marL="0" indent="0">
              <a:lnSpc>
                <a:spcPct val="90000"/>
              </a:lnSpc>
              <a:buNone/>
            </a:pPr>
            <a:r>
              <a:rPr lang="en-GB" sz="1400" dirty="0"/>
              <a:t> </a:t>
            </a:r>
          </a:p>
          <a:p>
            <a:pPr marL="0" indent="0">
              <a:lnSpc>
                <a:spcPct val="90000"/>
              </a:lnSpc>
              <a:buNone/>
            </a:pPr>
            <a:r>
              <a:rPr lang="en-GB" sz="1400" b="1" i="1" dirty="0"/>
              <a:t>Investigates a range of mainly relevant geographical sources in order to identify/obtain mainly accurate geographical information and data that supports most parts of the investigation; research information is used to construct a generally valid aim, question or hypothesis that provides a mostly appropriate framework for investigation with some consideration of manageability and/or scale; planned enquiry process is adequately structured and clear. (AO3)</a:t>
            </a:r>
            <a:endParaRPr lang="en-GB" sz="1400" dirty="0"/>
          </a:p>
          <a:p>
            <a:pPr>
              <a:lnSpc>
                <a:spcPct val="90000"/>
              </a:lnSpc>
            </a:pPr>
            <a:r>
              <a:rPr lang="en-GB" sz="1400" dirty="0"/>
              <a:t>There are a few sources cited in the bibliography (p 26) and there was evidence some personal research with green keepers on p23. </a:t>
            </a:r>
          </a:p>
        </p:txBody>
      </p:sp>
    </p:spTree>
    <p:extLst>
      <p:ext uri="{BB962C8B-B14F-4D97-AF65-F5344CB8AC3E}">
        <p14:creationId xmlns:p14="http://schemas.microsoft.com/office/powerpoint/2010/main" val="153402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lnSpc>
                <a:spcPct val="90000"/>
              </a:lnSpc>
            </a:pPr>
            <a:r>
              <a:rPr lang="en-GB" sz="4000" u="sng">
                <a:solidFill>
                  <a:srgbClr val="FFFFFF"/>
                </a:solidFill>
              </a:rPr>
              <a:t>So what should your introduction include?</a:t>
            </a:r>
          </a:p>
        </p:txBody>
      </p:sp>
      <p:graphicFrame>
        <p:nvGraphicFramePr>
          <p:cNvPr id="5" name="Content Placeholder 2">
            <a:extLst>
              <a:ext uri="{FF2B5EF4-FFF2-40B4-BE49-F238E27FC236}">
                <a16:creationId xmlns:a16="http://schemas.microsoft.com/office/drawing/2014/main" id="{FF2FCC34-6F44-48FB-B158-FF1BE0DC5B60}"/>
              </a:ext>
            </a:extLst>
          </p:cNvPr>
          <p:cNvGraphicFramePr>
            <a:graphicFrameLocks noGrp="1"/>
          </p:cNvGraphicFramePr>
          <p:nvPr>
            <p:ph idx="1"/>
            <p:extLst>
              <p:ext uri="{D42A27DB-BD31-4B8C-83A1-F6EECF244321}">
                <p14:modId xmlns:p14="http://schemas.microsoft.com/office/powerpoint/2010/main" val="393321528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441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GB" sz="4000" u="sng">
                <a:solidFill>
                  <a:srgbClr val="FFFFFF"/>
                </a:solidFill>
              </a:rPr>
              <a:t>Aim of the study</a:t>
            </a:r>
          </a:p>
        </p:txBody>
      </p:sp>
      <p:graphicFrame>
        <p:nvGraphicFramePr>
          <p:cNvPr id="5" name="Content Placeholder 2">
            <a:extLst>
              <a:ext uri="{FF2B5EF4-FFF2-40B4-BE49-F238E27FC236}">
                <a16:creationId xmlns:a16="http://schemas.microsoft.com/office/drawing/2014/main" id="{EEE6340B-E0F1-4A11-9FD5-124454344F15}"/>
              </a:ext>
            </a:extLst>
          </p:cNvPr>
          <p:cNvGraphicFramePr>
            <a:graphicFrameLocks noGrp="1"/>
          </p:cNvGraphicFramePr>
          <p:nvPr>
            <p:ph idx="1"/>
            <p:extLst>
              <p:ext uri="{D42A27DB-BD31-4B8C-83A1-F6EECF244321}">
                <p14:modId xmlns:p14="http://schemas.microsoft.com/office/powerpoint/2010/main" val="396888560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030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hool">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77868c6-9990-46b7-959b-fc1cf0d625f4">
      <Terms xmlns="http://schemas.microsoft.com/office/infopath/2007/PartnerControls"/>
    </lcf76f155ced4ddcb4097134ff3c332f>
    <TaxCatchAll xmlns="eb68871d-d803-4897-8efc-9b4a25d53c4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7EE89D9D40234B893C9D98ECF56024" ma:contentTypeVersion="17" ma:contentTypeDescription="Create a new document." ma:contentTypeScope="" ma:versionID="1f2931d25065950dd4909663a54c729b">
  <xsd:schema xmlns:xsd="http://www.w3.org/2001/XMLSchema" xmlns:xs="http://www.w3.org/2001/XMLSchema" xmlns:p="http://schemas.microsoft.com/office/2006/metadata/properties" xmlns:ns2="e77868c6-9990-46b7-959b-fc1cf0d625f4" xmlns:ns3="eb68871d-d803-4897-8efc-9b4a25d53c43" targetNamespace="http://schemas.microsoft.com/office/2006/metadata/properties" ma:root="true" ma:fieldsID="9d0c6a7ab0326c2008ef8a04cb0ebe76" ns2:_="" ns3:_="">
    <xsd:import namespace="e77868c6-9990-46b7-959b-fc1cf0d625f4"/>
    <xsd:import namespace="eb68871d-d803-4897-8efc-9b4a25d53c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868c6-9990-46b7-959b-fc1cf0d625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9a97ece-f7fd-42a3-b24a-437e04167cb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68871d-d803-4897-8efc-9b4a25d53c4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b9ebfc9-d178-4975-a951-bfc448dda97f}" ma:internalName="TaxCatchAll" ma:showField="CatchAllData" ma:web="eb68871d-d803-4897-8efc-9b4a25d53c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4E136B-2398-4E13-B026-DDEFC620CBB3}">
  <ds:schemaRefs>
    <ds:schemaRef ds:uri="http://schemas.microsoft.com/sharepoint/v3/contenttype/forms"/>
  </ds:schemaRefs>
</ds:datastoreItem>
</file>

<file path=customXml/itemProps2.xml><?xml version="1.0" encoding="utf-8"?>
<ds:datastoreItem xmlns:ds="http://schemas.openxmlformats.org/officeDocument/2006/customXml" ds:itemID="{29D95F36-0BC2-49D5-9E77-2AFFA52E9BE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DF52E66-0A65-43C6-8C9F-7DDAB8887315}"/>
</file>

<file path=docProps/app.xml><?xml version="1.0" encoding="utf-8"?>
<Properties xmlns="http://schemas.openxmlformats.org/officeDocument/2006/extended-properties" xmlns:vt="http://schemas.openxmlformats.org/officeDocument/2006/docPropsVTypes">
  <TotalTime>1332</TotalTime>
  <Words>2604</Words>
  <Application>Microsoft Office PowerPoint</Application>
  <PresentationFormat>Widescreen</PresentationFormat>
  <Paragraphs>190</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Comic Sans MS</vt:lpstr>
      <vt:lpstr>Verdana</vt:lpstr>
      <vt:lpstr>Office Theme</vt:lpstr>
      <vt:lpstr>Deadlines</vt:lpstr>
      <vt:lpstr>PowerPoint Presentation</vt:lpstr>
      <vt:lpstr>PowerPoint Presentation</vt:lpstr>
      <vt:lpstr>Marking some examples</vt:lpstr>
      <vt:lpstr>Example 1 - Crime</vt:lpstr>
      <vt:lpstr>Example 2 - Beaches </vt:lpstr>
      <vt:lpstr>Example 3 – Sand Dunes </vt:lpstr>
      <vt:lpstr>So what should your introduction include?</vt:lpstr>
      <vt:lpstr>Aim of the study</vt:lpstr>
      <vt:lpstr>Literature Review</vt:lpstr>
      <vt:lpstr>What should I research?</vt:lpstr>
      <vt:lpstr>Referencing</vt:lpstr>
      <vt:lpstr>Bibliography</vt:lpstr>
      <vt:lpstr>PowerPoint Presentation</vt:lpstr>
      <vt:lpstr>Sub-questions</vt:lpstr>
      <vt:lpstr>Justification for the Investigation</vt:lpstr>
      <vt:lpstr>Location</vt:lpstr>
      <vt:lpstr>Formatting Recommendations</vt:lpstr>
      <vt:lpstr>What is data collection?</vt:lpstr>
      <vt:lpstr>PowerPoint Presentation</vt:lpstr>
      <vt:lpstr>What do I need to think about?</vt:lpstr>
      <vt:lpstr>Ethical and social issues of data collection</vt:lpstr>
      <vt:lpstr>Data collection techniques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slide should include a bellwork activity.</dc:title>
  <dc:creator>Rebecca Willis</dc:creator>
  <cp:lastModifiedBy>J Baird</cp:lastModifiedBy>
  <cp:revision>60</cp:revision>
  <cp:lastPrinted>2017-05-22T15:31:33Z</cp:lastPrinted>
  <dcterms:created xsi:type="dcterms:W3CDTF">2013-06-25T18:26:21Z</dcterms:created>
  <dcterms:modified xsi:type="dcterms:W3CDTF">2022-07-15T11:10:29Z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0x010100947EE89D9D40234B893C9D98ECF56024</vt:lpwstr>
  </property>
  <property fmtid="{D5CDD505-2E9C-101B-9397-08002B2CF9AE}" pid="3" name="MediaServiceImageTags">
    <vt:lpwstr/>
  </property>
</Properties>
</file>