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56" r:id="rId7"/>
    <p:sldId id="262" r:id="rId8"/>
    <p:sldId id="264" r:id="rId9"/>
    <p:sldId id="267" r:id="rId10"/>
    <p:sldId id="266" r:id="rId11"/>
    <p:sldId id="268" r:id="rId12"/>
    <p:sldId id="269" r:id="rId13"/>
    <p:sldId id="270" r:id="rId14"/>
    <p:sldId id="271" r:id="rId15"/>
    <p:sldId id="274" r:id="rId16"/>
    <p:sldId id="272" r:id="rId17"/>
    <p:sldId id="273" r:id="rId18"/>
    <p:sldId id="27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00FF00"/>
    <a:srgbClr val="FF0066"/>
    <a:srgbClr val="FF9900"/>
    <a:srgbClr val="CCFF33"/>
    <a:srgbClr val="FF99FF"/>
    <a:srgbClr val="660066"/>
    <a:srgbClr val="C0C040"/>
    <a:srgbClr val="B61616"/>
    <a:srgbClr val="5937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16" autoAdjust="0"/>
    <p:restoredTop sz="94660"/>
  </p:normalViewPr>
  <p:slideViewPr>
    <p:cSldViewPr snapToGrid="0">
      <p:cViewPr varScale="1">
        <p:scale>
          <a:sx n="50" d="100"/>
          <a:sy n="50" d="100"/>
        </p:scale>
        <p:origin x="36" y="7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30A447C-BC02-4566-A593-C5BAAE4C1ABB}" type="datetimeFigureOut">
              <a:rPr lang="en-GB" smtClean="0"/>
              <a:t>13/12/2020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D2AF8A-0BFF-4F23-90A0-B9504E017A2A}" type="slidenum">
              <a:rPr lang="en-GB" smtClean="0"/>
              <a:t>‹#›</a:t>
            </a:fld>
            <a:endParaRPr lang="en-GB"/>
          </a:p>
        </p:txBody>
      </p:sp>
    </p:spTree>
    <p:extLst>
      <p:ext uri="{BB962C8B-B14F-4D97-AF65-F5344CB8AC3E}">
        <p14:creationId xmlns:p14="http://schemas.microsoft.com/office/powerpoint/2010/main" val="722899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30A447C-BC02-4566-A593-C5BAAE4C1ABB}" type="datetimeFigureOut">
              <a:rPr lang="en-GB" smtClean="0"/>
              <a:t>13/12/2020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D2AF8A-0BFF-4F23-90A0-B9504E017A2A}" type="slidenum">
              <a:rPr lang="en-GB" smtClean="0"/>
              <a:t>‹#›</a:t>
            </a:fld>
            <a:endParaRPr lang="en-GB"/>
          </a:p>
        </p:txBody>
      </p:sp>
    </p:spTree>
    <p:extLst>
      <p:ext uri="{BB962C8B-B14F-4D97-AF65-F5344CB8AC3E}">
        <p14:creationId xmlns:p14="http://schemas.microsoft.com/office/powerpoint/2010/main" val="3481591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30A447C-BC02-4566-A593-C5BAAE4C1ABB}" type="datetimeFigureOut">
              <a:rPr lang="en-GB" smtClean="0"/>
              <a:t>13/12/2020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D2AF8A-0BFF-4F23-90A0-B9504E017A2A}" type="slidenum">
              <a:rPr lang="en-GB" smtClean="0"/>
              <a:t>‹#›</a:t>
            </a:fld>
            <a:endParaRPr lang="en-GB"/>
          </a:p>
        </p:txBody>
      </p:sp>
    </p:spTree>
    <p:extLst>
      <p:ext uri="{BB962C8B-B14F-4D97-AF65-F5344CB8AC3E}">
        <p14:creationId xmlns:p14="http://schemas.microsoft.com/office/powerpoint/2010/main" val="3448638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30A447C-BC02-4566-A593-C5BAAE4C1ABB}" type="datetimeFigureOut">
              <a:rPr lang="en-GB" smtClean="0"/>
              <a:t>13/12/2020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D2AF8A-0BFF-4F23-90A0-B9504E017A2A}" type="slidenum">
              <a:rPr lang="en-GB" smtClean="0"/>
              <a:t>‹#›</a:t>
            </a:fld>
            <a:endParaRPr lang="en-GB"/>
          </a:p>
        </p:txBody>
      </p:sp>
    </p:spTree>
    <p:extLst>
      <p:ext uri="{BB962C8B-B14F-4D97-AF65-F5344CB8AC3E}">
        <p14:creationId xmlns:p14="http://schemas.microsoft.com/office/powerpoint/2010/main" val="320378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30A447C-BC02-4566-A593-C5BAAE4C1ABB}" type="datetimeFigureOut">
              <a:rPr lang="en-GB" smtClean="0"/>
              <a:t>13/12/2020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D2AF8A-0BFF-4F23-90A0-B9504E017A2A}" type="slidenum">
              <a:rPr lang="en-GB" smtClean="0"/>
              <a:t>‹#›</a:t>
            </a:fld>
            <a:endParaRPr lang="en-GB"/>
          </a:p>
        </p:txBody>
      </p:sp>
    </p:spTree>
    <p:extLst>
      <p:ext uri="{BB962C8B-B14F-4D97-AF65-F5344CB8AC3E}">
        <p14:creationId xmlns:p14="http://schemas.microsoft.com/office/powerpoint/2010/main" val="220065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30A447C-BC02-4566-A593-C5BAAE4C1ABB}" type="datetimeFigureOut">
              <a:rPr lang="en-GB" smtClean="0"/>
              <a:t>13/12/2020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D2AF8A-0BFF-4F23-90A0-B9504E017A2A}" type="slidenum">
              <a:rPr lang="en-GB" smtClean="0"/>
              <a:t>‹#›</a:t>
            </a:fld>
            <a:endParaRPr lang="en-GB"/>
          </a:p>
        </p:txBody>
      </p:sp>
    </p:spTree>
    <p:extLst>
      <p:ext uri="{BB962C8B-B14F-4D97-AF65-F5344CB8AC3E}">
        <p14:creationId xmlns:p14="http://schemas.microsoft.com/office/powerpoint/2010/main" val="483362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30A447C-BC02-4566-A593-C5BAAE4C1ABB}" type="datetimeFigureOut">
              <a:rPr lang="en-GB" smtClean="0"/>
              <a:t>13/12/2020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7D2AF8A-0BFF-4F23-90A0-B9504E017A2A}" type="slidenum">
              <a:rPr lang="en-GB" smtClean="0"/>
              <a:t>‹#›</a:t>
            </a:fld>
            <a:endParaRPr lang="en-GB"/>
          </a:p>
        </p:txBody>
      </p:sp>
    </p:spTree>
    <p:extLst>
      <p:ext uri="{BB962C8B-B14F-4D97-AF65-F5344CB8AC3E}">
        <p14:creationId xmlns:p14="http://schemas.microsoft.com/office/powerpoint/2010/main" val="256536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30A447C-BC02-4566-A593-C5BAAE4C1ABB}" type="datetimeFigureOut">
              <a:rPr lang="en-GB" smtClean="0"/>
              <a:t>13/12/2020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7D2AF8A-0BFF-4F23-90A0-B9504E017A2A}" type="slidenum">
              <a:rPr lang="en-GB" smtClean="0"/>
              <a:t>‹#›</a:t>
            </a:fld>
            <a:endParaRPr lang="en-GB"/>
          </a:p>
        </p:txBody>
      </p:sp>
    </p:spTree>
    <p:extLst>
      <p:ext uri="{BB962C8B-B14F-4D97-AF65-F5344CB8AC3E}">
        <p14:creationId xmlns:p14="http://schemas.microsoft.com/office/powerpoint/2010/main" val="538569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0A447C-BC02-4566-A593-C5BAAE4C1ABB}" type="datetimeFigureOut">
              <a:rPr lang="en-GB" smtClean="0"/>
              <a:t>13/12/2020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7D2AF8A-0BFF-4F23-90A0-B9504E017A2A}" type="slidenum">
              <a:rPr lang="en-GB" smtClean="0"/>
              <a:t>‹#›</a:t>
            </a:fld>
            <a:endParaRPr lang="en-GB"/>
          </a:p>
        </p:txBody>
      </p:sp>
    </p:spTree>
    <p:extLst>
      <p:ext uri="{BB962C8B-B14F-4D97-AF65-F5344CB8AC3E}">
        <p14:creationId xmlns:p14="http://schemas.microsoft.com/office/powerpoint/2010/main" val="2117500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30A447C-BC02-4566-A593-C5BAAE4C1ABB}" type="datetimeFigureOut">
              <a:rPr lang="en-GB" smtClean="0"/>
              <a:t>13/12/2020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D2AF8A-0BFF-4F23-90A0-B9504E017A2A}" type="slidenum">
              <a:rPr lang="en-GB" smtClean="0"/>
              <a:t>‹#›</a:t>
            </a:fld>
            <a:endParaRPr lang="en-GB"/>
          </a:p>
        </p:txBody>
      </p:sp>
    </p:spTree>
    <p:extLst>
      <p:ext uri="{BB962C8B-B14F-4D97-AF65-F5344CB8AC3E}">
        <p14:creationId xmlns:p14="http://schemas.microsoft.com/office/powerpoint/2010/main" val="1436936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30A447C-BC02-4566-A593-C5BAAE4C1ABB}" type="datetimeFigureOut">
              <a:rPr lang="en-GB" smtClean="0"/>
              <a:t>13/12/2020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D2AF8A-0BFF-4F23-90A0-B9504E017A2A}" type="slidenum">
              <a:rPr lang="en-GB" smtClean="0"/>
              <a:t>‹#›</a:t>
            </a:fld>
            <a:endParaRPr lang="en-GB"/>
          </a:p>
        </p:txBody>
      </p:sp>
    </p:spTree>
    <p:extLst>
      <p:ext uri="{BB962C8B-B14F-4D97-AF65-F5344CB8AC3E}">
        <p14:creationId xmlns:p14="http://schemas.microsoft.com/office/powerpoint/2010/main" val="3998783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0A447C-BC02-4566-A593-C5BAAE4C1ABB}" type="datetimeFigureOut">
              <a:rPr lang="en-GB" smtClean="0"/>
              <a:t>13/12/2020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D2AF8A-0BFF-4F23-90A0-B9504E017A2A}" type="slidenum">
              <a:rPr lang="en-GB" smtClean="0"/>
              <a:t>‹#›</a:t>
            </a:fld>
            <a:endParaRPr lang="en-GB"/>
          </a:p>
        </p:txBody>
      </p:sp>
    </p:spTree>
    <p:extLst>
      <p:ext uri="{BB962C8B-B14F-4D97-AF65-F5344CB8AC3E}">
        <p14:creationId xmlns:p14="http://schemas.microsoft.com/office/powerpoint/2010/main" val="328391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71804" y="2167801"/>
            <a:ext cx="2523909" cy="1477328"/>
          </a:xfrm>
          <a:prstGeom prst="rect">
            <a:avLst/>
          </a:prstGeom>
          <a:noFill/>
          <a:ln>
            <a:solidFill>
              <a:schemeClr val="tx1"/>
            </a:solidFill>
          </a:ln>
        </p:spPr>
        <p:txBody>
          <a:bodyPr wrap="square" rtlCol="0">
            <a:spAutoFit/>
          </a:bodyPr>
          <a:lstStyle/>
          <a:p>
            <a:pPr algn="ctr"/>
            <a:r>
              <a:rPr lang="en-GB" sz="3000" dirty="0"/>
              <a:t>Ancient Philosophical Influences</a:t>
            </a:r>
          </a:p>
        </p:txBody>
      </p:sp>
      <p:sp>
        <p:nvSpPr>
          <p:cNvPr id="5" name="Rounded Rectangle 4"/>
          <p:cNvSpPr/>
          <p:nvPr/>
        </p:nvSpPr>
        <p:spPr>
          <a:xfrm>
            <a:off x="8980024" y="4245360"/>
            <a:ext cx="3211976" cy="1177521"/>
          </a:xfrm>
          <a:prstGeom prst="roundRect">
            <a:avLst/>
          </a:prstGeom>
          <a:noFill/>
          <a:ln w="25400">
            <a:solidFill>
              <a:srgbClr val="BA4424"/>
            </a:solid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en-GB" sz="2200" u="sng" dirty="0">
                <a:solidFill>
                  <a:srgbClr val="BA4424"/>
                </a:solidFill>
              </a:rPr>
              <a:t>Augustine</a:t>
            </a:r>
          </a:p>
          <a:p>
            <a:pPr algn="ctr"/>
            <a:r>
              <a:rPr lang="en-GB" dirty="0">
                <a:solidFill>
                  <a:schemeClr val="tx1"/>
                </a:solidFill>
              </a:rPr>
              <a:t>Negative forms don’t really exist, they are just the absence of good.</a:t>
            </a:r>
          </a:p>
        </p:txBody>
      </p:sp>
      <p:sp>
        <p:nvSpPr>
          <p:cNvPr id="7" name="Rounded Rectangle 6"/>
          <p:cNvSpPr/>
          <p:nvPr/>
        </p:nvSpPr>
        <p:spPr>
          <a:xfrm>
            <a:off x="7816186" y="105872"/>
            <a:ext cx="3967608" cy="1269863"/>
          </a:xfrm>
          <a:prstGeom prst="roundRect">
            <a:avLst/>
          </a:prstGeom>
          <a:noFill/>
          <a:ln w="25400">
            <a:solidFill>
              <a:srgbClr val="41B5AA"/>
            </a:solid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en-GB" sz="2200" u="sng" dirty="0">
                <a:solidFill>
                  <a:srgbClr val="41B5AA"/>
                </a:solidFill>
              </a:rPr>
              <a:t>Jordan, Lockyer &amp; Tate </a:t>
            </a:r>
          </a:p>
          <a:p>
            <a:pPr algn="ctr"/>
            <a:r>
              <a:rPr lang="en-GB" dirty="0">
                <a:solidFill>
                  <a:schemeClr val="tx1"/>
                </a:solidFill>
              </a:rPr>
              <a:t>Say there is a radical difference between the physical &amp; the spiritual, so it is difficult to gain knowledge of the </a:t>
            </a:r>
            <a:r>
              <a:rPr lang="en-GB" dirty="0" err="1">
                <a:solidFill>
                  <a:schemeClr val="tx1"/>
                </a:solidFill>
              </a:rPr>
              <a:t>WoF</a:t>
            </a:r>
            <a:r>
              <a:rPr lang="en-GB" dirty="0">
                <a:solidFill>
                  <a:schemeClr val="tx1"/>
                </a:solidFill>
              </a:rPr>
              <a:t>.</a:t>
            </a:r>
          </a:p>
        </p:txBody>
      </p:sp>
      <p:sp>
        <p:nvSpPr>
          <p:cNvPr id="8" name="Rounded Rectangle 7"/>
          <p:cNvSpPr/>
          <p:nvPr/>
        </p:nvSpPr>
        <p:spPr>
          <a:xfrm>
            <a:off x="6676294" y="5578569"/>
            <a:ext cx="5387596" cy="1177521"/>
          </a:xfrm>
          <a:prstGeom prst="roundRect">
            <a:avLst/>
          </a:prstGeom>
          <a:noFill/>
          <a:ln w="25400">
            <a:solidFill>
              <a:srgbClr val="FF9900"/>
            </a:solid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en-GB" sz="2200" u="sng" dirty="0">
                <a:solidFill>
                  <a:srgbClr val="FF9900"/>
                </a:solidFill>
              </a:rPr>
              <a:t>A. J. Ayer</a:t>
            </a:r>
          </a:p>
          <a:p>
            <a:pPr algn="ctr"/>
            <a:r>
              <a:rPr lang="en-GB" dirty="0">
                <a:solidFill>
                  <a:schemeClr val="tx1"/>
                </a:solidFill>
              </a:rPr>
              <a:t>Objects in themselves are not good or bad, humans just apply their own emotional reaction to the object. We don’t apply any actual knowledge to them.  </a:t>
            </a:r>
          </a:p>
        </p:txBody>
      </p:sp>
      <p:sp>
        <p:nvSpPr>
          <p:cNvPr id="9" name="Rounded Rectangle 8"/>
          <p:cNvSpPr/>
          <p:nvPr/>
        </p:nvSpPr>
        <p:spPr>
          <a:xfrm>
            <a:off x="3404496" y="101909"/>
            <a:ext cx="4131595" cy="1829284"/>
          </a:xfrm>
          <a:prstGeom prst="roundRect">
            <a:avLst/>
          </a:prstGeom>
          <a:noFill/>
          <a:ln w="25400">
            <a:solidFill>
              <a:srgbClr val="D509C6"/>
            </a:solid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en-GB" sz="2200" u="sng" dirty="0">
                <a:solidFill>
                  <a:srgbClr val="D509C6"/>
                </a:solidFill>
              </a:rPr>
              <a:t>Dawkins </a:t>
            </a:r>
          </a:p>
          <a:p>
            <a:pPr algn="ctr"/>
            <a:r>
              <a:rPr lang="en-GB" dirty="0">
                <a:solidFill>
                  <a:schemeClr val="tx1"/>
                </a:solidFill>
              </a:rPr>
              <a:t>Says we gain knowledge through scientific testing. There is lots to study in this world. We recognise things in this world due to memes. The </a:t>
            </a:r>
            <a:r>
              <a:rPr lang="en-GB" dirty="0" err="1">
                <a:solidFill>
                  <a:schemeClr val="tx1"/>
                </a:solidFill>
              </a:rPr>
              <a:t>WoF</a:t>
            </a:r>
            <a:r>
              <a:rPr lang="en-GB" dirty="0">
                <a:solidFill>
                  <a:schemeClr val="tx1"/>
                </a:solidFill>
              </a:rPr>
              <a:t> is counterintuitive, the physical world seems so real. </a:t>
            </a:r>
          </a:p>
        </p:txBody>
      </p:sp>
      <p:sp>
        <p:nvSpPr>
          <p:cNvPr id="10" name="Rounded Rectangle 9"/>
          <p:cNvSpPr/>
          <p:nvPr/>
        </p:nvSpPr>
        <p:spPr>
          <a:xfrm>
            <a:off x="9334301" y="2628748"/>
            <a:ext cx="2561726" cy="1455392"/>
          </a:xfrm>
          <a:prstGeom prst="roundRect">
            <a:avLst/>
          </a:prstGeom>
          <a:noFill/>
          <a:ln w="25400">
            <a:solidFill>
              <a:srgbClr val="FF0066"/>
            </a:solid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en-GB" sz="2200" u="sng" dirty="0">
                <a:solidFill>
                  <a:srgbClr val="FF0066"/>
                </a:solidFill>
              </a:rPr>
              <a:t>Descartes</a:t>
            </a:r>
          </a:p>
          <a:p>
            <a:pPr algn="ctr"/>
            <a:r>
              <a:rPr lang="en-GB" dirty="0">
                <a:solidFill>
                  <a:schemeClr val="tx1"/>
                </a:solidFill>
              </a:rPr>
              <a:t>Concepts that are in the mind first help us to construct reality. But this only exists in the mind. </a:t>
            </a:r>
          </a:p>
        </p:txBody>
      </p:sp>
      <p:sp>
        <p:nvSpPr>
          <p:cNvPr id="11" name="Rounded Rectangle 10"/>
          <p:cNvSpPr/>
          <p:nvPr/>
        </p:nvSpPr>
        <p:spPr>
          <a:xfrm>
            <a:off x="6614379" y="3769742"/>
            <a:ext cx="2265669" cy="1730983"/>
          </a:xfrm>
          <a:prstGeom prst="roundRect">
            <a:avLst/>
          </a:prstGeom>
          <a:noFill/>
          <a:ln w="25400">
            <a:solidFill>
              <a:srgbClr val="67E7F5"/>
            </a:solid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en-GB" sz="2200" u="sng" dirty="0">
                <a:solidFill>
                  <a:srgbClr val="67E7F5"/>
                </a:solidFill>
              </a:rPr>
              <a:t>Aristotle</a:t>
            </a:r>
          </a:p>
          <a:p>
            <a:pPr algn="ctr"/>
            <a:r>
              <a:rPr lang="en-GB" dirty="0">
                <a:solidFill>
                  <a:schemeClr val="tx1"/>
                </a:solidFill>
              </a:rPr>
              <a:t>Things don’t need to be eternal to be pure. The </a:t>
            </a:r>
            <a:r>
              <a:rPr lang="en-GB" dirty="0" err="1">
                <a:solidFill>
                  <a:schemeClr val="tx1"/>
                </a:solidFill>
              </a:rPr>
              <a:t>WoF</a:t>
            </a:r>
            <a:r>
              <a:rPr lang="en-GB" dirty="0">
                <a:solidFill>
                  <a:schemeClr val="tx1"/>
                </a:solidFill>
              </a:rPr>
              <a:t> fails when pushed to its logical extremes.</a:t>
            </a:r>
          </a:p>
        </p:txBody>
      </p:sp>
      <p:sp>
        <p:nvSpPr>
          <p:cNvPr id="12" name="Rounded Rectangle 11"/>
          <p:cNvSpPr/>
          <p:nvPr/>
        </p:nvSpPr>
        <p:spPr>
          <a:xfrm>
            <a:off x="8018698" y="1500898"/>
            <a:ext cx="3840084" cy="1036325"/>
          </a:xfrm>
          <a:prstGeom prst="roundRect">
            <a:avLst/>
          </a:prstGeom>
          <a:noFill/>
          <a:ln w="25400">
            <a:solidFill>
              <a:srgbClr val="92D050"/>
            </a:solid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en-GB" sz="2200" u="sng" dirty="0">
                <a:solidFill>
                  <a:srgbClr val="92D050"/>
                </a:solidFill>
              </a:rPr>
              <a:t>Popper </a:t>
            </a:r>
          </a:p>
          <a:p>
            <a:pPr algn="ctr"/>
            <a:r>
              <a:rPr lang="en-GB" dirty="0">
                <a:solidFill>
                  <a:schemeClr val="tx1"/>
                </a:solidFill>
              </a:rPr>
              <a:t>The </a:t>
            </a:r>
            <a:r>
              <a:rPr lang="en-GB" dirty="0" err="1">
                <a:solidFill>
                  <a:schemeClr val="tx1"/>
                </a:solidFill>
              </a:rPr>
              <a:t>WoF</a:t>
            </a:r>
            <a:r>
              <a:rPr lang="en-GB" dirty="0">
                <a:solidFill>
                  <a:schemeClr val="tx1"/>
                </a:solidFill>
              </a:rPr>
              <a:t> provided Plato a way to cope with the uncertainty of life. </a:t>
            </a:r>
          </a:p>
        </p:txBody>
      </p:sp>
      <p:sp>
        <p:nvSpPr>
          <p:cNvPr id="13" name="Rounded Rectangle 12"/>
          <p:cNvSpPr/>
          <p:nvPr/>
        </p:nvSpPr>
        <p:spPr>
          <a:xfrm>
            <a:off x="326477" y="2747860"/>
            <a:ext cx="3962720" cy="989487"/>
          </a:xfrm>
          <a:prstGeom prst="roundRect">
            <a:avLst/>
          </a:prstGeom>
          <a:noFill/>
          <a:ln w="25400">
            <a:solidFill>
              <a:srgbClr val="5937E9"/>
            </a:solid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en-GB" sz="2200" u="sng" dirty="0">
                <a:solidFill>
                  <a:srgbClr val="5937E9"/>
                </a:solidFill>
              </a:rPr>
              <a:t>Griswold</a:t>
            </a:r>
            <a:r>
              <a:rPr lang="en-GB" sz="2200" u="sng" dirty="0">
                <a:solidFill>
                  <a:srgbClr val="92D050"/>
                </a:solidFill>
              </a:rPr>
              <a:t> </a:t>
            </a:r>
          </a:p>
          <a:p>
            <a:pPr algn="ctr"/>
            <a:r>
              <a:rPr lang="en-GB" dirty="0">
                <a:solidFill>
                  <a:schemeClr val="tx1"/>
                </a:solidFill>
              </a:rPr>
              <a:t>Mentions of Forms of physical things (the bed) are an example of Plato’s humour. </a:t>
            </a:r>
          </a:p>
        </p:txBody>
      </p:sp>
      <p:sp>
        <p:nvSpPr>
          <p:cNvPr id="14" name="Rounded Rectangle 13"/>
          <p:cNvSpPr/>
          <p:nvPr/>
        </p:nvSpPr>
        <p:spPr>
          <a:xfrm>
            <a:off x="3007607" y="4003372"/>
            <a:ext cx="3440327" cy="2752719"/>
          </a:xfrm>
          <a:prstGeom prst="roundRect">
            <a:avLst/>
          </a:prstGeom>
          <a:noFill/>
          <a:ln w="25400">
            <a:solidFill>
              <a:srgbClr val="CC66FF"/>
            </a:solid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en-GB" sz="2200" u="sng" dirty="0">
                <a:solidFill>
                  <a:srgbClr val="CC66FF"/>
                </a:solidFill>
              </a:rPr>
              <a:t>Nihilism</a:t>
            </a:r>
            <a:r>
              <a:rPr lang="en-GB" sz="2200" u="sng" dirty="0">
                <a:solidFill>
                  <a:srgbClr val="92D050"/>
                </a:solidFill>
              </a:rPr>
              <a:t> </a:t>
            </a:r>
          </a:p>
          <a:p>
            <a:pPr algn="ctr"/>
            <a:r>
              <a:rPr lang="en-GB" dirty="0">
                <a:solidFill>
                  <a:schemeClr val="tx1"/>
                </a:solidFill>
              </a:rPr>
              <a:t>Developed by </a:t>
            </a:r>
            <a:r>
              <a:rPr lang="en-GB" dirty="0">
                <a:solidFill>
                  <a:srgbClr val="CC66FF"/>
                </a:solidFill>
              </a:rPr>
              <a:t>Nietzsche</a:t>
            </a:r>
            <a:r>
              <a:rPr lang="en-GB" dirty="0">
                <a:solidFill>
                  <a:schemeClr val="tx1"/>
                </a:solidFill>
              </a:rPr>
              <a:t>, says that life has no meaning or purpose. </a:t>
            </a:r>
            <a:r>
              <a:rPr lang="en-GB" dirty="0">
                <a:solidFill>
                  <a:srgbClr val="CC66FF"/>
                </a:solidFill>
              </a:rPr>
              <a:t>Sartre </a:t>
            </a:r>
            <a:r>
              <a:rPr lang="en-GB" dirty="0">
                <a:solidFill>
                  <a:schemeClr val="tx1"/>
                </a:solidFill>
              </a:rPr>
              <a:t>&amp; </a:t>
            </a:r>
            <a:r>
              <a:rPr lang="en-GB" dirty="0">
                <a:solidFill>
                  <a:srgbClr val="CC66FF"/>
                </a:solidFill>
              </a:rPr>
              <a:t>Camus </a:t>
            </a:r>
            <a:r>
              <a:rPr lang="en-GB" dirty="0">
                <a:solidFill>
                  <a:schemeClr val="tx1"/>
                </a:solidFill>
              </a:rPr>
              <a:t>agree – life has no objective purpose. </a:t>
            </a:r>
            <a:r>
              <a:rPr lang="en-GB" dirty="0">
                <a:solidFill>
                  <a:srgbClr val="CC66FF"/>
                </a:solidFill>
              </a:rPr>
              <a:t>Camus</a:t>
            </a:r>
            <a:r>
              <a:rPr lang="en-GB" dirty="0">
                <a:solidFill>
                  <a:schemeClr val="tx1"/>
                </a:solidFill>
              </a:rPr>
              <a:t> thinks it is ridiculous that the universe would have a purpose. He says we need to create a purpose for ourselves. </a:t>
            </a:r>
          </a:p>
        </p:txBody>
      </p:sp>
      <p:sp>
        <p:nvSpPr>
          <p:cNvPr id="15" name="Rounded Rectangle 14"/>
          <p:cNvSpPr/>
          <p:nvPr/>
        </p:nvSpPr>
        <p:spPr>
          <a:xfrm>
            <a:off x="143028" y="3882683"/>
            <a:ext cx="2643688" cy="2873408"/>
          </a:xfrm>
          <a:prstGeom prst="roundRect">
            <a:avLst/>
          </a:prstGeom>
          <a:noFill/>
          <a:ln w="25400">
            <a:solidFill>
              <a:srgbClr val="FFCC00"/>
            </a:solid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en-GB" sz="2200" u="sng" dirty="0">
                <a:solidFill>
                  <a:srgbClr val="FFCC00"/>
                </a:solidFill>
              </a:rPr>
              <a:t>Hume </a:t>
            </a:r>
            <a:r>
              <a:rPr lang="en-GB" sz="2200" u="sng" dirty="0">
                <a:solidFill>
                  <a:srgbClr val="92D050"/>
                </a:solidFill>
              </a:rPr>
              <a:t> </a:t>
            </a:r>
          </a:p>
          <a:p>
            <a:pPr algn="ctr"/>
            <a:r>
              <a:rPr lang="en-GB" dirty="0">
                <a:solidFill>
                  <a:schemeClr val="tx1"/>
                </a:solidFill>
              </a:rPr>
              <a:t>Believes that Aristotle falls into the </a:t>
            </a:r>
            <a:r>
              <a:rPr lang="en-GB" dirty="0">
                <a:solidFill>
                  <a:srgbClr val="FFCC00"/>
                </a:solidFill>
              </a:rPr>
              <a:t>Fallacy of affirmation of the consequent </a:t>
            </a:r>
            <a:r>
              <a:rPr lang="en-GB" dirty="0">
                <a:solidFill>
                  <a:schemeClr val="tx1"/>
                </a:solidFill>
              </a:rPr>
              <a:t>– cause &amp; effect are a habitual link, interaction between objects does not mean that one caused the other to move.</a:t>
            </a:r>
          </a:p>
        </p:txBody>
      </p:sp>
      <p:sp>
        <p:nvSpPr>
          <p:cNvPr id="16" name="Rounded Rectangle 15"/>
          <p:cNvSpPr/>
          <p:nvPr/>
        </p:nvSpPr>
        <p:spPr>
          <a:xfrm>
            <a:off x="143027" y="181288"/>
            <a:ext cx="3091080" cy="2421236"/>
          </a:xfrm>
          <a:prstGeom prst="roundRect">
            <a:avLst/>
          </a:prstGeom>
          <a:noFill/>
          <a:ln w="25400">
            <a:solidFill>
              <a:srgbClr val="235D8D"/>
            </a:solid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en-GB" sz="2200" u="sng" dirty="0">
                <a:solidFill>
                  <a:srgbClr val="235D8D"/>
                </a:solidFill>
              </a:rPr>
              <a:t>Fallacy of Composition </a:t>
            </a:r>
            <a:r>
              <a:rPr lang="en-GB" sz="2200" u="sng" dirty="0">
                <a:solidFill>
                  <a:srgbClr val="92D050"/>
                </a:solidFill>
              </a:rPr>
              <a:t> </a:t>
            </a:r>
            <a:endParaRPr lang="en-GB" dirty="0">
              <a:solidFill>
                <a:srgbClr val="235D8D"/>
              </a:solidFill>
            </a:endParaRPr>
          </a:p>
          <a:p>
            <a:pPr algn="ctr"/>
            <a:r>
              <a:rPr lang="en-GB" dirty="0">
                <a:solidFill>
                  <a:srgbClr val="235D8D"/>
                </a:solidFill>
              </a:rPr>
              <a:t>Russell, Sartre </a:t>
            </a:r>
            <a:r>
              <a:rPr lang="en-GB" dirty="0">
                <a:solidFill>
                  <a:schemeClr val="tx1"/>
                </a:solidFill>
              </a:rPr>
              <a:t>&amp; </a:t>
            </a:r>
            <a:r>
              <a:rPr lang="en-GB" dirty="0">
                <a:solidFill>
                  <a:srgbClr val="235D8D"/>
                </a:solidFill>
              </a:rPr>
              <a:t>Dawkins </a:t>
            </a:r>
            <a:r>
              <a:rPr lang="en-GB" dirty="0">
                <a:solidFill>
                  <a:schemeClr val="tx1"/>
                </a:solidFill>
              </a:rPr>
              <a:t>would say that a final telos for humanity is ridiculous. Aristotle is guilt of the </a:t>
            </a:r>
            <a:r>
              <a:rPr lang="en-GB" dirty="0">
                <a:solidFill>
                  <a:srgbClr val="235D8D"/>
                </a:solidFill>
              </a:rPr>
              <a:t>Fallacy </a:t>
            </a:r>
            <a:r>
              <a:rPr lang="en-GB">
                <a:solidFill>
                  <a:srgbClr val="235D8D"/>
                </a:solidFill>
              </a:rPr>
              <a:t>of Composition</a:t>
            </a:r>
            <a:r>
              <a:rPr lang="en-GB" dirty="0">
                <a:solidFill>
                  <a:schemeClr val="tx1"/>
                </a:solidFill>
              </a:rPr>
              <a:t>, he assumes that what is true of a part is true of the whole.</a:t>
            </a:r>
            <a:endParaRPr lang="en-GB" dirty="0">
              <a:solidFill>
                <a:srgbClr val="92D050"/>
              </a:solidFill>
            </a:endParaRPr>
          </a:p>
        </p:txBody>
      </p:sp>
    </p:spTree>
    <p:extLst>
      <p:ext uri="{BB962C8B-B14F-4D97-AF65-F5344CB8AC3E}">
        <p14:creationId xmlns:p14="http://schemas.microsoft.com/office/powerpoint/2010/main" val="2088337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14032" y="2750452"/>
            <a:ext cx="3650259" cy="1754326"/>
          </a:xfrm>
          <a:prstGeom prst="rect">
            <a:avLst/>
          </a:prstGeom>
          <a:noFill/>
          <a:ln>
            <a:solidFill>
              <a:schemeClr val="tx1"/>
            </a:solidFill>
          </a:ln>
        </p:spPr>
        <p:txBody>
          <a:bodyPr wrap="square" rtlCol="0">
            <a:spAutoFit/>
          </a:bodyPr>
          <a:lstStyle/>
          <a:p>
            <a:pPr algn="ctr"/>
            <a:r>
              <a:rPr lang="en-GB" sz="3600" dirty="0"/>
              <a:t>Omnibenevolence</a:t>
            </a:r>
          </a:p>
          <a:p>
            <a:pPr algn="ctr"/>
            <a:r>
              <a:rPr lang="en-GB" sz="3600" dirty="0"/>
              <a:t>&amp; </a:t>
            </a:r>
          </a:p>
          <a:p>
            <a:pPr algn="ctr"/>
            <a:r>
              <a:rPr lang="en-GB" sz="3600" dirty="0"/>
              <a:t>Justice</a:t>
            </a:r>
          </a:p>
        </p:txBody>
      </p:sp>
      <p:sp>
        <p:nvSpPr>
          <p:cNvPr id="3" name="Rounded Rectangle 2"/>
          <p:cNvSpPr/>
          <p:nvPr/>
        </p:nvSpPr>
        <p:spPr>
          <a:xfrm>
            <a:off x="316408" y="2672748"/>
            <a:ext cx="4297115" cy="1512504"/>
          </a:xfrm>
          <a:prstGeom prst="roundRect">
            <a:avLst/>
          </a:prstGeom>
          <a:noFill/>
          <a:ln w="254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FF9900"/>
                </a:solidFill>
              </a:rPr>
              <a:t>Aquinas</a:t>
            </a:r>
          </a:p>
          <a:p>
            <a:pPr algn="ctr"/>
            <a:r>
              <a:rPr lang="en-GB" dirty="0">
                <a:solidFill>
                  <a:schemeClr val="tx1"/>
                </a:solidFill>
              </a:rPr>
              <a:t>God’s justice is different to earthly justice. God’s justice involves giving all creatures what we need to flourish.</a:t>
            </a:r>
          </a:p>
        </p:txBody>
      </p:sp>
      <p:sp>
        <p:nvSpPr>
          <p:cNvPr id="4" name="Rounded Rectangle 3"/>
          <p:cNvSpPr/>
          <p:nvPr/>
        </p:nvSpPr>
        <p:spPr>
          <a:xfrm>
            <a:off x="3186229" y="207390"/>
            <a:ext cx="3650259" cy="2281647"/>
          </a:xfrm>
          <a:prstGeom prst="roundRect">
            <a:avLst/>
          </a:prstGeom>
          <a:noFill/>
          <a:ln w="25400">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err="1">
                <a:solidFill>
                  <a:srgbClr val="9900CC"/>
                </a:solidFill>
              </a:rPr>
              <a:t>Moltmann</a:t>
            </a:r>
            <a:r>
              <a:rPr lang="en-GB" sz="2200" u="sng" dirty="0">
                <a:solidFill>
                  <a:srgbClr val="9900CC"/>
                </a:solidFill>
              </a:rPr>
              <a:t> </a:t>
            </a:r>
          </a:p>
          <a:p>
            <a:pPr algn="ctr"/>
            <a:r>
              <a:rPr lang="en-GB" dirty="0">
                <a:solidFill>
                  <a:schemeClr val="tx1"/>
                </a:solidFill>
              </a:rPr>
              <a:t>Christianity shows that God doesn’t sit outside time being perfect &amp; immutable. God gets involved &amp; shares in humanity’s suffering, experiencing it himself through the crucifixion.  God exists within time.</a:t>
            </a:r>
          </a:p>
        </p:txBody>
      </p:sp>
      <p:sp>
        <p:nvSpPr>
          <p:cNvPr id="5" name="Rounded Rectangle 4"/>
          <p:cNvSpPr/>
          <p:nvPr/>
        </p:nvSpPr>
        <p:spPr>
          <a:xfrm>
            <a:off x="7107810" y="4763169"/>
            <a:ext cx="4630362" cy="1887441"/>
          </a:xfrm>
          <a:prstGeom prst="roundRect">
            <a:avLst/>
          </a:prstGeom>
          <a:noFill/>
          <a:ln w="2540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FF0066"/>
                </a:solidFill>
              </a:rPr>
              <a:t>Creed</a:t>
            </a:r>
          </a:p>
          <a:p>
            <a:pPr algn="ctr"/>
            <a:r>
              <a:rPr lang="en-GB" dirty="0">
                <a:solidFill>
                  <a:schemeClr val="tx1"/>
                </a:solidFill>
              </a:rPr>
              <a:t>God can be both loving &amp; immutable. God doesn’t have to wait to see how we exercise our freewill. We have genuine freewill, but God knows what all the possibilities are and can know in advance what our will, will be.</a:t>
            </a:r>
          </a:p>
        </p:txBody>
      </p:sp>
      <p:sp>
        <p:nvSpPr>
          <p:cNvPr id="6" name="Rounded Rectangle 5"/>
          <p:cNvSpPr/>
          <p:nvPr/>
        </p:nvSpPr>
        <p:spPr>
          <a:xfrm>
            <a:off x="1716917" y="4441981"/>
            <a:ext cx="4297115" cy="2208629"/>
          </a:xfrm>
          <a:prstGeom prst="roundRect">
            <a:avLst/>
          </a:prstGeom>
          <a:noFill/>
          <a:ln w="25400">
            <a:solidFill>
              <a:srgbClr val="5BD7A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err="1">
                <a:solidFill>
                  <a:srgbClr val="5BD7A5"/>
                </a:solidFill>
              </a:rPr>
              <a:t>Frankena</a:t>
            </a:r>
            <a:r>
              <a:rPr lang="en-GB" sz="2200" u="sng" dirty="0">
                <a:solidFill>
                  <a:srgbClr val="5BD7A5"/>
                </a:solidFill>
              </a:rPr>
              <a:t> </a:t>
            </a:r>
          </a:p>
          <a:p>
            <a:pPr algn="ctr"/>
            <a:r>
              <a:rPr lang="en-GB" dirty="0">
                <a:solidFill>
                  <a:schemeClr val="tx1"/>
                </a:solidFill>
              </a:rPr>
              <a:t>Justice means making the same relative contribution to people’s lives, rather than treating people the same. God’s justice is about everyone being equally valued, even if we aren’t treated identically.</a:t>
            </a:r>
          </a:p>
        </p:txBody>
      </p:sp>
      <p:sp>
        <p:nvSpPr>
          <p:cNvPr id="10" name="Rounded Rectangle 9"/>
          <p:cNvSpPr/>
          <p:nvPr/>
        </p:nvSpPr>
        <p:spPr>
          <a:xfrm>
            <a:off x="7538141" y="199139"/>
            <a:ext cx="4200031" cy="2352695"/>
          </a:xfrm>
          <a:prstGeom prst="roundRect">
            <a:avLst/>
          </a:prstGeom>
          <a:noFill/>
          <a:ln w="25400">
            <a:solidFill>
              <a:srgbClr val="3CE1F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3CE1F2"/>
                </a:solidFill>
              </a:rPr>
              <a:t>Calvin</a:t>
            </a:r>
          </a:p>
          <a:p>
            <a:pPr algn="ctr"/>
            <a:r>
              <a:rPr lang="en-GB" dirty="0">
                <a:solidFill>
                  <a:schemeClr val="tx1"/>
                </a:solidFill>
              </a:rPr>
              <a:t>Emphasises the unworthiness of humanity compared with God. There is no freewill, but God shows his mercy through the election of certain godly people. This salvation demonstrates God’s goodness. We can’t complain about injustice as we all deserve to be damned.</a:t>
            </a:r>
            <a:endParaRPr lang="en-GB" dirty="0">
              <a:solidFill>
                <a:srgbClr val="3CE1F2"/>
              </a:solidFill>
            </a:endParaRPr>
          </a:p>
        </p:txBody>
      </p:sp>
      <p:sp>
        <p:nvSpPr>
          <p:cNvPr id="11" name="Rounded Rectangle 10"/>
          <p:cNvSpPr/>
          <p:nvPr/>
        </p:nvSpPr>
        <p:spPr>
          <a:xfrm>
            <a:off x="199471" y="207390"/>
            <a:ext cx="2677212" cy="1975836"/>
          </a:xfrm>
          <a:prstGeom prst="roundRect">
            <a:avLst/>
          </a:prstGeom>
          <a:noFill/>
          <a:ln w="25400">
            <a:solidFill>
              <a:srgbClr val="C0C04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C0C040"/>
                </a:solidFill>
              </a:rPr>
              <a:t>J.S. Mill</a:t>
            </a:r>
          </a:p>
          <a:p>
            <a:pPr algn="ctr"/>
            <a:r>
              <a:rPr lang="en-GB" dirty="0">
                <a:solidFill>
                  <a:schemeClr val="tx1"/>
                </a:solidFill>
              </a:rPr>
              <a:t>The existence of evil &amp; suffering contradicts the idea of an omnibenevolent, omnipotent God.</a:t>
            </a:r>
          </a:p>
        </p:txBody>
      </p:sp>
    </p:spTree>
    <p:extLst>
      <p:ext uri="{BB962C8B-B14F-4D97-AF65-F5344CB8AC3E}">
        <p14:creationId xmlns:p14="http://schemas.microsoft.com/office/powerpoint/2010/main" val="272335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63468" y="3005282"/>
            <a:ext cx="3650259" cy="646331"/>
          </a:xfrm>
          <a:prstGeom prst="rect">
            <a:avLst/>
          </a:prstGeom>
          <a:noFill/>
          <a:ln>
            <a:solidFill>
              <a:schemeClr val="tx1"/>
            </a:solidFill>
          </a:ln>
        </p:spPr>
        <p:txBody>
          <a:bodyPr wrap="square" rtlCol="0">
            <a:spAutoFit/>
          </a:bodyPr>
          <a:lstStyle/>
          <a:p>
            <a:pPr algn="ctr"/>
            <a:r>
              <a:rPr lang="en-GB" sz="3600" dirty="0"/>
              <a:t>God in General</a:t>
            </a:r>
          </a:p>
        </p:txBody>
      </p:sp>
      <p:sp>
        <p:nvSpPr>
          <p:cNvPr id="3" name="Rounded Rectangle 2"/>
          <p:cNvSpPr/>
          <p:nvPr/>
        </p:nvSpPr>
        <p:spPr>
          <a:xfrm>
            <a:off x="303127" y="243004"/>
            <a:ext cx="3572759" cy="3605225"/>
          </a:xfrm>
          <a:prstGeom prst="roundRect">
            <a:avLst/>
          </a:prstGeom>
          <a:noFill/>
          <a:ln w="254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FF9900"/>
                </a:solidFill>
              </a:rPr>
              <a:t>Flew </a:t>
            </a:r>
          </a:p>
          <a:p>
            <a:pPr algn="ctr"/>
            <a:r>
              <a:rPr lang="en-GB" dirty="0">
                <a:solidFill>
                  <a:schemeClr val="tx1"/>
                </a:solidFill>
              </a:rPr>
              <a:t>Theistic beliefs </a:t>
            </a:r>
            <a:r>
              <a:rPr lang="en-GB" i="1" dirty="0">
                <a:solidFill>
                  <a:schemeClr val="tx1"/>
                </a:solidFill>
              </a:rPr>
              <a:t>‘die a thousand qualifications’</a:t>
            </a:r>
            <a:r>
              <a:rPr lang="en-GB" dirty="0">
                <a:solidFill>
                  <a:schemeClr val="tx1"/>
                </a:solidFill>
              </a:rPr>
              <a:t> when they are challenged. When sceptical people raise objections to the claims of believers, believers qualify their claims by arguing that God works in mysterious ways &amp; find ways around the issue until there is nothing left of their original statement.</a:t>
            </a:r>
          </a:p>
        </p:txBody>
      </p:sp>
      <p:sp>
        <p:nvSpPr>
          <p:cNvPr id="4" name="Rounded Rectangle 3"/>
          <p:cNvSpPr/>
          <p:nvPr/>
        </p:nvSpPr>
        <p:spPr>
          <a:xfrm>
            <a:off x="4147197" y="4204355"/>
            <a:ext cx="3083162" cy="2480697"/>
          </a:xfrm>
          <a:prstGeom prst="roundRect">
            <a:avLst/>
          </a:prstGeom>
          <a:noFill/>
          <a:ln w="25400">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9900CC"/>
                </a:solidFill>
              </a:rPr>
              <a:t>Aquinas </a:t>
            </a:r>
          </a:p>
          <a:p>
            <a:pPr algn="ctr"/>
            <a:r>
              <a:rPr lang="en-GB" dirty="0">
                <a:solidFill>
                  <a:schemeClr val="tx1"/>
                </a:solidFill>
              </a:rPr>
              <a:t>We need to recognise that language applied to God is analogical, not univocal. God isn’t like humans. God can be both loving &amp; immutable. God’s nature is unchanging, as it is perfect.</a:t>
            </a:r>
          </a:p>
        </p:txBody>
      </p:sp>
      <p:sp>
        <p:nvSpPr>
          <p:cNvPr id="6" name="Rounded Rectangle 5"/>
          <p:cNvSpPr/>
          <p:nvPr/>
        </p:nvSpPr>
        <p:spPr>
          <a:xfrm>
            <a:off x="8508971" y="108673"/>
            <a:ext cx="3379902" cy="1936944"/>
          </a:xfrm>
          <a:prstGeom prst="roundRect">
            <a:avLst/>
          </a:prstGeom>
          <a:noFill/>
          <a:ln w="25400">
            <a:solidFill>
              <a:srgbClr val="5BD7A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5BD7A5"/>
                </a:solidFill>
              </a:rPr>
              <a:t>Kant </a:t>
            </a:r>
          </a:p>
          <a:p>
            <a:pPr algn="ctr"/>
            <a:r>
              <a:rPr lang="en-GB" dirty="0">
                <a:solidFill>
                  <a:schemeClr val="tx1"/>
                </a:solidFill>
              </a:rPr>
              <a:t>Without freedom, there can be no moral choice. We have to have options &amp; not just the illusion of choice.</a:t>
            </a:r>
          </a:p>
        </p:txBody>
      </p:sp>
      <p:sp>
        <p:nvSpPr>
          <p:cNvPr id="8" name="Rounded Rectangle 7"/>
          <p:cNvSpPr/>
          <p:nvPr/>
        </p:nvSpPr>
        <p:spPr>
          <a:xfrm>
            <a:off x="8877283" y="2359657"/>
            <a:ext cx="2909771" cy="2366127"/>
          </a:xfrm>
          <a:prstGeom prst="roundRect">
            <a:avLst/>
          </a:prstGeom>
          <a:noFill/>
          <a:ln w="25400">
            <a:solidFill>
              <a:srgbClr val="5937E9"/>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err="1">
                <a:solidFill>
                  <a:srgbClr val="5937E9"/>
                </a:solidFill>
              </a:rPr>
              <a:t>Dummett</a:t>
            </a:r>
            <a:endParaRPr lang="en-GB" sz="2200" u="sng" dirty="0">
              <a:solidFill>
                <a:srgbClr val="5937E9"/>
              </a:solidFill>
            </a:endParaRPr>
          </a:p>
          <a:p>
            <a:pPr algn="ctr"/>
            <a:r>
              <a:rPr lang="en-GB" dirty="0">
                <a:solidFill>
                  <a:schemeClr val="tx1"/>
                </a:solidFill>
              </a:rPr>
              <a:t>Whatever God’s knowledge is, it is beyond human. It is beyond perspective &amp; includes everything. God has complete understanding. God knows things in a </a:t>
            </a:r>
            <a:r>
              <a:rPr lang="en-GB" i="1" dirty="0">
                <a:solidFill>
                  <a:schemeClr val="tx1"/>
                </a:solidFill>
              </a:rPr>
              <a:t>‘tense of timelessness’.</a:t>
            </a:r>
            <a:endParaRPr lang="en-GB" dirty="0">
              <a:solidFill>
                <a:schemeClr val="tx1"/>
              </a:solidFill>
            </a:endParaRPr>
          </a:p>
        </p:txBody>
      </p:sp>
      <p:sp>
        <p:nvSpPr>
          <p:cNvPr id="10" name="Rounded Rectangle 9"/>
          <p:cNvSpPr/>
          <p:nvPr/>
        </p:nvSpPr>
        <p:spPr>
          <a:xfrm>
            <a:off x="4147197" y="101270"/>
            <a:ext cx="4111391" cy="2352695"/>
          </a:xfrm>
          <a:prstGeom prst="roundRect">
            <a:avLst/>
          </a:prstGeom>
          <a:noFill/>
          <a:ln w="25400">
            <a:solidFill>
              <a:srgbClr val="3CE1F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3CE1F2"/>
                </a:solidFill>
              </a:rPr>
              <a:t>Dawkins </a:t>
            </a:r>
          </a:p>
          <a:p>
            <a:pPr algn="ctr"/>
            <a:r>
              <a:rPr lang="en-GB" dirty="0">
                <a:solidFill>
                  <a:schemeClr val="tx1"/>
                </a:solidFill>
              </a:rPr>
              <a:t>We shouldn’t be satisfied with the apparent contradictions being down to our own limitations. We shouldn’t accept that God is too great to understand &amp; ignore difficult questions. If the idea of God is intelligible, then this is a sufficient reason to reject God.</a:t>
            </a:r>
            <a:endParaRPr lang="en-GB" dirty="0">
              <a:solidFill>
                <a:srgbClr val="3CE1F2"/>
              </a:solidFill>
            </a:endParaRPr>
          </a:p>
        </p:txBody>
      </p:sp>
      <p:sp>
        <p:nvSpPr>
          <p:cNvPr id="11" name="Rounded Rectangle 10"/>
          <p:cNvSpPr/>
          <p:nvPr/>
        </p:nvSpPr>
        <p:spPr>
          <a:xfrm>
            <a:off x="7942325" y="5037170"/>
            <a:ext cx="3650259" cy="1647882"/>
          </a:xfrm>
          <a:prstGeom prst="roundRect">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00B050"/>
                </a:solidFill>
              </a:rPr>
              <a:t>Mackie</a:t>
            </a:r>
          </a:p>
          <a:p>
            <a:pPr algn="ctr"/>
            <a:r>
              <a:rPr lang="en-GB" dirty="0">
                <a:solidFill>
                  <a:schemeClr val="tx1"/>
                </a:solidFill>
              </a:rPr>
              <a:t>It is a miracle that reasonable people continue to support Christian beliefs, despite their incoherence.</a:t>
            </a:r>
          </a:p>
        </p:txBody>
      </p:sp>
      <p:sp>
        <p:nvSpPr>
          <p:cNvPr id="12" name="Rounded Rectangle 2">
            <a:extLst>
              <a:ext uri="{FF2B5EF4-FFF2-40B4-BE49-F238E27FC236}">
                <a16:creationId xmlns:a16="http://schemas.microsoft.com/office/drawing/2014/main" id="{751E655A-19A9-4140-B346-6796D6A0869F}"/>
              </a:ext>
            </a:extLst>
          </p:cNvPr>
          <p:cNvSpPr/>
          <p:nvPr/>
        </p:nvSpPr>
        <p:spPr>
          <a:xfrm>
            <a:off x="329532" y="3971544"/>
            <a:ext cx="3472660" cy="2818803"/>
          </a:xfrm>
          <a:prstGeom prst="roundRect">
            <a:avLst/>
          </a:prstGeom>
          <a:noFill/>
          <a:ln w="254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FF99FF"/>
                </a:solidFill>
              </a:rPr>
              <a:t>Plantinga</a:t>
            </a:r>
            <a:r>
              <a:rPr lang="en-GB" sz="2200" u="sng" dirty="0">
                <a:solidFill>
                  <a:srgbClr val="FF9900"/>
                </a:solidFill>
              </a:rPr>
              <a:t> </a:t>
            </a:r>
          </a:p>
          <a:p>
            <a:pPr algn="ctr"/>
            <a:r>
              <a:rPr lang="en-GB" dirty="0">
                <a:solidFill>
                  <a:schemeClr val="tx1"/>
                </a:solidFill>
              </a:rPr>
              <a:t>God can do anything logically possible. A world that contains moral actions by free creatures is better than any alternative. A world with no evil &amp; free choice is logically absurd. There needs to be the reality of bad choices and moral evil for freewill to exist.</a:t>
            </a:r>
          </a:p>
        </p:txBody>
      </p:sp>
    </p:spTree>
    <p:extLst>
      <p:ext uri="{BB962C8B-B14F-4D97-AF65-F5344CB8AC3E}">
        <p14:creationId xmlns:p14="http://schemas.microsoft.com/office/powerpoint/2010/main" val="848703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63846" y="2008061"/>
            <a:ext cx="2578535" cy="1754326"/>
          </a:xfrm>
          <a:prstGeom prst="rect">
            <a:avLst/>
          </a:prstGeom>
          <a:noFill/>
          <a:ln>
            <a:solidFill>
              <a:schemeClr val="tx1"/>
            </a:solidFill>
          </a:ln>
        </p:spPr>
        <p:txBody>
          <a:bodyPr wrap="square" rtlCol="0">
            <a:spAutoFit/>
          </a:bodyPr>
          <a:lstStyle/>
          <a:p>
            <a:pPr algn="ctr"/>
            <a:r>
              <a:rPr lang="en-GB" sz="3600" dirty="0"/>
              <a:t>Via Negativa &amp; </a:t>
            </a:r>
          </a:p>
          <a:p>
            <a:pPr algn="ctr"/>
            <a:r>
              <a:rPr lang="en-GB" sz="3600" dirty="0"/>
              <a:t>Via Positiva </a:t>
            </a:r>
          </a:p>
        </p:txBody>
      </p:sp>
      <p:sp>
        <p:nvSpPr>
          <p:cNvPr id="3" name="Rounded Rectangle 2"/>
          <p:cNvSpPr/>
          <p:nvPr/>
        </p:nvSpPr>
        <p:spPr>
          <a:xfrm>
            <a:off x="110270" y="98845"/>
            <a:ext cx="4772816" cy="1041798"/>
          </a:xfrm>
          <a:prstGeom prst="roundRect">
            <a:avLst/>
          </a:prstGeom>
          <a:noFill/>
          <a:ln w="254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FF9900"/>
                </a:solidFill>
              </a:rPr>
              <a:t>J.S. </a:t>
            </a:r>
            <a:r>
              <a:rPr lang="en-GB" sz="2200" u="sng" dirty="0" err="1">
                <a:solidFill>
                  <a:srgbClr val="FF9900"/>
                </a:solidFill>
              </a:rPr>
              <a:t>Eriugena</a:t>
            </a:r>
            <a:r>
              <a:rPr lang="en-GB" sz="2200" u="sng" dirty="0">
                <a:solidFill>
                  <a:srgbClr val="FF9900"/>
                </a:solidFill>
              </a:rPr>
              <a:t> </a:t>
            </a:r>
          </a:p>
          <a:p>
            <a:pPr algn="ctr"/>
            <a:r>
              <a:rPr lang="en-GB" dirty="0">
                <a:solidFill>
                  <a:schemeClr val="tx1"/>
                </a:solidFill>
              </a:rPr>
              <a:t>Influenced by </a:t>
            </a:r>
            <a:r>
              <a:rPr lang="en-GB" dirty="0">
                <a:solidFill>
                  <a:schemeClr val="accent2"/>
                </a:solidFill>
              </a:rPr>
              <a:t>Pseudo-Dionysius</a:t>
            </a:r>
            <a:r>
              <a:rPr lang="en-GB" dirty="0">
                <a:solidFill>
                  <a:schemeClr val="tx1"/>
                </a:solidFill>
              </a:rPr>
              <a:t>. God is beyond all meaning and he alone possesses immortality. </a:t>
            </a:r>
          </a:p>
        </p:txBody>
      </p:sp>
      <p:sp>
        <p:nvSpPr>
          <p:cNvPr id="4" name="Rounded Rectangle 3"/>
          <p:cNvSpPr/>
          <p:nvPr/>
        </p:nvSpPr>
        <p:spPr>
          <a:xfrm>
            <a:off x="5001227" y="96052"/>
            <a:ext cx="3207964" cy="1566858"/>
          </a:xfrm>
          <a:prstGeom prst="roundRect">
            <a:avLst/>
          </a:prstGeom>
          <a:noFill/>
          <a:ln w="25400">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9900CC"/>
                </a:solidFill>
              </a:rPr>
              <a:t>Aquinas </a:t>
            </a:r>
          </a:p>
          <a:p>
            <a:pPr algn="ctr"/>
            <a:r>
              <a:rPr lang="en-GB" dirty="0">
                <a:solidFill>
                  <a:schemeClr val="tx1"/>
                </a:solidFill>
              </a:rPr>
              <a:t>The via negativa is a prelude to understanding God. The essence of God is far beyond human understanding or language.</a:t>
            </a:r>
          </a:p>
        </p:txBody>
      </p:sp>
      <p:sp>
        <p:nvSpPr>
          <p:cNvPr id="6" name="Rounded Rectangle 5"/>
          <p:cNvSpPr/>
          <p:nvPr/>
        </p:nvSpPr>
        <p:spPr>
          <a:xfrm>
            <a:off x="317467" y="3428339"/>
            <a:ext cx="4270716" cy="1285433"/>
          </a:xfrm>
          <a:prstGeom prst="roundRect">
            <a:avLst/>
          </a:prstGeom>
          <a:noFill/>
          <a:ln w="25400">
            <a:solidFill>
              <a:srgbClr val="5BD7A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5BD7A5"/>
                </a:solidFill>
              </a:rPr>
              <a:t>Origen </a:t>
            </a:r>
          </a:p>
          <a:p>
            <a:pPr algn="ctr"/>
            <a:r>
              <a:rPr lang="en-GB" dirty="0">
                <a:solidFill>
                  <a:schemeClr val="tx1"/>
                </a:solidFill>
              </a:rPr>
              <a:t>Genesis makes no sense as a statement of fact, it should be understood figuratively as indicating certain mysteries.</a:t>
            </a:r>
          </a:p>
        </p:txBody>
      </p:sp>
      <p:sp>
        <p:nvSpPr>
          <p:cNvPr id="8" name="Rounded Rectangle 7"/>
          <p:cNvSpPr/>
          <p:nvPr/>
        </p:nvSpPr>
        <p:spPr>
          <a:xfrm>
            <a:off x="7987472" y="2665544"/>
            <a:ext cx="3969233" cy="1306000"/>
          </a:xfrm>
          <a:prstGeom prst="roundRect">
            <a:avLst/>
          </a:prstGeom>
          <a:noFill/>
          <a:ln w="25400">
            <a:solidFill>
              <a:srgbClr val="5937E9"/>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5937E9"/>
                </a:solidFill>
              </a:rPr>
              <a:t>Gregory of Nyssa</a:t>
            </a:r>
          </a:p>
          <a:p>
            <a:pPr algn="ctr"/>
            <a:r>
              <a:rPr lang="en-GB" dirty="0">
                <a:solidFill>
                  <a:schemeClr val="tx1"/>
                </a:solidFill>
              </a:rPr>
              <a:t>We can’t know the mind or essence of an ant, with its limited mind &amp; language skills. So we can’t ever understand God.</a:t>
            </a:r>
          </a:p>
        </p:txBody>
      </p:sp>
      <p:sp>
        <p:nvSpPr>
          <p:cNvPr id="10" name="Rounded Rectangle 9"/>
          <p:cNvSpPr/>
          <p:nvPr/>
        </p:nvSpPr>
        <p:spPr>
          <a:xfrm>
            <a:off x="4828420" y="3894410"/>
            <a:ext cx="2338145" cy="959272"/>
          </a:xfrm>
          <a:prstGeom prst="roundRect">
            <a:avLst/>
          </a:prstGeom>
          <a:noFill/>
          <a:ln w="25400">
            <a:solidFill>
              <a:srgbClr val="3CE1F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3CE1F2"/>
                </a:solidFill>
              </a:rPr>
              <a:t>Dawkins </a:t>
            </a:r>
          </a:p>
          <a:p>
            <a:pPr algn="ctr"/>
            <a:r>
              <a:rPr lang="en-GB" dirty="0">
                <a:solidFill>
                  <a:schemeClr val="tx1"/>
                </a:solidFill>
              </a:rPr>
              <a:t>Bulk of sentences are cognitive, but false.</a:t>
            </a:r>
            <a:endParaRPr lang="en-GB" dirty="0">
              <a:solidFill>
                <a:srgbClr val="3CE1F2"/>
              </a:solidFill>
            </a:endParaRPr>
          </a:p>
        </p:txBody>
      </p:sp>
      <p:sp>
        <p:nvSpPr>
          <p:cNvPr id="11" name="Rounded Rectangle 10"/>
          <p:cNvSpPr/>
          <p:nvPr/>
        </p:nvSpPr>
        <p:spPr>
          <a:xfrm>
            <a:off x="7521497" y="4138367"/>
            <a:ext cx="4597895" cy="2546685"/>
          </a:xfrm>
          <a:prstGeom prst="roundRect">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00B050"/>
                </a:solidFill>
              </a:rPr>
              <a:t>Pseudo-Dionysius</a:t>
            </a:r>
          </a:p>
          <a:p>
            <a:pPr algn="ctr"/>
            <a:r>
              <a:rPr lang="en-GB" dirty="0">
                <a:solidFill>
                  <a:schemeClr val="tx1"/>
                </a:solidFill>
              </a:rPr>
              <a:t>We can use the via positiva, but it is provisional language as God lies far beyond these descriptions. It is counterproductive to speak of God as though God can be perceived by the senses or reason. It is only through recognising the limits of humanity that spiritual progress can be made. People need to allow God to speak to them in stillness.</a:t>
            </a:r>
          </a:p>
        </p:txBody>
      </p:sp>
      <p:sp>
        <p:nvSpPr>
          <p:cNvPr id="12" name="Rounded Rectangle 2">
            <a:extLst>
              <a:ext uri="{FF2B5EF4-FFF2-40B4-BE49-F238E27FC236}">
                <a16:creationId xmlns:a16="http://schemas.microsoft.com/office/drawing/2014/main" id="{751E655A-19A9-4140-B346-6796D6A0869F}"/>
              </a:ext>
            </a:extLst>
          </p:cNvPr>
          <p:cNvSpPr/>
          <p:nvPr/>
        </p:nvSpPr>
        <p:spPr>
          <a:xfrm>
            <a:off x="4444767" y="4930726"/>
            <a:ext cx="2836493" cy="1754326"/>
          </a:xfrm>
          <a:prstGeom prst="roundRect">
            <a:avLst/>
          </a:prstGeom>
          <a:noFill/>
          <a:ln w="254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FF99FF"/>
                </a:solidFill>
              </a:rPr>
              <a:t>Maimonides</a:t>
            </a:r>
            <a:endParaRPr lang="en-GB" sz="2200" u="sng" dirty="0">
              <a:solidFill>
                <a:srgbClr val="FF9900"/>
              </a:solidFill>
            </a:endParaRPr>
          </a:p>
          <a:p>
            <a:pPr algn="ctr"/>
            <a:r>
              <a:rPr lang="en-GB" dirty="0">
                <a:solidFill>
                  <a:schemeClr val="tx1"/>
                </a:solidFill>
              </a:rPr>
              <a:t>Jewish thinker, supported via negativa. By describing what a ship isn’t, we get a closer understanding of what a ship is.</a:t>
            </a:r>
          </a:p>
        </p:txBody>
      </p:sp>
      <p:sp>
        <p:nvSpPr>
          <p:cNvPr id="13" name="Rounded Rectangle 9">
            <a:extLst>
              <a:ext uri="{FF2B5EF4-FFF2-40B4-BE49-F238E27FC236}">
                <a16:creationId xmlns:a16="http://schemas.microsoft.com/office/drawing/2014/main" id="{5C4ED2C1-32C3-41AC-BE92-1A0D9679B936}"/>
              </a:ext>
            </a:extLst>
          </p:cNvPr>
          <p:cNvSpPr/>
          <p:nvPr/>
        </p:nvSpPr>
        <p:spPr>
          <a:xfrm>
            <a:off x="110270" y="1260318"/>
            <a:ext cx="3691875" cy="813579"/>
          </a:xfrm>
          <a:prstGeom prst="roundRect">
            <a:avLst/>
          </a:prstGeom>
          <a:noFill/>
          <a:ln w="2540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FF0066"/>
                </a:solidFill>
              </a:rPr>
              <a:t>Davies</a:t>
            </a:r>
            <a:r>
              <a:rPr lang="en-GB" sz="2200" u="sng" dirty="0">
                <a:solidFill>
                  <a:srgbClr val="3CE1F2"/>
                </a:solidFill>
              </a:rPr>
              <a:t> </a:t>
            </a:r>
          </a:p>
          <a:p>
            <a:pPr algn="ctr"/>
            <a:r>
              <a:rPr lang="en-GB" dirty="0">
                <a:solidFill>
                  <a:schemeClr val="tx1"/>
                </a:solidFill>
              </a:rPr>
              <a:t>The ship is unlikely to lead people in the right direction. </a:t>
            </a:r>
            <a:endParaRPr lang="en-GB" dirty="0">
              <a:solidFill>
                <a:srgbClr val="3CE1F2"/>
              </a:solidFill>
            </a:endParaRPr>
          </a:p>
        </p:txBody>
      </p:sp>
      <p:sp>
        <p:nvSpPr>
          <p:cNvPr id="14" name="Rounded Rectangle 9">
            <a:extLst>
              <a:ext uri="{FF2B5EF4-FFF2-40B4-BE49-F238E27FC236}">
                <a16:creationId xmlns:a16="http://schemas.microsoft.com/office/drawing/2014/main" id="{74C6F885-25FB-4C32-99B6-F8D222CA50BF}"/>
              </a:ext>
            </a:extLst>
          </p:cNvPr>
          <p:cNvSpPr/>
          <p:nvPr/>
        </p:nvSpPr>
        <p:spPr>
          <a:xfrm>
            <a:off x="172229" y="4946349"/>
            <a:ext cx="4032301" cy="1738703"/>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FF0000"/>
                </a:solidFill>
              </a:rPr>
              <a:t>Inge</a:t>
            </a:r>
            <a:r>
              <a:rPr lang="en-GB" sz="2200" u="sng" dirty="0">
                <a:solidFill>
                  <a:srgbClr val="3CE1F2"/>
                </a:solidFill>
              </a:rPr>
              <a:t> </a:t>
            </a:r>
          </a:p>
          <a:p>
            <a:pPr algn="ctr"/>
            <a:r>
              <a:rPr lang="en-GB" dirty="0">
                <a:solidFill>
                  <a:schemeClr val="tx1"/>
                </a:solidFill>
              </a:rPr>
              <a:t>Denying God of descriptions leads to annihilation of God &amp; humanity. If we ignore descriptions just because our descriptions are limited, then we lose an essential link between God &amp; humanity.</a:t>
            </a:r>
            <a:endParaRPr lang="en-GB" dirty="0">
              <a:solidFill>
                <a:srgbClr val="3CE1F2"/>
              </a:solidFill>
            </a:endParaRPr>
          </a:p>
        </p:txBody>
      </p:sp>
      <p:sp>
        <p:nvSpPr>
          <p:cNvPr id="15" name="Rounded Rectangle 9">
            <a:extLst>
              <a:ext uri="{FF2B5EF4-FFF2-40B4-BE49-F238E27FC236}">
                <a16:creationId xmlns:a16="http://schemas.microsoft.com/office/drawing/2014/main" id="{81257B08-744E-4898-91E4-B4A6396ADEE0}"/>
              </a:ext>
            </a:extLst>
          </p:cNvPr>
          <p:cNvSpPr/>
          <p:nvPr/>
        </p:nvSpPr>
        <p:spPr>
          <a:xfrm>
            <a:off x="8389856" y="97434"/>
            <a:ext cx="3588590" cy="2374936"/>
          </a:xfrm>
          <a:prstGeom prst="roundRect">
            <a:avLst/>
          </a:prstGeom>
          <a:noFill/>
          <a:ln w="25400">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00FF00"/>
                </a:solidFill>
              </a:rPr>
              <a:t>Teilhard</a:t>
            </a:r>
            <a:r>
              <a:rPr lang="en-GB" sz="2200" u="sng" dirty="0">
                <a:solidFill>
                  <a:srgbClr val="3CE1F2"/>
                </a:solidFill>
              </a:rPr>
              <a:t> </a:t>
            </a:r>
          </a:p>
          <a:p>
            <a:pPr algn="ctr"/>
            <a:r>
              <a:rPr lang="en-GB" dirty="0">
                <a:solidFill>
                  <a:schemeClr val="tx1"/>
                </a:solidFill>
              </a:rPr>
              <a:t>Finding God through our material existence is part of his divine plan for salvation. It is possible to talk significantly about God’s relationship with material things &amp; we are saying something positive, though limited, about God.</a:t>
            </a:r>
            <a:endParaRPr lang="en-GB" dirty="0">
              <a:solidFill>
                <a:srgbClr val="3CE1F2"/>
              </a:solidFill>
            </a:endParaRPr>
          </a:p>
        </p:txBody>
      </p:sp>
      <p:sp>
        <p:nvSpPr>
          <p:cNvPr id="16" name="Rounded Rectangle 9">
            <a:extLst>
              <a:ext uri="{FF2B5EF4-FFF2-40B4-BE49-F238E27FC236}">
                <a16:creationId xmlns:a16="http://schemas.microsoft.com/office/drawing/2014/main" id="{59343452-C4A6-46F7-B507-3941A5C7EEC4}"/>
              </a:ext>
            </a:extLst>
          </p:cNvPr>
          <p:cNvSpPr/>
          <p:nvPr/>
        </p:nvSpPr>
        <p:spPr>
          <a:xfrm>
            <a:off x="110270" y="2206025"/>
            <a:ext cx="5008485" cy="1102639"/>
          </a:xfrm>
          <a:prstGeom prst="roundRect">
            <a:avLst/>
          </a:prstGeom>
          <a:noFill/>
          <a:ln w="254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chemeClr val="accent4">
                    <a:lumMod val="75000"/>
                  </a:schemeClr>
                </a:solidFill>
              </a:rPr>
              <a:t>Anselm</a:t>
            </a:r>
            <a:r>
              <a:rPr lang="en-GB" sz="2200" u="sng" dirty="0">
                <a:solidFill>
                  <a:srgbClr val="3CE1F2"/>
                </a:solidFill>
              </a:rPr>
              <a:t> </a:t>
            </a:r>
          </a:p>
          <a:p>
            <a:pPr algn="ctr"/>
            <a:r>
              <a:rPr lang="en-GB" dirty="0">
                <a:solidFill>
                  <a:schemeClr val="tx1"/>
                </a:solidFill>
              </a:rPr>
              <a:t>Describes God in both positive &amp; negative terms in the Ontological argument. He points towards a being greater than human comprehension.</a:t>
            </a:r>
            <a:endParaRPr lang="en-GB" dirty="0">
              <a:solidFill>
                <a:srgbClr val="3CE1F2"/>
              </a:solidFill>
            </a:endParaRPr>
          </a:p>
        </p:txBody>
      </p:sp>
    </p:spTree>
    <p:extLst>
      <p:ext uri="{BB962C8B-B14F-4D97-AF65-F5344CB8AC3E}">
        <p14:creationId xmlns:p14="http://schemas.microsoft.com/office/powerpoint/2010/main" val="3907428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89375" y="1803186"/>
            <a:ext cx="2578535" cy="646331"/>
          </a:xfrm>
          <a:prstGeom prst="rect">
            <a:avLst/>
          </a:prstGeom>
          <a:noFill/>
          <a:ln>
            <a:solidFill>
              <a:schemeClr val="tx1"/>
            </a:solidFill>
          </a:ln>
        </p:spPr>
        <p:txBody>
          <a:bodyPr wrap="square" rtlCol="0">
            <a:spAutoFit/>
          </a:bodyPr>
          <a:lstStyle/>
          <a:p>
            <a:pPr algn="ctr"/>
            <a:r>
              <a:rPr lang="en-GB" sz="3600" dirty="0"/>
              <a:t>Analogy</a:t>
            </a:r>
          </a:p>
        </p:txBody>
      </p:sp>
      <p:sp>
        <p:nvSpPr>
          <p:cNvPr id="3" name="Rounded Rectangle 2"/>
          <p:cNvSpPr/>
          <p:nvPr/>
        </p:nvSpPr>
        <p:spPr>
          <a:xfrm>
            <a:off x="5599521" y="117795"/>
            <a:ext cx="1956503" cy="1574701"/>
          </a:xfrm>
          <a:prstGeom prst="roundRect">
            <a:avLst/>
          </a:prstGeom>
          <a:noFill/>
          <a:ln w="254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u="sng" dirty="0">
                <a:solidFill>
                  <a:srgbClr val="FF9900"/>
                </a:solidFill>
              </a:rPr>
              <a:t>Aristotle</a:t>
            </a:r>
          </a:p>
          <a:p>
            <a:pPr algn="ctr"/>
            <a:r>
              <a:rPr lang="en-GB" sz="1600" dirty="0">
                <a:solidFill>
                  <a:schemeClr val="tx1"/>
                </a:solidFill>
              </a:rPr>
              <a:t>If 2 things share some sort of attribute, then what is true of one should be true of the other.</a:t>
            </a:r>
          </a:p>
        </p:txBody>
      </p:sp>
      <p:sp>
        <p:nvSpPr>
          <p:cNvPr id="4" name="Rounded Rectangle 3"/>
          <p:cNvSpPr/>
          <p:nvPr/>
        </p:nvSpPr>
        <p:spPr>
          <a:xfrm>
            <a:off x="6978643" y="4175718"/>
            <a:ext cx="1797784" cy="2567334"/>
          </a:xfrm>
          <a:prstGeom prst="roundRect">
            <a:avLst/>
          </a:prstGeom>
          <a:noFill/>
          <a:ln w="25400">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u="sng" dirty="0">
                <a:solidFill>
                  <a:srgbClr val="9900CC"/>
                </a:solidFill>
              </a:rPr>
              <a:t>Aquinas </a:t>
            </a:r>
          </a:p>
          <a:p>
            <a:pPr algn="ctr"/>
            <a:r>
              <a:rPr lang="en-GB" sz="1600" dirty="0">
                <a:solidFill>
                  <a:schemeClr val="tx1"/>
                </a:solidFill>
              </a:rPr>
              <a:t>We can make positive claims about God, provided we understand that the words have an analogical meaning.</a:t>
            </a:r>
          </a:p>
        </p:txBody>
      </p:sp>
      <p:sp>
        <p:nvSpPr>
          <p:cNvPr id="6" name="Rounded Rectangle 5"/>
          <p:cNvSpPr/>
          <p:nvPr/>
        </p:nvSpPr>
        <p:spPr>
          <a:xfrm>
            <a:off x="3374795" y="80856"/>
            <a:ext cx="2131829" cy="1450223"/>
          </a:xfrm>
          <a:prstGeom prst="roundRect">
            <a:avLst/>
          </a:prstGeom>
          <a:no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u="sng" dirty="0">
                <a:solidFill>
                  <a:srgbClr val="002060"/>
                </a:solidFill>
              </a:rPr>
              <a:t>Barth</a:t>
            </a:r>
            <a:r>
              <a:rPr lang="en-GB" sz="2000" u="sng" dirty="0">
                <a:solidFill>
                  <a:srgbClr val="5BD7A5"/>
                </a:solidFill>
              </a:rPr>
              <a:t> </a:t>
            </a:r>
          </a:p>
          <a:p>
            <a:pPr algn="ctr"/>
            <a:r>
              <a:rPr lang="en-GB" sz="1600" dirty="0">
                <a:solidFill>
                  <a:schemeClr val="tx1"/>
                </a:solidFill>
              </a:rPr>
              <a:t>Analogical theories can’t approach God through language based on experience.</a:t>
            </a:r>
          </a:p>
        </p:txBody>
      </p:sp>
      <p:sp>
        <p:nvSpPr>
          <p:cNvPr id="8" name="Rounded Rectangle 7"/>
          <p:cNvSpPr/>
          <p:nvPr/>
        </p:nvSpPr>
        <p:spPr>
          <a:xfrm>
            <a:off x="3136192" y="2617658"/>
            <a:ext cx="5562284" cy="1285433"/>
          </a:xfrm>
          <a:prstGeom prst="roundRect">
            <a:avLst/>
          </a:prstGeom>
          <a:noFill/>
          <a:ln w="25400">
            <a:solidFill>
              <a:srgbClr val="5937E9"/>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u="sng" dirty="0">
                <a:solidFill>
                  <a:srgbClr val="5937E9"/>
                </a:solidFill>
              </a:rPr>
              <a:t>Analogy of Attribution</a:t>
            </a:r>
          </a:p>
          <a:p>
            <a:pPr algn="ctr"/>
            <a:r>
              <a:rPr lang="en-GB" sz="1600" dirty="0">
                <a:solidFill>
                  <a:schemeClr val="tx1"/>
                </a:solidFill>
              </a:rPr>
              <a:t>We possess qualities, like wisdom or goodness. God is these qualities. God’s goodness can be seen through his creation, so we can gain some understanding of God through the world.</a:t>
            </a:r>
          </a:p>
        </p:txBody>
      </p:sp>
      <p:sp>
        <p:nvSpPr>
          <p:cNvPr id="10" name="Rounded Rectangle 9"/>
          <p:cNvSpPr/>
          <p:nvPr/>
        </p:nvSpPr>
        <p:spPr>
          <a:xfrm>
            <a:off x="7675572" y="158094"/>
            <a:ext cx="4441014" cy="1130958"/>
          </a:xfrm>
          <a:prstGeom prst="roundRect">
            <a:avLst/>
          </a:prstGeom>
          <a:noFill/>
          <a:ln w="25400">
            <a:solidFill>
              <a:srgbClr val="3CE1F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u="sng" dirty="0">
                <a:solidFill>
                  <a:srgbClr val="3CE1F2"/>
                </a:solidFill>
              </a:rPr>
              <a:t>Analogy of Proportion </a:t>
            </a:r>
          </a:p>
          <a:p>
            <a:pPr algn="ctr"/>
            <a:r>
              <a:rPr lang="en-GB" sz="1600" dirty="0">
                <a:solidFill>
                  <a:schemeClr val="tx1"/>
                </a:solidFill>
              </a:rPr>
              <a:t>When we say God is good, we are saying he is good in a divine way. God has qualities in perfect proportion, humans have it in a lesser proportion.</a:t>
            </a:r>
          </a:p>
        </p:txBody>
      </p:sp>
      <p:sp>
        <p:nvSpPr>
          <p:cNvPr id="11" name="Rounded Rectangle 10"/>
          <p:cNvSpPr/>
          <p:nvPr/>
        </p:nvSpPr>
        <p:spPr>
          <a:xfrm>
            <a:off x="8924558" y="3650324"/>
            <a:ext cx="3166923" cy="3130179"/>
          </a:xfrm>
          <a:prstGeom prst="roundRect">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u="sng" dirty="0" err="1">
                <a:solidFill>
                  <a:srgbClr val="00B050"/>
                </a:solidFill>
              </a:rPr>
              <a:t>Brümmer</a:t>
            </a:r>
            <a:endParaRPr lang="en-GB" sz="2000" u="sng" dirty="0">
              <a:solidFill>
                <a:srgbClr val="00B050"/>
              </a:solidFill>
            </a:endParaRPr>
          </a:p>
          <a:p>
            <a:pPr algn="ctr"/>
            <a:r>
              <a:rPr lang="en-GB" sz="1600" dirty="0">
                <a:solidFill>
                  <a:schemeClr val="tx1"/>
                </a:solidFill>
              </a:rPr>
              <a:t>Analogy gives the impression of saying something significant, but remain as ignorant as we were before. We have no ability to determine what we might attribute to God if he is unknown to us. Analogy of attribution leads us to make assumptions we aren’t entitled to make, as we lack the necessary knowledge to speak with any authority.</a:t>
            </a:r>
          </a:p>
        </p:txBody>
      </p:sp>
      <p:sp>
        <p:nvSpPr>
          <p:cNvPr id="12" name="Rounded Rectangle 2">
            <a:extLst>
              <a:ext uri="{FF2B5EF4-FFF2-40B4-BE49-F238E27FC236}">
                <a16:creationId xmlns:a16="http://schemas.microsoft.com/office/drawing/2014/main" id="{751E655A-19A9-4140-B346-6796D6A0869F}"/>
              </a:ext>
            </a:extLst>
          </p:cNvPr>
          <p:cNvSpPr/>
          <p:nvPr/>
        </p:nvSpPr>
        <p:spPr>
          <a:xfrm>
            <a:off x="155032" y="2742809"/>
            <a:ext cx="2833029" cy="1948082"/>
          </a:xfrm>
          <a:prstGeom prst="roundRect">
            <a:avLst/>
          </a:prstGeom>
          <a:noFill/>
          <a:ln w="254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u="sng" dirty="0">
                <a:solidFill>
                  <a:srgbClr val="FF99FF"/>
                </a:solidFill>
              </a:rPr>
              <a:t>Swinburne</a:t>
            </a:r>
            <a:endParaRPr lang="en-GB" sz="2000" u="sng" dirty="0">
              <a:solidFill>
                <a:srgbClr val="FF9900"/>
              </a:solidFill>
            </a:endParaRPr>
          </a:p>
          <a:p>
            <a:pPr algn="ctr"/>
            <a:r>
              <a:rPr lang="en-GB" sz="1600" dirty="0">
                <a:solidFill>
                  <a:schemeClr val="tx1"/>
                </a:solidFill>
              </a:rPr>
              <a:t>Aquinas created an unnecessary theory. We can talk of God &amp; humans univocally, it is just that God &amp; humans possess goodness in different ways.</a:t>
            </a:r>
          </a:p>
        </p:txBody>
      </p:sp>
      <p:sp>
        <p:nvSpPr>
          <p:cNvPr id="13" name="Rounded Rectangle 9">
            <a:extLst>
              <a:ext uri="{FF2B5EF4-FFF2-40B4-BE49-F238E27FC236}">
                <a16:creationId xmlns:a16="http://schemas.microsoft.com/office/drawing/2014/main" id="{5C4ED2C1-32C3-41AC-BE92-1A0D9679B936}"/>
              </a:ext>
            </a:extLst>
          </p:cNvPr>
          <p:cNvSpPr/>
          <p:nvPr/>
        </p:nvSpPr>
        <p:spPr>
          <a:xfrm>
            <a:off x="97445" y="80857"/>
            <a:ext cx="3157802" cy="1317758"/>
          </a:xfrm>
          <a:prstGeom prst="roundRect">
            <a:avLst/>
          </a:prstGeom>
          <a:noFill/>
          <a:ln w="2540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u="sng" dirty="0">
                <a:solidFill>
                  <a:srgbClr val="FF0066"/>
                </a:solidFill>
              </a:rPr>
              <a:t>Alston</a:t>
            </a:r>
            <a:r>
              <a:rPr lang="en-GB" sz="2000" u="sng" dirty="0">
                <a:solidFill>
                  <a:srgbClr val="3CE1F2"/>
                </a:solidFill>
              </a:rPr>
              <a:t> </a:t>
            </a:r>
          </a:p>
          <a:p>
            <a:pPr algn="ctr"/>
            <a:r>
              <a:rPr lang="en-GB" sz="1600" dirty="0">
                <a:solidFill>
                  <a:schemeClr val="tx1"/>
                </a:solidFill>
              </a:rPr>
              <a:t>There are some concepts that can be applied univocally to God &amp; humans, but there isn’t a completely univocal solution.</a:t>
            </a:r>
            <a:endParaRPr lang="en-GB" sz="1600" dirty="0">
              <a:solidFill>
                <a:srgbClr val="3CE1F2"/>
              </a:solidFill>
            </a:endParaRPr>
          </a:p>
        </p:txBody>
      </p:sp>
      <p:sp>
        <p:nvSpPr>
          <p:cNvPr id="14" name="Rounded Rectangle 9">
            <a:extLst>
              <a:ext uri="{FF2B5EF4-FFF2-40B4-BE49-F238E27FC236}">
                <a16:creationId xmlns:a16="http://schemas.microsoft.com/office/drawing/2014/main" id="{74C6F885-25FB-4C32-99B6-F8D222CA50BF}"/>
              </a:ext>
            </a:extLst>
          </p:cNvPr>
          <p:cNvSpPr/>
          <p:nvPr/>
        </p:nvSpPr>
        <p:spPr>
          <a:xfrm>
            <a:off x="8772541" y="1398615"/>
            <a:ext cx="3344045" cy="2030386"/>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u="sng" dirty="0">
                <a:solidFill>
                  <a:srgbClr val="FF0000"/>
                </a:solidFill>
              </a:rPr>
              <a:t>Ramsey</a:t>
            </a:r>
            <a:r>
              <a:rPr lang="en-GB" sz="2000" u="sng" dirty="0">
                <a:solidFill>
                  <a:srgbClr val="3CE1F2"/>
                </a:solidFill>
              </a:rPr>
              <a:t> </a:t>
            </a:r>
          </a:p>
          <a:p>
            <a:pPr algn="ctr"/>
            <a:r>
              <a:rPr lang="en-GB" sz="1600" dirty="0">
                <a:solidFill>
                  <a:schemeClr val="tx1"/>
                </a:solidFill>
              </a:rPr>
              <a:t>Religious language is like a model. Models need qualifying to tell us that God’s goodness isn’t like humanity’s. The qualifier tells us how the model varies from our understanding of the model. Models lead to disclosure – a moment of understanding.</a:t>
            </a:r>
            <a:endParaRPr lang="en-GB" sz="1600" dirty="0">
              <a:solidFill>
                <a:srgbClr val="3CE1F2"/>
              </a:solidFill>
            </a:endParaRPr>
          </a:p>
        </p:txBody>
      </p:sp>
      <p:sp>
        <p:nvSpPr>
          <p:cNvPr id="15" name="Rounded Rectangle 9">
            <a:extLst>
              <a:ext uri="{FF2B5EF4-FFF2-40B4-BE49-F238E27FC236}">
                <a16:creationId xmlns:a16="http://schemas.microsoft.com/office/drawing/2014/main" id="{81257B08-744E-4898-91E4-B4A6396ADEE0}"/>
              </a:ext>
            </a:extLst>
          </p:cNvPr>
          <p:cNvSpPr/>
          <p:nvPr/>
        </p:nvSpPr>
        <p:spPr>
          <a:xfrm>
            <a:off x="175968" y="4794970"/>
            <a:ext cx="2732475" cy="1948082"/>
          </a:xfrm>
          <a:prstGeom prst="roundRect">
            <a:avLst/>
          </a:prstGeom>
          <a:noFill/>
          <a:ln w="25400">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u="sng" dirty="0" err="1">
                <a:solidFill>
                  <a:srgbClr val="00FF00"/>
                </a:solidFill>
              </a:rPr>
              <a:t>MacQuarrie</a:t>
            </a:r>
            <a:r>
              <a:rPr lang="en-GB" sz="2000" u="sng" dirty="0">
                <a:solidFill>
                  <a:srgbClr val="3CE1F2"/>
                </a:solidFill>
              </a:rPr>
              <a:t> </a:t>
            </a:r>
          </a:p>
          <a:p>
            <a:pPr algn="ctr"/>
            <a:r>
              <a:rPr lang="en-GB" sz="1600" dirty="0">
                <a:solidFill>
                  <a:schemeClr val="tx1"/>
                </a:solidFill>
              </a:rPr>
              <a:t>We need to be careful not to claim more for analogy than just giving some very dim sense of the positive things that might be made about God.</a:t>
            </a:r>
            <a:endParaRPr lang="en-GB" sz="1600" dirty="0">
              <a:solidFill>
                <a:srgbClr val="3CE1F2"/>
              </a:solidFill>
            </a:endParaRPr>
          </a:p>
        </p:txBody>
      </p:sp>
      <p:sp>
        <p:nvSpPr>
          <p:cNvPr id="16" name="Rounded Rectangle 9">
            <a:extLst>
              <a:ext uri="{FF2B5EF4-FFF2-40B4-BE49-F238E27FC236}">
                <a16:creationId xmlns:a16="http://schemas.microsoft.com/office/drawing/2014/main" id="{59343452-C4A6-46F7-B507-3941A5C7EEC4}"/>
              </a:ext>
            </a:extLst>
          </p:cNvPr>
          <p:cNvSpPr/>
          <p:nvPr/>
        </p:nvSpPr>
        <p:spPr>
          <a:xfrm>
            <a:off x="155032" y="1644692"/>
            <a:ext cx="5231312" cy="888896"/>
          </a:xfrm>
          <a:prstGeom prst="roundRect">
            <a:avLst/>
          </a:prstGeom>
          <a:noFill/>
          <a:ln w="254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u="sng" dirty="0">
                <a:solidFill>
                  <a:schemeClr val="accent4">
                    <a:lumMod val="75000"/>
                  </a:schemeClr>
                </a:solidFill>
              </a:rPr>
              <a:t>Blackstone</a:t>
            </a:r>
            <a:r>
              <a:rPr lang="en-GB" sz="2000" u="sng" dirty="0">
                <a:solidFill>
                  <a:srgbClr val="3CE1F2"/>
                </a:solidFill>
              </a:rPr>
              <a:t> </a:t>
            </a:r>
          </a:p>
          <a:p>
            <a:pPr algn="ctr"/>
            <a:r>
              <a:rPr lang="en-GB" sz="1600" dirty="0">
                <a:solidFill>
                  <a:schemeClr val="tx1"/>
                </a:solidFill>
              </a:rPr>
              <a:t>Analogy is unhelpful as the language has to be translated into univocal language before it can mean anything.</a:t>
            </a:r>
            <a:endParaRPr lang="en-GB" sz="1600" dirty="0">
              <a:solidFill>
                <a:srgbClr val="3CE1F2"/>
              </a:solidFill>
            </a:endParaRPr>
          </a:p>
        </p:txBody>
      </p:sp>
      <p:sp>
        <p:nvSpPr>
          <p:cNvPr id="17" name="Rounded Rectangle 5">
            <a:extLst>
              <a:ext uri="{FF2B5EF4-FFF2-40B4-BE49-F238E27FC236}">
                <a16:creationId xmlns:a16="http://schemas.microsoft.com/office/drawing/2014/main" id="{9B4F3A2D-9E3A-480D-8D3D-839F837BE83C}"/>
              </a:ext>
            </a:extLst>
          </p:cNvPr>
          <p:cNvSpPr/>
          <p:nvPr/>
        </p:nvSpPr>
        <p:spPr>
          <a:xfrm>
            <a:off x="3078644" y="4013781"/>
            <a:ext cx="3751868" cy="2661617"/>
          </a:xfrm>
          <a:prstGeom prst="roundRect">
            <a:avLst/>
          </a:prstGeom>
          <a:noFill/>
          <a:ln w="25400">
            <a:solidFill>
              <a:srgbClr val="CC0099"/>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u="sng" dirty="0" err="1">
                <a:solidFill>
                  <a:srgbClr val="CC0099"/>
                </a:solidFill>
              </a:rPr>
              <a:t>Ferré</a:t>
            </a:r>
            <a:r>
              <a:rPr lang="en-GB" sz="2000" u="sng" dirty="0">
                <a:solidFill>
                  <a:srgbClr val="5BD7A5"/>
                </a:solidFill>
              </a:rPr>
              <a:t> </a:t>
            </a:r>
          </a:p>
          <a:p>
            <a:pPr algn="ctr"/>
            <a:r>
              <a:rPr lang="en-GB" sz="1600" dirty="0">
                <a:solidFill>
                  <a:schemeClr val="tx1"/>
                </a:solidFill>
              </a:rPr>
              <a:t>Analogy provides us with a rule to use with theological language about God. We shouldn’t focus on how analogies may define transcendent ideas, such as God as the first cause, but rather on how the words ought to be used carefully. The meaning has a source beyond our understanding (God), but we can use the terms if we do so carefully.</a:t>
            </a:r>
          </a:p>
        </p:txBody>
      </p:sp>
    </p:spTree>
    <p:extLst>
      <p:ext uri="{BB962C8B-B14F-4D97-AF65-F5344CB8AC3E}">
        <p14:creationId xmlns:p14="http://schemas.microsoft.com/office/powerpoint/2010/main" val="1331423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9322" y="3043037"/>
            <a:ext cx="2578535" cy="646331"/>
          </a:xfrm>
          <a:prstGeom prst="rect">
            <a:avLst/>
          </a:prstGeom>
          <a:noFill/>
          <a:ln>
            <a:solidFill>
              <a:schemeClr val="tx1"/>
            </a:solidFill>
          </a:ln>
        </p:spPr>
        <p:txBody>
          <a:bodyPr wrap="square" rtlCol="0">
            <a:spAutoFit/>
          </a:bodyPr>
          <a:lstStyle/>
          <a:p>
            <a:pPr algn="ctr"/>
            <a:r>
              <a:rPr lang="en-GB" sz="3600" dirty="0"/>
              <a:t>Symbols </a:t>
            </a:r>
          </a:p>
        </p:txBody>
      </p:sp>
      <p:sp>
        <p:nvSpPr>
          <p:cNvPr id="8" name="Rounded Rectangle 7"/>
          <p:cNvSpPr/>
          <p:nvPr/>
        </p:nvSpPr>
        <p:spPr>
          <a:xfrm>
            <a:off x="3793357" y="4418722"/>
            <a:ext cx="4589836" cy="1878793"/>
          </a:xfrm>
          <a:prstGeom prst="roundRect">
            <a:avLst/>
          </a:prstGeom>
          <a:noFill/>
          <a:ln w="25400">
            <a:solidFill>
              <a:srgbClr val="5937E9"/>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5937E9"/>
                </a:solidFill>
              </a:rPr>
              <a:t>Hick</a:t>
            </a:r>
          </a:p>
          <a:p>
            <a:pPr algn="ctr"/>
            <a:r>
              <a:rPr lang="en-GB" dirty="0">
                <a:solidFill>
                  <a:schemeClr val="tx1"/>
                </a:solidFill>
              </a:rPr>
              <a:t>Tillich overemphasises the aesthetic, artistic nature of religious symbolism, making it subjective. Tillich doesn’t explain participation. There isn’t a way of knowing if our use of symbolic language is appropriate.</a:t>
            </a:r>
          </a:p>
        </p:txBody>
      </p:sp>
      <p:sp>
        <p:nvSpPr>
          <p:cNvPr id="10" name="Rounded Rectangle 9"/>
          <p:cNvSpPr/>
          <p:nvPr/>
        </p:nvSpPr>
        <p:spPr>
          <a:xfrm>
            <a:off x="312102" y="395052"/>
            <a:ext cx="4589836" cy="2564963"/>
          </a:xfrm>
          <a:prstGeom prst="roundRect">
            <a:avLst/>
          </a:prstGeom>
          <a:noFill/>
          <a:ln w="25400">
            <a:solidFill>
              <a:srgbClr val="3CE1F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3CE1F2"/>
                </a:solidFill>
              </a:rPr>
              <a:t>Randall </a:t>
            </a:r>
          </a:p>
          <a:p>
            <a:pPr algn="ctr"/>
            <a:r>
              <a:rPr lang="en-GB" dirty="0">
                <a:solidFill>
                  <a:schemeClr val="tx1"/>
                </a:solidFill>
              </a:rPr>
              <a:t>Symbols are noncognitive and non-representative. It doesn’t make sense to talk of them being true or false. Religion is a human activity that contributes to human culture. God is an intellectual symbol for what we feel to be divine. God is another word for an aspect of our psyche.</a:t>
            </a:r>
            <a:endParaRPr lang="en-GB" dirty="0">
              <a:solidFill>
                <a:srgbClr val="3CE1F2"/>
              </a:solidFill>
            </a:endParaRPr>
          </a:p>
        </p:txBody>
      </p:sp>
      <p:sp>
        <p:nvSpPr>
          <p:cNvPr id="15" name="Rounded Rectangle 9">
            <a:extLst>
              <a:ext uri="{FF2B5EF4-FFF2-40B4-BE49-F238E27FC236}">
                <a16:creationId xmlns:a16="http://schemas.microsoft.com/office/drawing/2014/main" id="{81257B08-744E-4898-91E4-B4A6396ADEE0}"/>
              </a:ext>
            </a:extLst>
          </p:cNvPr>
          <p:cNvSpPr/>
          <p:nvPr/>
        </p:nvSpPr>
        <p:spPr>
          <a:xfrm>
            <a:off x="7748113" y="144568"/>
            <a:ext cx="4230333" cy="2645766"/>
          </a:xfrm>
          <a:prstGeom prst="roundRect">
            <a:avLst/>
          </a:prstGeom>
          <a:noFill/>
          <a:ln w="25400">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00FF00"/>
                </a:solidFill>
              </a:rPr>
              <a:t>Tillich</a:t>
            </a:r>
            <a:r>
              <a:rPr lang="en-GB" sz="2200" u="sng" dirty="0">
                <a:solidFill>
                  <a:srgbClr val="3CE1F2"/>
                </a:solidFill>
              </a:rPr>
              <a:t> </a:t>
            </a:r>
          </a:p>
          <a:p>
            <a:pPr algn="ctr"/>
            <a:r>
              <a:rPr lang="en-GB" dirty="0">
                <a:solidFill>
                  <a:schemeClr val="tx1"/>
                </a:solidFill>
              </a:rPr>
              <a:t>Existentialist. Theology is the work of mediating the </a:t>
            </a:r>
            <a:r>
              <a:rPr lang="en-GB" dirty="0" err="1">
                <a:solidFill>
                  <a:schemeClr val="tx1"/>
                </a:solidFill>
              </a:rPr>
              <a:t>theos</a:t>
            </a:r>
            <a:r>
              <a:rPr lang="en-GB" dirty="0">
                <a:solidFill>
                  <a:schemeClr val="tx1"/>
                </a:solidFill>
              </a:rPr>
              <a:t> (God) to the logos (understanding). Religious language is symbolic, it can’t be tested for its meaningfulness. Symbols take us beyond the physical to an internal reality of the symbol. A symbol participates in the object it represents.</a:t>
            </a:r>
            <a:endParaRPr lang="en-GB" dirty="0">
              <a:solidFill>
                <a:srgbClr val="3CE1F2"/>
              </a:solidFill>
            </a:endParaRPr>
          </a:p>
        </p:txBody>
      </p:sp>
    </p:spTree>
    <p:extLst>
      <p:ext uri="{BB962C8B-B14F-4D97-AF65-F5344CB8AC3E}">
        <p14:creationId xmlns:p14="http://schemas.microsoft.com/office/powerpoint/2010/main" val="1929934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84102" y="2691692"/>
            <a:ext cx="2578535" cy="1200329"/>
          </a:xfrm>
          <a:prstGeom prst="rect">
            <a:avLst/>
          </a:prstGeom>
          <a:noFill/>
          <a:ln>
            <a:solidFill>
              <a:schemeClr val="tx1"/>
            </a:solidFill>
          </a:ln>
        </p:spPr>
        <p:txBody>
          <a:bodyPr wrap="square" rtlCol="0">
            <a:spAutoFit/>
          </a:bodyPr>
          <a:lstStyle/>
          <a:p>
            <a:pPr algn="ctr"/>
            <a:r>
              <a:rPr lang="en-GB" sz="3600" dirty="0"/>
              <a:t>Religious Language</a:t>
            </a:r>
          </a:p>
        </p:txBody>
      </p:sp>
      <p:sp>
        <p:nvSpPr>
          <p:cNvPr id="8" name="Rounded Rectangle 7"/>
          <p:cNvSpPr/>
          <p:nvPr/>
        </p:nvSpPr>
        <p:spPr>
          <a:xfrm>
            <a:off x="105397" y="206412"/>
            <a:ext cx="5478705" cy="2104169"/>
          </a:xfrm>
          <a:prstGeom prst="roundRect">
            <a:avLst/>
          </a:prstGeom>
          <a:noFill/>
          <a:ln w="25400">
            <a:solidFill>
              <a:srgbClr val="5937E9"/>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400" u="sng" dirty="0">
                <a:solidFill>
                  <a:srgbClr val="5937E9"/>
                </a:solidFill>
              </a:rPr>
              <a:t>Bultmann</a:t>
            </a:r>
          </a:p>
          <a:p>
            <a:pPr algn="ctr"/>
            <a:r>
              <a:rPr lang="en-GB" dirty="0">
                <a:solidFill>
                  <a:prstClr val="black"/>
                </a:solidFill>
              </a:rPr>
              <a:t>The writers of the NT were never trying to record an accurate historical fact, but were expressing beliefs through the language of myth. The real point of the Gospel messages was for people to reach a personal decision about where they wanted their lives to go in relation to God.</a:t>
            </a:r>
            <a:endParaRPr lang="en-GB" sz="2400" u="sng" dirty="0">
              <a:solidFill>
                <a:srgbClr val="5937E9"/>
              </a:solidFill>
            </a:endParaRPr>
          </a:p>
        </p:txBody>
      </p:sp>
      <p:sp>
        <p:nvSpPr>
          <p:cNvPr id="6" name="Rounded Rectangle 9">
            <a:extLst>
              <a:ext uri="{FF2B5EF4-FFF2-40B4-BE49-F238E27FC236}">
                <a16:creationId xmlns:a16="http://schemas.microsoft.com/office/drawing/2014/main" id="{45098183-094D-4F4C-946B-A134E063D4D2}"/>
              </a:ext>
            </a:extLst>
          </p:cNvPr>
          <p:cNvSpPr/>
          <p:nvPr/>
        </p:nvSpPr>
        <p:spPr>
          <a:xfrm>
            <a:off x="7728155" y="289363"/>
            <a:ext cx="4115587" cy="2104169"/>
          </a:xfrm>
          <a:prstGeom prst="roundRect">
            <a:avLst/>
          </a:prstGeom>
          <a:noFill/>
          <a:ln w="25400">
            <a:solidFill>
              <a:srgbClr val="CC0099"/>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400" u="sng" dirty="0">
                <a:solidFill>
                  <a:srgbClr val="CC0099"/>
                </a:solidFill>
              </a:rPr>
              <a:t>Braithwaite</a:t>
            </a:r>
            <a:endParaRPr lang="en-GB" sz="2400" u="sng" dirty="0">
              <a:solidFill>
                <a:srgbClr val="3CE1F2"/>
              </a:solidFill>
            </a:endParaRPr>
          </a:p>
          <a:p>
            <a:pPr algn="ctr"/>
            <a:r>
              <a:rPr lang="en-GB" dirty="0">
                <a:solidFill>
                  <a:schemeClr val="tx1"/>
                </a:solidFill>
              </a:rPr>
              <a:t>Religious language has the function of conveying </a:t>
            </a:r>
            <a:r>
              <a:rPr lang="en-GB">
                <a:solidFill>
                  <a:schemeClr val="tx1"/>
                </a:solidFill>
              </a:rPr>
              <a:t>ideas that </a:t>
            </a:r>
            <a:r>
              <a:rPr lang="en-GB" dirty="0">
                <a:solidFill>
                  <a:schemeClr val="tx1"/>
                </a:solidFill>
              </a:rPr>
              <a:t>in itself makes it meaningful. The errors the verification &amp; falsification principles are that they treat religious language as cognitive when it is non-cognitive. </a:t>
            </a:r>
            <a:endParaRPr lang="en-GB" dirty="0">
              <a:solidFill>
                <a:srgbClr val="3CE1F2"/>
              </a:solidFill>
            </a:endParaRPr>
          </a:p>
        </p:txBody>
      </p:sp>
      <p:sp>
        <p:nvSpPr>
          <p:cNvPr id="11" name="Rounded Rectangle 9">
            <a:extLst>
              <a:ext uri="{FF2B5EF4-FFF2-40B4-BE49-F238E27FC236}">
                <a16:creationId xmlns:a16="http://schemas.microsoft.com/office/drawing/2014/main" id="{CC670B5D-DC7A-4AFE-815B-581AAEF56FD1}"/>
              </a:ext>
            </a:extLst>
          </p:cNvPr>
          <p:cNvSpPr/>
          <p:nvPr/>
        </p:nvSpPr>
        <p:spPr>
          <a:xfrm>
            <a:off x="7872908" y="4555563"/>
            <a:ext cx="3970834" cy="2013074"/>
          </a:xfrm>
          <a:prstGeom prst="roundRect">
            <a:avLst/>
          </a:prstGeom>
          <a:noFill/>
          <a:ln w="254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400" u="sng" dirty="0">
                <a:solidFill>
                  <a:srgbClr val="7030A0"/>
                </a:solidFill>
              </a:rPr>
              <a:t>Robinson</a:t>
            </a:r>
            <a:r>
              <a:rPr lang="en-GB" sz="2400" u="sng" dirty="0">
                <a:solidFill>
                  <a:srgbClr val="3CE1F2"/>
                </a:solidFill>
              </a:rPr>
              <a:t> </a:t>
            </a:r>
          </a:p>
          <a:p>
            <a:pPr algn="ctr"/>
            <a:r>
              <a:rPr lang="en-GB" dirty="0">
                <a:solidFill>
                  <a:schemeClr val="tx1"/>
                </a:solidFill>
              </a:rPr>
              <a:t>The Bible isn’t necessarily a text about facts, but can be usefully understood in terms of the choices &amp; attitudes it offers to modern people.</a:t>
            </a:r>
            <a:endParaRPr lang="en-GB" dirty="0">
              <a:solidFill>
                <a:srgbClr val="3CE1F2"/>
              </a:solidFill>
            </a:endParaRPr>
          </a:p>
        </p:txBody>
      </p:sp>
      <p:sp>
        <p:nvSpPr>
          <p:cNvPr id="12" name="Rounded Rectangle 9">
            <a:extLst>
              <a:ext uri="{FF2B5EF4-FFF2-40B4-BE49-F238E27FC236}">
                <a16:creationId xmlns:a16="http://schemas.microsoft.com/office/drawing/2014/main" id="{B16352B7-9154-4ADD-8F48-29FE4A858C1B}"/>
              </a:ext>
            </a:extLst>
          </p:cNvPr>
          <p:cNvSpPr/>
          <p:nvPr/>
        </p:nvSpPr>
        <p:spPr>
          <a:xfrm>
            <a:off x="578358" y="4538212"/>
            <a:ext cx="4532782" cy="2008550"/>
          </a:xfrm>
          <a:prstGeom prst="roundRect">
            <a:avLst/>
          </a:prstGeom>
          <a:noFill/>
          <a:ln w="254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400" u="sng" dirty="0" err="1">
                <a:solidFill>
                  <a:srgbClr val="FF9900"/>
                </a:solidFill>
              </a:rPr>
              <a:t>Gelner</a:t>
            </a:r>
            <a:r>
              <a:rPr lang="en-GB" sz="2400" u="sng" dirty="0">
                <a:solidFill>
                  <a:srgbClr val="FF9900"/>
                </a:solidFill>
              </a:rPr>
              <a:t> </a:t>
            </a:r>
            <a:endParaRPr lang="en-GB" sz="2400" u="sng" dirty="0">
              <a:solidFill>
                <a:srgbClr val="3CE1F2"/>
              </a:solidFill>
            </a:endParaRPr>
          </a:p>
          <a:p>
            <a:pPr algn="ctr"/>
            <a:r>
              <a:rPr lang="en-GB" dirty="0">
                <a:solidFill>
                  <a:schemeClr val="tx1"/>
                </a:solidFill>
              </a:rPr>
              <a:t>Likened the obsession with the meaning of language to someone taking apart a perfectly performing clock &amp; then wondering why it doesn’t work.</a:t>
            </a:r>
            <a:endParaRPr lang="en-GB" dirty="0">
              <a:solidFill>
                <a:srgbClr val="3CE1F2"/>
              </a:solidFill>
            </a:endParaRPr>
          </a:p>
        </p:txBody>
      </p:sp>
    </p:spTree>
    <p:extLst>
      <p:ext uri="{BB962C8B-B14F-4D97-AF65-F5344CB8AC3E}">
        <p14:creationId xmlns:p14="http://schemas.microsoft.com/office/powerpoint/2010/main" val="4238685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28825" y="2120625"/>
            <a:ext cx="2104218" cy="1077218"/>
          </a:xfrm>
          <a:prstGeom prst="rect">
            <a:avLst/>
          </a:prstGeom>
          <a:noFill/>
          <a:ln>
            <a:solidFill>
              <a:schemeClr val="tx1"/>
            </a:solidFill>
          </a:ln>
        </p:spPr>
        <p:txBody>
          <a:bodyPr wrap="square" rtlCol="0">
            <a:spAutoFit/>
          </a:bodyPr>
          <a:lstStyle/>
          <a:p>
            <a:pPr algn="ctr"/>
            <a:r>
              <a:rPr lang="en-GB" sz="3200" dirty="0"/>
              <a:t>Verification Principle</a:t>
            </a:r>
          </a:p>
        </p:txBody>
      </p:sp>
      <p:sp>
        <p:nvSpPr>
          <p:cNvPr id="8" name="Rounded Rectangle 7"/>
          <p:cNvSpPr/>
          <p:nvPr/>
        </p:nvSpPr>
        <p:spPr>
          <a:xfrm>
            <a:off x="3773042" y="3495918"/>
            <a:ext cx="2425436" cy="1379662"/>
          </a:xfrm>
          <a:prstGeom prst="roundRect">
            <a:avLst/>
          </a:prstGeom>
          <a:noFill/>
          <a:ln w="25400">
            <a:solidFill>
              <a:srgbClr val="5937E9"/>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u="sng" dirty="0">
                <a:solidFill>
                  <a:srgbClr val="5937E9"/>
                </a:solidFill>
              </a:rPr>
              <a:t>Hick</a:t>
            </a:r>
          </a:p>
          <a:p>
            <a:pPr algn="ctr"/>
            <a:r>
              <a:rPr lang="en-GB" sz="1400" dirty="0">
                <a:solidFill>
                  <a:schemeClr val="tx1"/>
                </a:solidFill>
              </a:rPr>
              <a:t>Religious claims can be eschatologically verified. We know that after death, the statement of ‘there is an afterlife’ will be verified.</a:t>
            </a:r>
          </a:p>
        </p:txBody>
      </p:sp>
      <p:sp>
        <p:nvSpPr>
          <p:cNvPr id="10" name="Rounded Rectangle 9"/>
          <p:cNvSpPr/>
          <p:nvPr/>
        </p:nvSpPr>
        <p:spPr>
          <a:xfrm>
            <a:off x="7748922" y="119321"/>
            <a:ext cx="4118185" cy="1861727"/>
          </a:xfrm>
          <a:prstGeom prst="roundRect">
            <a:avLst/>
          </a:prstGeom>
          <a:noFill/>
          <a:ln w="25400">
            <a:solidFill>
              <a:srgbClr val="CC0099"/>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u="sng" dirty="0">
                <a:solidFill>
                  <a:srgbClr val="CC0099"/>
                </a:solidFill>
              </a:rPr>
              <a:t>Comte</a:t>
            </a:r>
            <a:r>
              <a:rPr lang="en-GB" u="sng" dirty="0">
                <a:solidFill>
                  <a:srgbClr val="3CE1F2"/>
                </a:solidFill>
              </a:rPr>
              <a:t> </a:t>
            </a:r>
          </a:p>
          <a:p>
            <a:pPr algn="ctr"/>
            <a:r>
              <a:rPr lang="en-GB" sz="1400" dirty="0">
                <a:solidFill>
                  <a:schemeClr val="tx1"/>
                </a:solidFill>
              </a:rPr>
              <a:t>Inspired the logical positivists. Claimed people’s thinking had passed through various stages over time. There had been a ‘theological era’ where people attributed all they didn’t understand to God. This was being replaced by a ‘metaphysical era’, where concepts from philosophy were filling in the gaps left by science that would have been for the gods.</a:t>
            </a:r>
            <a:endParaRPr lang="en-GB" sz="1400" dirty="0">
              <a:solidFill>
                <a:srgbClr val="3CE1F2"/>
              </a:solidFill>
            </a:endParaRPr>
          </a:p>
        </p:txBody>
      </p:sp>
      <p:sp>
        <p:nvSpPr>
          <p:cNvPr id="15" name="Rounded Rectangle 9">
            <a:extLst>
              <a:ext uri="{FF2B5EF4-FFF2-40B4-BE49-F238E27FC236}">
                <a16:creationId xmlns:a16="http://schemas.microsoft.com/office/drawing/2014/main" id="{81257B08-744E-4898-91E4-B4A6396ADEE0}"/>
              </a:ext>
            </a:extLst>
          </p:cNvPr>
          <p:cNvSpPr/>
          <p:nvPr/>
        </p:nvSpPr>
        <p:spPr>
          <a:xfrm>
            <a:off x="3724367" y="119321"/>
            <a:ext cx="3691307" cy="1703230"/>
          </a:xfrm>
          <a:prstGeom prst="roundRect">
            <a:avLst/>
          </a:prstGeom>
          <a:noFill/>
          <a:ln w="25400">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u="sng" dirty="0">
                <a:solidFill>
                  <a:srgbClr val="00FF00"/>
                </a:solidFill>
              </a:rPr>
              <a:t>Hegel</a:t>
            </a:r>
            <a:r>
              <a:rPr lang="en-GB" u="sng" dirty="0">
                <a:solidFill>
                  <a:srgbClr val="3CE1F2"/>
                </a:solidFill>
              </a:rPr>
              <a:t> </a:t>
            </a:r>
          </a:p>
          <a:p>
            <a:pPr algn="ctr"/>
            <a:r>
              <a:rPr lang="en-GB" sz="1400" dirty="0">
                <a:solidFill>
                  <a:schemeClr val="tx1"/>
                </a:solidFill>
              </a:rPr>
              <a:t>German idealist. He emphasised progress, believing the universe is in a continued state of improvement. A worry for the </a:t>
            </a:r>
            <a:r>
              <a:rPr lang="en-GB" sz="1400" dirty="0">
                <a:solidFill>
                  <a:srgbClr val="00FF00"/>
                </a:solidFill>
              </a:rPr>
              <a:t>logical positivists </a:t>
            </a:r>
            <a:r>
              <a:rPr lang="en-GB" sz="1400" dirty="0">
                <a:solidFill>
                  <a:schemeClr val="tx1"/>
                </a:solidFill>
              </a:rPr>
              <a:t>because he was attempting to state what the universe is like, which is a job for scientists, not philosophers in the eyes of the </a:t>
            </a:r>
            <a:r>
              <a:rPr lang="en-GB" sz="1400" dirty="0">
                <a:solidFill>
                  <a:srgbClr val="00FF00"/>
                </a:solidFill>
              </a:rPr>
              <a:t>LPs</a:t>
            </a:r>
            <a:r>
              <a:rPr lang="en-GB" sz="1400" dirty="0">
                <a:solidFill>
                  <a:schemeClr val="tx1"/>
                </a:solidFill>
              </a:rPr>
              <a:t>.</a:t>
            </a:r>
            <a:endParaRPr lang="en-GB" sz="1400" dirty="0">
              <a:solidFill>
                <a:srgbClr val="3CE1F2"/>
              </a:solidFill>
            </a:endParaRPr>
          </a:p>
        </p:txBody>
      </p:sp>
      <p:sp>
        <p:nvSpPr>
          <p:cNvPr id="6" name="Rounded Rectangle 9">
            <a:extLst>
              <a:ext uri="{FF2B5EF4-FFF2-40B4-BE49-F238E27FC236}">
                <a16:creationId xmlns:a16="http://schemas.microsoft.com/office/drawing/2014/main" id="{A0733E6F-1AB9-4F0E-B383-F75507878F5F}"/>
              </a:ext>
            </a:extLst>
          </p:cNvPr>
          <p:cNvSpPr/>
          <p:nvPr/>
        </p:nvSpPr>
        <p:spPr>
          <a:xfrm>
            <a:off x="7541443" y="5551955"/>
            <a:ext cx="4533144" cy="1162759"/>
          </a:xfrm>
          <a:prstGeom prst="roundRect">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u="sng" dirty="0">
                <a:solidFill>
                  <a:srgbClr val="00B050"/>
                </a:solidFill>
              </a:rPr>
              <a:t>The Vienna Circle </a:t>
            </a:r>
          </a:p>
          <a:p>
            <a:pPr algn="ctr"/>
            <a:r>
              <a:rPr lang="en-GB" sz="1400" dirty="0">
                <a:solidFill>
                  <a:schemeClr val="tx1"/>
                </a:solidFill>
              </a:rPr>
              <a:t>Believed a proposition is only meaningful if it is analytical (include tautologies) or capable of being empirically verified. Religious language is meaningless as it is neither of these.</a:t>
            </a:r>
            <a:endParaRPr lang="en-GB" sz="1400" dirty="0">
              <a:solidFill>
                <a:srgbClr val="3CE1F2"/>
              </a:solidFill>
            </a:endParaRPr>
          </a:p>
        </p:txBody>
      </p:sp>
      <p:sp>
        <p:nvSpPr>
          <p:cNvPr id="7" name="Rounded Rectangle 9">
            <a:extLst>
              <a:ext uri="{FF2B5EF4-FFF2-40B4-BE49-F238E27FC236}">
                <a16:creationId xmlns:a16="http://schemas.microsoft.com/office/drawing/2014/main" id="{3841D62F-10B2-42CF-BF56-A7D869FF5E71}"/>
              </a:ext>
            </a:extLst>
          </p:cNvPr>
          <p:cNvSpPr/>
          <p:nvPr/>
        </p:nvSpPr>
        <p:spPr>
          <a:xfrm>
            <a:off x="89313" y="136602"/>
            <a:ext cx="3521154" cy="2230310"/>
          </a:xfrm>
          <a:prstGeom prst="roundRect">
            <a:avLst/>
          </a:prstGeom>
          <a:noFill/>
          <a:ln w="25400">
            <a:solidFill>
              <a:srgbClr val="3CE1F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u="sng" dirty="0">
                <a:solidFill>
                  <a:srgbClr val="3CE1F2"/>
                </a:solidFill>
              </a:rPr>
              <a:t>Ayer &amp; the Verification Principle </a:t>
            </a:r>
          </a:p>
          <a:p>
            <a:pPr algn="ctr"/>
            <a:r>
              <a:rPr lang="en-GB" sz="1400" dirty="0">
                <a:solidFill>
                  <a:schemeClr val="tx1"/>
                </a:solidFill>
              </a:rPr>
              <a:t>In </a:t>
            </a:r>
            <a:r>
              <a:rPr lang="en-GB" sz="1400" i="1" dirty="0">
                <a:solidFill>
                  <a:schemeClr val="tx1"/>
                </a:solidFill>
              </a:rPr>
              <a:t>Language, Truth &amp; Logic</a:t>
            </a:r>
            <a:r>
              <a:rPr lang="en-GB" sz="1400" dirty="0">
                <a:solidFill>
                  <a:schemeClr val="tx1"/>
                </a:solidFill>
              </a:rPr>
              <a:t>, argues that in order for a statement to be meaningful, it has to be verified using empirical methods. Both theists &amp; atheists are talking nonsense when discussing God’s existence. Talk of God is meaningless. </a:t>
            </a:r>
            <a:r>
              <a:rPr lang="en-GB" sz="1400">
                <a:solidFill>
                  <a:schemeClr val="tx1"/>
                </a:solidFill>
              </a:rPr>
              <a:t>He acknowledged </a:t>
            </a:r>
            <a:r>
              <a:rPr lang="en-GB" sz="1400" dirty="0">
                <a:solidFill>
                  <a:schemeClr val="tx1"/>
                </a:solidFill>
              </a:rPr>
              <a:t>that strong verification is impossible. Weak verification is sufficient, it is enough to state what/how the statement could be verified.</a:t>
            </a:r>
            <a:endParaRPr lang="en-GB" sz="1400" dirty="0">
              <a:solidFill>
                <a:srgbClr val="3CE1F2"/>
              </a:solidFill>
            </a:endParaRPr>
          </a:p>
        </p:txBody>
      </p:sp>
      <p:sp>
        <p:nvSpPr>
          <p:cNvPr id="9" name="Rounded Rectangle 9">
            <a:extLst>
              <a:ext uri="{FF2B5EF4-FFF2-40B4-BE49-F238E27FC236}">
                <a16:creationId xmlns:a16="http://schemas.microsoft.com/office/drawing/2014/main" id="{8161F970-2ABE-4193-B61C-858ED70A7ACA}"/>
              </a:ext>
            </a:extLst>
          </p:cNvPr>
          <p:cNvSpPr/>
          <p:nvPr/>
        </p:nvSpPr>
        <p:spPr>
          <a:xfrm>
            <a:off x="9445658" y="2184921"/>
            <a:ext cx="2542978" cy="1593917"/>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u="sng" dirty="0">
                <a:solidFill>
                  <a:srgbClr val="FF0000"/>
                </a:solidFill>
              </a:rPr>
              <a:t>Hume</a:t>
            </a:r>
            <a:r>
              <a:rPr lang="en-GB" u="sng" dirty="0">
                <a:solidFill>
                  <a:srgbClr val="3CE1F2"/>
                </a:solidFill>
              </a:rPr>
              <a:t> </a:t>
            </a:r>
          </a:p>
          <a:p>
            <a:pPr algn="ctr"/>
            <a:r>
              <a:rPr lang="en-GB" sz="1400" dirty="0">
                <a:solidFill>
                  <a:schemeClr val="tx1"/>
                </a:solidFill>
              </a:rPr>
              <a:t>If a statement doesn’t contain any abstract reasoning, then it says nothing at all. If statements go beyond definitions then they have to be verifiable to be meaningful.</a:t>
            </a:r>
            <a:endParaRPr lang="en-GB" sz="1400" dirty="0">
              <a:solidFill>
                <a:srgbClr val="3CE1F2"/>
              </a:solidFill>
            </a:endParaRPr>
          </a:p>
        </p:txBody>
      </p:sp>
      <p:sp>
        <p:nvSpPr>
          <p:cNvPr id="11" name="Rounded Rectangle 9">
            <a:extLst>
              <a:ext uri="{FF2B5EF4-FFF2-40B4-BE49-F238E27FC236}">
                <a16:creationId xmlns:a16="http://schemas.microsoft.com/office/drawing/2014/main" id="{F20C9251-6F40-4BFF-994D-678D2127DA87}"/>
              </a:ext>
            </a:extLst>
          </p:cNvPr>
          <p:cNvSpPr/>
          <p:nvPr/>
        </p:nvSpPr>
        <p:spPr>
          <a:xfrm>
            <a:off x="6482598" y="3749903"/>
            <a:ext cx="2267887" cy="1027934"/>
          </a:xfrm>
          <a:prstGeom prst="roundRect">
            <a:avLst/>
          </a:prstGeom>
          <a:noFill/>
          <a:ln w="25400">
            <a:solidFill>
              <a:srgbClr val="CCFF33"/>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u="sng" dirty="0">
                <a:solidFill>
                  <a:srgbClr val="CCFF33"/>
                </a:solidFill>
              </a:rPr>
              <a:t>Davies</a:t>
            </a:r>
            <a:r>
              <a:rPr lang="en-GB" u="sng" dirty="0">
                <a:solidFill>
                  <a:srgbClr val="3CE1F2"/>
                </a:solidFill>
              </a:rPr>
              <a:t> </a:t>
            </a:r>
          </a:p>
          <a:p>
            <a:pPr algn="ctr"/>
            <a:r>
              <a:rPr lang="en-GB" sz="1400" dirty="0">
                <a:solidFill>
                  <a:schemeClr val="tx1"/>
                </a:solidFill>
              </a:rPr>
              <a:t>The verification principle cannot be verified. The theory fails its own test.</a:t>
            </a:r>
            <a:endParaRPr lang="en-GB" sz="1400" dirty="0">
              <a:solidFill>
                <a:srgbClr val="3CE1F2"/>
              </a:solidFill>
            </a:endParaRPr>
          </a:p>
        </p:txBody>
      </p:sp>
      <p:sp>
        <p:nvSpPr>
          <p:cNvPr id="12" name="Rounded Rectangle 9">
            <a:extLst>
              <a:ext uri="{FF2B5EF4-FFF2-40B4-BE49-F238E27FC236}">
                <a16:creationId xmlns:a16="http://schemas.microsoft.com/office/drawing/2014/main" id="{6FD3247E-EC7C-4C60-A83A-1B582D2D801E}"/>
              </a:ext>
            </a:extLst>
          </p:cNvPr>
          <p:cNvSpPr/>
          <p:nvPr/>
        </p:nvSpPr>
        <p:spPr>
          <a:xfrm>
            <a:off x="3980956" y="5018169"/>
            <a:ext cx="3434718" cy="1696546"/>
          </a:xfrm>
          <a:prstGeom prst="roundRect">
            <a:avLst/>
          </a:prstGeom>
          <a:noFill/>
          <a:ln w="2540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u="sng" dirty="0">
                <a:solidFill>
                  <a:srgbClr val="FF0066"/>
                </a:solidFill>
              </a:rPr>
              <a:t>Foundationalism</a:t>
            </a:r>
            <a:r>
              <a:rPr lang="en-GB" u="sng" dirty="0">
                <a:solidFill>
                  <a:srgbClr val="3CE1F2"/>
                </a:solidFill>
              </a:rPr>
              <a:t> </a:t>
            </a:r>
          </a:p>
          <a:p>
            <a:pPr algn="ctr"/>
            <a:r>
              <a:rPr lang="en-GB" sz="1400" dirty="0">
                <a:solidFill>
                  <a:schemeClr val="tx1"/>
                </a:solidFill>
              </a:rPr>
              <a:t>Adopting the verification principle results in foundationalism. We believe that all knowledge is based on an unarguable, self-evident truth that needs no further justification. The VP sees itself as an absolute foundation.</a:t>
            </a:r>
            <a:endParaRPr lang="en-GB" sz="1400" dirty="0">
              <a:solidFill>
                <a:srgbClr val="3CE1F2"/>
              </a:solidFill>
            </a:endParaRPr>
          </a:p>
        </p:txBody>
      </p:sp>
      <p:sp>
        <p:nvSpPr>
          <p:cNvPr id="13" name="Rounded Rectangle 9">
            <a:extLst>
              <a:ext uri="{FF2B5EF4-FFF2-40B4-BE49-F238E27FC236}">
                <a16:creationId xmlns:a16="http://schemas.microsoft.com/office/drawing/2014/main" id="{93E15528-680F-46A3-893E-FF06CCEE6421}"/>
              </a:ext>
            </a:extLst>
          </p:cNvPr>
          <p:cNvSpPr/>
          <p:nvPr/>
        </p:nvSpPr>
        <p:spPr>
          <a:xfrm>
            <a:off x="89314" y="2534218"/>
            <a:ext cx="3494966" cy="2390138"/>
          </a:xfrm>
          <a:prstGeom prst="round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u="sng" dirty="0" err="1">
                <a:solidFill>
                  <a:schemeClr val="accent2"/>
                </a:solidFill>
              </a:rPr>
              <a:t>Brümmer</a:t>
            </a:r>
            <a:r>
              <a:rPr lang="en-GB" u="sng" dirty="0">
                <a:solidFill>
                  <a:srgbClr val="3CE1F2"/>
                </a:solidFill>
              </a:rPr>
              <a:t> </a:t>
            </a:r>
          </a:p>
          <a:p>
            <a:pPr algn="ctr"/>
            <a:r>
              <a:rPr lang="en-GB" sz="1400" dirty="0">
                <a:solidFill>
                  <a:schemeClr val="tx1"/>
                </a:solidFill>
              </a:rPr>
              <a:t>Treating religious sentences as if they are scientific is an error of understanding. We make a mistake if we treat religious sentences  in the same way as Enlightenment thinkers, who see reason as the primary source of authority. In modern times we have assumed that if something isn’t scientific or measurable, then it is insignificant. This is an unjustifiable assumption.</a:t>
            </a:r>
            <a:endParaRPr lang="en-GB" sz="1400" dirty="0">
              <a:solidFill>
                <a:srgbClr val="3CE1F2"/>
              </a:solidFill>
            </a:endParaRPr>
          </a:p>
        </p:txBody>
      </p:sp>
      <p:sp>
        <p:nvSpPr>
          <p:cNvPr id="14" name="Rounded Rectangle 9">
            <a:extLst>
              <a:ext uri="{FF2B5EF4-FFF2-40B4-BE49-F238E27FC236}">
                <a16:creationId xmlns:a16="http://schemas.microsoft.com/office/drawing/2014/main" id="{DF2B9138-17B5-45DD-9AB0-4129052D2A40}"/>
              </a:ext>
            </a:extLst>
          </p:cNvPr>
          <p:cNvSpPr/>
          <p:nvPr/>
        </p:nvSpPr>
        <p:spPr>
          <a:xfrm>
            <a:off x="98499" y="5018168"/>
            <a:ext cx="3691307" cy="1703230"/>
          </a:xfrm>
          <a:prstGeom prst="roundRect">
            <a:avLst/>
          </a:prstGeom>
          <a:noFill/>
          <a:ln w="25400">
            <a:solidFill>
              <a:srgbClr val="66006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u="sng" dirty="0">
                <a:solidFill>
                  <a:srgbClr val="660066"/>
                </a:solidFill>
              </a:rPr>
              <a:t>Emmet</a:t>
            </a:r>
            <a:r>
              <a:rPr lang="en-GB" u="sng" dirty="0">
                <a:solidFill>
                  <a:srgbClr val="3CE1F2"/>
                </a:solidFill>
              </a:rPr>
              <a:t> </a:t>
            </a:r>
          </a:p>
          <a:p>
            <a:pPr algn="ctr"/>
            <a:r>
              <a:rPr lang="en-GB" sz="1400" dirty="0">
                <a:solidFill>
                  <a:schemeClr val="tx1"/>
                </a:solidFill>
              </a:rPr>
              <a:t>Enlightenment thinkers make an error in treating natural theology &amp; its claims as univocal. The claims of natural theology should be treated as analogies. We naturally want to look for the complete explanations that science provide, but this isn’t what faith is about.</a:t>
            </a:r>
            <a:endParaRPr lang="en-GB" sz="1400" dirty="0">
              <a:solidFill>
                <a:srgbClr val="3CE1F2"/>
              </a:solidFill>
            </a:endParaRPr>
          </a:p>
        </p:txBody>
      </p:sp>
      <p:sp>
        <p:nvSpPr>
          <p:cNvPr id="16" name="Rounded Rectangle 9">
            <a:extLst>
              <a:ext uri="{FF2B5EF4-FFF2-40B4-BE49-F238E27FC236}">
                <a16:creationId xmlns:a16="http://schemas.microsoft.com/office/drawing/2014/main" id="{D9202014-DDF0-434E-88F9-8443C5546F28}"/>
              </a:ext>
            </a:extLst>
          </p:cNvPr>
          <p:cNvSpPr/>
          <p:nvPr/>
        </p:nvSpPr>
        <p:spPr>
          <a:xfrm>
            <a:off x="8956011" y="4043357"/>
            <a:ext cx="2927433" cy="1244079"/>
          </a:xfrm>
          <a:prstGeom prst="roundRect">
            <a:avLst/>
          </a:prstGeom>
          <a:noFill/>
          <a:ln w="254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u="sng" dirty="0">
                <a:solidFill>
                  <a:srgbClr val="FF99FF"/>
                </a:solidFill>
              </a:rPr>
              <a:t>Swinburne</a:t>
            </a:r>
            <a:r>
              <a:rPr lang="en-GB" u="sng" dirty="0">
                <a:solidFill>
                  <a:srgbClr val="3CE1F2"/>
                </a:solidFill>
              </a:rPr>
              <a:t> </a:t>
            </a:r>
          </a:p>
          <a:p>
            <a:pPr algn="ctr"/>
            <a:r>
              <a:rPr lang="en-GB" sz="1400" dirty="0">
                <a:solidFill>
                  <a:schemeClr val="tx1"/>
                </a:solidFill>
              </a:rPr>
              <a:t>There are sentences that describe the state of affairs, that aren’t verifiable, but are meaningful. The story of the toys is Swinburne’s example.</a:t>
            </a:r>
            <a:endParaRPr lang="en-GB" sz="1400" dirty="0">
              <a:solidFill>
                <a:srgbClr val="3CE1F2"/>
              </a:solidFill>
            </a:endParaRPr>
          </a:p>
        </p:txBody>
      </p:sp>
      <p:sp>
        <p:nvSpPr>
          <p:cNvPr id="17" name="Rounded Rectangle 9">
            <a:extLst>
              <a:ext uri="{FF2B5EF4-FFF2-40B4-BE49-F238E27FC236}">
                <a16:creationId xmlns:a16="http://schemas.microsoft.com/office/drawing/2014/main" id="{9923DB74-C532-4E85-A563-3A58BB600B6D}"/>
              </a:ext>
            </a:extLst>
          </p:cNvPr>
          <p:cNvSpPr/>
          <p:nvPr/>
        </p:nvSpPr>
        <p:spPr>
          <a:xfrm>
            <a:off x="6511477" y="2265492"/>
            <a:ext cx="2655746" cy="1244079"/>
          </a:xfrm>
          <a:prstGeom prst="roundRect">
            <a:avLst/>
          </a:prstGeom>
          <a:noFill/>
          <a:ln w="254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u="sng" dirty="0">
                <a:solidFill>
                  <a:schemeClr val="accent4">
                    <a:lumMod val="75000"/>
                  </a:schemeClr>
                </a:solidFill>
              </a:rPr>
              <a:t>D.Z. Phillips </a:t>
            </a:r>
          </a:p>
          <a:p>
            <a:pPr algn="ctr"/>
            <a:r>
              <a:rPr lang="en-GB" sz="1400" dirty="0">
                <a:solidFill>
                  <a:schemeClr val="tx1"/>
                </a:solidFill>
              </a:rPr>
              <a:t>God’s existence is like nothing else of earth. The quest for God is religious, not scientific. </a:t>
            </a:r>
            <a:endParaRPr lang="en-GB" sz="1400" dirty="0">
              <a:solidFill>
                <a:srgbClr val="3CE1F2"/>
              </a:solidFill>
            </a:endParaRPr>
          </a:p>
        </p:txBody>
      </p:sp>
    </p:spTree>
    <p:extLst>
      <p:ext uri="{BB962C8B-B14F-4D97-AF65-F5344CB8AC3E}">
        <p14:creationId xmlns:p14="http://schemas.microsoft.com/office/powerpoint/2010/main" val="5191852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9322" y="3039513"/>
            <a:ext cx="2578535" cy="646331"/>
          </a:xfrm>
          <a:prstGeom prst="rect">
            <a:avLst/>
          </a:prstGeom>
          <a:noFill/>
          <a:ln>
            <a:solidFill>
              <a:schemeClr val="tx1"/>
            </a:solidFill>
          </a:ln>
        </p:spPr>
        <p:txBody>
          <a:bodyPr wrap="square" rtlCol="0">
            <a:spAutoFit/>
          </a:bodyPr>
          <a:lstStyle/>
          <a:p>
            <a:pPr algn="ctr"/>
            <a:r>
              <a:rPr lang="en-GB" sz="3600" dirty="0"/>
              <a:t>Wittgenstein </a:t>
            </a:r>
          </a:p>
        </p:txBody>
      </p:sp>
      <p:sp>
        <p:nvSpPr>
          <p:cNvPr id="8" name="Rounded Rectangle 7"/>
          <p:cNvSpPr/>
          <p:nvPr/>
        </p:nvSpPr>
        <p:spPr>
          <a:xfrm>
            <a:off x="105397" y="277470"/>
            <a:ext cx="5198193" cy="1865962"/>
          </a:xfrm>
          <a:prstGeom prst="roundRect">
            <a:avLst/>
          </a:prstGeom>
          <a:noFill/>
          <a:ln w="25400">
            <a:solidFill>
              <a:srgbClr val="5937E9"/>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5937E9"/>
                </a:solidFill>
              </a:rPr>
              <a:t>Wittgenstein</a:t>
            </a:r>
          </a:p>
          <a:p>
            <a:pPr algn="ctr"/>
            <a:r>
              <a:rPr lang="en-GB" dirty="0">
                <a:solidFill>
                  <a:schemeClr val="tx1"/>
                </a:solidFill>
              </a:rPr>
              <a:t>Language is a game that we can play once we know the rules. </a:t>
            </a:r>
            <a:r>
              <a:rPr lang="en-GB" dirty="0" err="1">
                <a:solidFill>
                  <a:schemeClr val="tx1"/>
                </a:solidFill>
              </a:rPr>
              <a:t>Lebensform</a:t>
            </a:r>
            <a:r>
              <a:rPr lang="en-GB" dirty="0">
                <a:solidFill>
                  <a:schemeClr val="tx1"/>
                </a:solidFill>
              </a:rPr>
              <a:t> is given to denote the context in which language is used. The games have an overlapping network. Definitions are groundless beliefs, as there is no reasoning to support them. </a:t>
            </a:r>
          </a:p>
        </p:txBody>
      </p:sp>
      <p:sp>
        <p:nvSpPr>
          <p:cNvPr id="10" name="Rounded Rectangle 9"/>
          <p:cNvSpPr/>
          <p:nvPr/>
        </p:nvSpPr>
        <p:spPr>
          <a:xfrm>
            <a:off x="8568634" y="277469"/>
            <a:ext cx="3517969" cy="3303074"/>
          </a:xfrm>
          <a:prstGeom prst="roundRect">
            <a:avLst/>
          </a:prstGeom>
          <a:noFill/>
          <a:ln w="25400">
            <a:solidFill>
              <a:srgbClr val="3CE1F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3CE1F2"/>
                </a:solidFill>
              </a:rPr>
              <a:t>D.Z. Phillips </a:t>
            </a:r>
          </a:p>
          <a:p>
            <a:pPr algn="ctr"/>
            <a:r>
              <a:rPr lang="en-GB" dirty="0">
                <a:solidFill>
                  <a:schemeClr val="tx1"/>
                </a:solidFill>
              </a:rPr>
              <a:t>Religious language is another way of defining the rules of the game of religion. Religious language is meaningful to those who use it &amp; doesn’t need justifying to those outside of the game. Language games does justice to theism &amp; atheism because it resolves the conceptual confusion within these claims.</a:t>
            </a:r>
            <a:endParaRPr lang="en-GB" dirty="0">
              <a:solidFill>
                <a:srgbClr val="3CE1F2"/>
              </a:solidFill>
            </a:endParaRPr>
          </a:p>
        </p:txBody>
      </p:sp>
      <p:sp>
        <p:nvSpPr>
          <p:cNvPr id="15" name="Rounded Rectangle 9">
            <a:extLst>
              <a:ext uri="{FF2B5EF4-FFF2-40B4-BE49-F238E27FC236}">
                <a16:creationId xmlns:a16="http://schemas.microsoft.com/office/drawing/2014/main" id="{81257B08-744E-4898-91E4-B4A6396ADEE0}"/>
              </a:ext>
            </a:extLst>
          </p:cNvPr>
          <p:cNvSpPr/>
          <p:nvPr/>
        </p:nvSpPr>
        <p:spPr>
          <a:xfrm>
            <a:off x="8676349" y="3817325"/>
            <a:ext cx="3325423" cy="2824139"/>
          </a:xfrm>
          <a:prstGeom prst="roundRect">
            <a:avLst/>
          </a:prstGeom>
          <a:noFill/>
          <a:ln w="25400">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err="1">
                <a:solidFill>
                  <a:srgbClr val="00FF00"/>
                </a:solidFill>
              </a:rPr>
              <a:t>Cupitt</a:t>
            </a:r>
            <a:r>
              <a:rPr lang="en-GB" sz="2200" u="sng" dirty="0">
                <a:solidFill>
                  <a:srgbClr val="3CE1F2"/>
                </a:solidFill>
              </a:rPr>
              <a:t> </a:t>
            </a:r>
          </a:p>
          <a:p>
            <a:pPr algn="ctr"/>
            <a:r>
              <a:rPr lang="en-GB" dirty="0">
                <a:solidFill>
                  <a:schemeClr val="tx1"/>
                </a:solidFill>
              </a:rPr>
              <a:t>God is a reality existing only in the community of faith. His view has been termed theological non-realism, as he thinks God doesn’t refer to an objective reality. He focusses on the meaning of God in people’s lives. He views language games as non-cognitive.</a:t>
            </a:r>
            <a:endParaRPr lang="en-GB" dirty="0">
              <a:solidFill>
                <a:srgbClr val="3CE1F2"/>
              </a:solidFill>
            </a:endParaRPr>
          </a:p>
        </p:txBody>
      </p:sp>
      <p:sp>
        <p:nvSpPr>
          <p:cNvPr id="6" name="Rounded Rectangle 9">
            <a:extLst>
              <a:ext uri="{FF2B5EF4-FFF2-40B4-BE49-F238E27FC236}">
                <a16:creationId xmlns:a16="http://schemas.microsoft.com/office/drawing/2014/main" id="{45098183-094D-4F4C-946B-A134E063D4D2}"/>
              </a:ext>
            </a:extLst>
          </p:cNvPr>
          <p:cNvSpPr/>
          <p:nvPr/>
        </p:nvSpPr>
        <p:spPr>
          <a:xfrm>
            <a:off x="1167283" y="2372511"/>
            <a:ext cx="3412382" cy="1794137"/>
          </a:xfrm>
          <a:prstGeom prst="roundRect">
            <a:avLst/>
          </a:prstGeom>
          <a:noFill/>
          <a:ln w="254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FF9900"/>
                </a:solidFill>
              </a:rPr>
              <a:t>Aquinas</a:t>
            </a:r>
            <a:r>
              <a:rPr lang="en-GB" sz="2200" u="sng" dirty="0">
                <a:solidFill>
                  <a:srgbClr val="3CE1F2"/>
                </a:solidFill>
              </a:rPr>
              <a:t> </a:t>
            </a:r>
          </a:p>
          <a:p>
            <a:pPr algn="ctr"/>
            <a:r>
              <a:rPr lang="en-GB" dirty="0">
                <a:solidFill>
                  <a:schemeClr val="tx1"/>
                </a:solidFill>
              </a:rPr>
              <a:t>Developed the analogy theory to address the issue of religious language. Wittgenstein developed language games &amp; then applied it to religious language.</a:t>
            </a:r>
            <a:endParaRPr lang="en-GB" dirty="0">
              <a:solidFill>
                <a:srgbClr val="3CE1F2"/>
              </a:solidFill>
            </a:endParaRPr>
          </a:p>
        </p:txBody>
      </p:sp>
      <p:sp>
        <p:nvSpPr>
          <p:cNvPr id="7" name="Rounded Rectangle 9">
            <a:extLst>
              <a:ext uri="{FF2B5EF4-FFF2-40B4-BE49-F238E27FC236}">
                <a16:creationId xmlns:a16="http://schemas.microsoft.com/office/drawing/2014/main" id="{21CE148E-E7D0-4AFB-BB24-CE7FD6D53D22}"/>
              </a:ext>
            </a:extLst>
          </p:cNvPr>
          <p:cNvSpPr/>
          <p:nvPr/>
        </p:nvSpPr>
        <p:spPr>
          <a:xfrm>
            <a:off x="5442850" y="277469"/>
            <a:ext cx="2986524" cy="2522291"/>
          </a:xfrm>
          <a:prstGeom prst="roundRect">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C00000"/>
                </a:solidFill>
              </a:rPr>
              <a:t>Kerr</a:t>
            </a:r>
            <a:r>
              <a:rPr lang="en-GB" sz="2200" u="sng" dirty="0">
                <a:solidFill>
                  <a:srgbClr val="3CE1F2"/>
                </a:solidFill>
              </a:rPr>
              <a:t> </a:t>
            </a:r>
          </a:p>
          <a:p>
            <a:pPr algn="ctr"/>
            <a:r>
              <a:rPr lang="en-GB" dirty="0">
                <a:solidFill>
                  <a:schemeClr val="tx1"/>
                </a:solidFill>
              </a:rPr>
              <a:t>Saw it an over-interpretation of Wittgenstein to think of religion as a language game. Wittgenstein saw language games very narrowly, giving specific examples of obeying them.</a:t>
            </a:r>
            <a:endParaRPr lang="en-GB" dirty="0">
              <a:solidFill>
                <a:srgbClr val="3CE1F2"/>
              </a:solidFill>
            </a:endParaRPr>
          </a:p>
        </p:txBody>
      </p:sp>
      <p:sp>
        <p:nvSpPr>
          <p:cNvPr id="9" name="Rounded Rectangle 9">
            <a:extLst>
              <a:ext uri="{FF2B5EF4-FFF2-40B4-BE49-F238E27FC236}">
                <a16:creationId xmlns:a16="http://schemas.microsoft.com/office/drawing/2014/main" id="{2F0773ED-18C5-4F5E-8472-2D4E3951FD58}"/>
              </a:ext>
            </a:extLst>
          </p:cNvPr>
          <p:cNvSpPr/>
          <p:nvPr/>
        </p:nvSpPr>
        <p:spPr>
          <a:xfrm>
            <a:off x="3955789" y="4331278"/>
            <a:ext cx="4473585" cy="2393423"/>
          </a:xfrm>
          <a:prstGeom prst="roundRect">
            <a:avLst/>
          </a:prstGeom>
          <a:noFill/>
          <a:ln w="2540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FF0066"/>
                </a:solidFill>
              </a:rPr>
              <a:t>Fideism</a:t>
            </a:r>
            <a:r>
              <a:rPr lang="en-GB" sz="2200" u="sng" dirty="0">
                <a:solidFill>
                  <a:srgbClr val="3CE1F2"/>
                </a:solidFill>
              </a:rPr>
              <a:t> </a:t>
            </a:r>
          </a:p>
          <a:p>
            <a:pPr algn="ctr"/>
            <a:r>
              <a:rPr lang="en-GB" dirty="0">
                <a:solidFill>
                  <a:schemeClr val="tx1"/>
                </a:solidFill>
              </a:rPr>
              <a:t>A debate that primarily involved </a:t>
            </a:r>
            <a:r>
              <a:rPr lang="en-GB" dirty="0">
                <a:solidFill>
                  <a:srgbClr val="FF0066"/>
                </a:solidFill>
              </a:rPr>
              <a:t>Phillips</a:t>
            </a:r>
            <a:r>
              <a:rPr lang="en-GB" dirty="0">
                <a:solidFill>
                  <a:schemeClr val="tx1"/>
                </a:solidFill>
              </a:rPr>
              <a:t> &amp; </a:t>
            </a:r>
            <a:r>
              <a:rPr lang="en-GB" dirty="0">
                <a:solidFill>
                  <a:srgbClr val="FF0066"/>
                </a:solidFill>
              </a:rPr>
              <a:t>Nielsen</a:t>
            </a:r>
            <a:r>
              <a:rPr lang="en-GB" dirty="0">
                <a:solidFill>
                  <a:schemeClr val="tx1"/>
                </a:solidFill>
              </a:rPr>
              <a:t>. Fideism refers to the belief that all required in religion is faith, with no reason. </a:t>
            </a:r>
            <a:r>
              <a:rPr lang="en-GB" dirty="0">
                <a:solidFill>
                  <a:srgbClr val="FF0066"/>
                </a:solidFill>
              </a:rPr>
              <a:t>Nielsen</a:t>
            </a:r>
            <a:r>
              <a:rPr lang="en-GB" dirty="0">
                <a:solidFill>
                  <a:schemeClr val="tx1"/>
                </a:solidFill>
              </a:rPr>
              <a:t> argued that language games causes reality, intelligibility &amp; reason to become ambiguous, as their meaning is only determined within the game. </a:t>
            </a:r>
            <a:endParaRPr lang="en-GB" dirty="0">
              <a:solidFill>
                <a:srgbClr val="3CE1F2"/>
              </a:solidFill>
            </a:endParaRPr>
          </a:p>
        </p:txBody>
      </p:sp>
      <p:sp>
        <p:nvSpPr>
          <p:cNvPr id="11" name="Rounded Rectangle 9">
            <a:extLst>
              <a:ext uri="{FF2B5EF4-FFF2-40B4-BE49-F238E27FC236}">
                <a16:creationId xmlns:a16="http://schemas.microsoft.com/office/drawing/2014/main" id="{CC670B5D-DC7A-4AFE-815B-581AAEF56FD1}"/>
              </a:ext>
            </a:extLst>
          </p:cNvPr>
          <p:cNvSpPr/>
          <p:nvPr/>
        </p:nvSpPr>
        <p:spPr>
          <a:xfrm>
            <a:off x="105397" y="4554282"/>
            <a:ext cx="3603417" cy="2057180"/>
          </a:xfrm>
          <a:prstGeom prst="roundRect">
            <a:avLst/>
          </a:prstGeom>
          <a:noFill/>
          <a:ln w="254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7030A0"/>
                </a:solidFill>
              </a:rPr>
              <a:t>Sherry</a:t>
            </a:r>
            <a:r>
              <a:rPr lang="en-GB" sz="2200" u="sng" dirty="0">
                <a:solidFill>
                  <a:srgbClr val="3CE1F2"/>
                </a:solidFill>
              </a:rPr>
              <a:t> </a:t>
            </a:r>
          </a:p>
          <a:p>
            <a:pPr algn="ctr"/>
            <a:r>
              <a:rPr lang="en-GB" dirty="0">
                <a:solidFill>
                  <a:schemeClr val="tx1"/>
                </a:solidFill>
              </a:rPr>
              <a:t>Exploring why we play one game over another results in people arguing that their game is better than any others. We start to regard other people’s games as superstition.</a:t>
            </a:r>
            <a:endParaRPr lang="en-GB" dirty="0">
              <a:solidFill>
                <a:srgbClr val="3CE1F2"/>
              </a:solidFill>
            </a:endParaRPr>
          </a:p>
        </p:txBody>
      </p:sp>
    </p:spTree>
    <p:extLst>
      <p:ext uri="{BB962C8B-B14F-4D97-AF65-F5344CB8AC3E}">
        <p14:creationId xmlns:p14="http://schemas.microsoft.com/office/powerpoint/2010/main" val="544398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84102" y="2691692"/>
            <a:ext cx="2578535" cy="1200329"/>
          </a:xfrm>
          <a:prstGeom prst="rect">
            <a:avLst/>
          </a:prstGeom>
          <a:noFill/>
          <a:ln>
            <a:solidFill>
              <a:schemeClr val="tx1"/>
            </a:solidFill>
          </a:ln>
        </p:spPr>
        <p:txBody>
          <a:bodyPr wrap="square" rtlCol="0">
            <a:spAutoFit/>
          </a:bodyPr>
          <a:lstStyle/>
          <a:p>
            <a:pPr algn="ctr"/>
            <a:r>
              <a:rPr lang="en-GB" sz="3600" dirty="0"/>
              <a:t>Falsification Principle </a:t>
            </a:r>
          </a:p>
        </p:txBody>
      </p:sp>
      <p:sp>
        <p:nvSpPr>
          <p:cNvPr id="8" name="Rounded Rectangle 7"/>
          <p:cNvSpPr/>
          <p:nvPr/>
        </p:nvSpPr>
        <p:spPr>
          <a:xfrm>
            <a:off x="105397" y="180043"/>
            <a:ext cx="5478705" cy="2005402"/>
          </a:xfrm>
          <a:prstGeom prst="roundRect">
            <a:avLst/>
          </a:prstGeom>
          <a:noFill/>
          <a:ln w="25400">
            <a:solidFill>
              <a:srgbClr val="5937E9"/>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u="sng" dirty="0">
                <a:solidFill>
                  <a:srgbClr val="5937E9"/>
                </a:solidFill>
              </a:rPr>
              <a:t>Flew</a:t>
            </a:r>
          </a:p>
          <a:p>
            <a:pPr algn="ctr"/>
            <a:r>
              <a:rPr lang="en-GB" sz="1600" dirty="0">
                <a:solidFill>
                  <a:prstClr val="black"/>
                </a:solidFill>
              </a:rPr>
              <a:t>As opposed to trying to establishing the meaningfulness of sentences by verifying them, we should look to falsify them. Religious believers refuse to rule out any state of affairs when talking of God &amp; his attributes. In the end their claims die a </a:t>
            </a:r>
            <a:r>
              <a:rPr lang="en-GB" sz="1600" i="1" dirty="0">
                <a:solidFill>
                  <a:prstClr val="black"/>
                </a:solidFill>
              </a:rPr>
              <a:t>‘death by a thousand qualifications’</a:t>
            </a:r>
            <a:r>
              <a:rPr lang="en-GB" sz="1600" dirty="0">
                <a:solidFill>
                  <a:prstClr val="black"/>
                </a:solidFill>
              </a:rPr>
              <a:t>, as they are saying nothing at all. A claim that cannot be falsified is meaningless.</a:t>
            </a:r>
            <a:endParaRPr lang="en-GB" sz="2000" u="sng" dirty="0">
              <a:solidFill>
                <a:srgbClr val="5937E9"/>
              </a:solidFill>
            </a:endParaRPr>
          </a:p>
        </p:txBody>
      </p:sp>
      <p:sp>
        <p:nvSpPr>
          <p:cNvPr id="10" name="Rounded Rectangle 9"/>
          <p:cNvSpPr/>
          <p:nvPr/>
        </p:nvSpPr>
        <p:spPr>
          <a:xfrm>
            <a:off x="105397" y="2504201"/>
            <a:ext cx="4309287" cy="1662107"/>
          </a:xfrm>
          <a:prstGeom prst="roundRect">
            <a:avLst/>
          </a:prstGeom>
          <a:noFill/>
          <a:ln w="25400">
            <a:solidFill>
              <a:srgbClr val="3CE1F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u="sng" dirty="0">
                <a:solidFill>
                  <a:srgbClr val="3CE1F2"/>
                </a:solidFill>
              </a:rPr>
              <a:t>Hare</a:t>
            </a:r>
          </a:p>
          <a:p>
            <a:pPr algn="ctr"/>
            <a:r>
              <a:rPr lang="en-GB" sz="1600" dirty="0">
                <a:solidFill>
                  <a:schemeClr val="tx1"/>
                </a:solidFill>
              </a:rPr>
              <a:t>Believers shouldn’t interpret truth claims as cognitive, but as </a:t>
            </a:r>
            <a:r>
              <a:rPr lang="en-GB" sz="1600" dirty="0" err="1">
                <a:solidFill>
                  <a:schemeClr val="tx1"/>
                </a:solidFill>
              </a:rPr>
              <a:t>bliks</a:t>
            </a:r>
            <a:r>
              <a:rPr lang="en-GB" sz="1600" dirty="0">
                <a:solidFill>
                  <a:schemeClr val="tx1"/>
                </a:solidFill>
              </a:rPr>
              <a:t>. </a:t>
            </a:r>
            <a:r>
              <a:rPr lang="en-GB" sz="1600" dirty="0" err="1">
                <a:solidFill>
                  <a:schemeClr val="tx1"/>
                </a:solidFill>
              </a:rPr>
              <a:t>Bliks</a:t>
            </a:r>
            <a:r>
              <a:rPr lang="en-GB" sz="1600" dirty="0">
                <a:solidFill>
                  <a:schemeClr val="tx1"/>
                </a:solidFill>
              </a:rPr>
              <a:t> refer to unfalsifiable conviction &amp; we all have our own. These influence our experience of the world. He used the story of the student &amp; the dons.</a:t>
            </a:r>
            <a:endParaRPr lang="en-GB" sz="1600" dirty="0">
              <a:solidFill>
                <a:srgbClr val="3CE1F2"/>
              </a:solidFill>
            </a:endParaRPr>
          </a:p>
        </p:txBody>
      </p:sp>
      <p:sp>
        <p:nvSpPr>
          <p:cNvPr id="15" name="Rounded Rectangle 9">
            <a:extLst>
              <a:ext uri="{FF2B5EF4-FFF2-40B4-BE49-F238E27FC236}">
                <a16:creationId xmlns:a16="http://schemas.microsoft.com/office/drawing/2014/main" id="{81257B08-744E-4898-91E4-B4A6396ADEE0}"/>
              </a:ext>
            </a:extLst>
          </p:cNvPr>
          <p:cNvSpPr/>
          <p:nvPr/>
        </p:nvSpPr>
        <p:spPr>
          <a:xfrm>
            <a:off x="4865495" y="4166308"/>
            <a:ext cx="2968385" cy="2506685"/>
          </a:xfrm>
          <a:prstGeom prst="roundRect">
            <a:avLst/>
          </a:prstGeom>
          <a:noFill/>
          <a:ln w="25400">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u="sng" dirty="0">
                <a:solidFill>
                  <a:srgbClr val="00FF00"/>
                </a:solidFill>
              </a:rPr>
              <a:t>Wisdom</a:t>
            </a:r>
            <a:r>
              <a:rPr lang="en-GB" sz="2000" u="sng" dirty="0">
                <a:solidFill>
                  <a:srgbClr val="3CE1F2"/>
                </a:solidFill>
              </a:rPr>
              <a:t> </a:t>
            </a:r>
          </a:p>
          <a:p>
            <a:pPr algn="ctr"/>
            <a:r>
              <a:rPr lang="en-GB" sz="1600" dirty="0">
                <a:solidFill>
                  <a:schemeClr val="tx1"/>
                </a:solidFill>
              </a:rPr>
              <a:t>Wisdom’s parable of the neglected garden influenced </a:t>
            </a:r>
            <a:r>
              <a:rPr lang="en-GB" sz="1600" dirty="0">
                <a:solidFill>
                  <a:srgbClr val="00FF00"/>
                </a:solidFill>
              </a:rPr>
              <a:t>Flew</a:t>
            </a:r>
            <a:r>
              <a:rPr lang="en-GB" sz="1600" dirty="0">
                <a:solidFill>
                  <a:schemeClr val="tx1"/>
                </a:solidFill>
              </a:rPr>
              <a:t>. Wisdom saw the difference between the believer &amp; the atheist as the way they interpret the facts of the world, rather than the facts themselves.</a:t>
            </a:r>
            <a:endParaRPr lang="en-GB" sz="1600" dirty="0">
              <a:solidFill>
                <a:srgbClr val="3CE1F2"/>
              </a:solidFill>
            </a:endParaRPr>
          </a:p>
        </p:txBody>
      </p:sp>
      <p:sp>
        <p:nvSpPr>
          <p:cNvPr id="6" name="Rounded Rectangle 9">
            <a:extLst>
              <a:ext uri="{FF2B5EF4-FFF2-40B4-BE49-F238E27FC236}">
                <a16:creationId xmlns:a16="http://schemas.microsoft.com/office/drawing/2014/main" id="{45098183-094D-4F4C-946B-A134E063D4D2}"/>
              </a:ext>
            </a:extLst>
          </p:cNvPr>
          <p:cNvSpPr/>
          <p:nvPr/>
        </p:nvSpPr>
        <p:spPr>
          <a:xfrm>
            <a:off x="8392031" y="3000864"/>
            <a:ext cx="3412382" cy="1425118"/>
          </a:xfrm>
          <a:prstGeom prst="roundRect">
            <a:avLst/>
          </a:prstGeom>
          <a:noFill/>
          <a:ln w="25400">
            <a:solidFill>
              <a:srgbClr val="CC0099"/>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u="sng" dirty="0">
                <a:solidFill>
                  <a:srgbClr val="CC0099"/>
                </a:solidFill>
              </a:rPr>
              <a:t>Hick</a:t>
            </a:r>
            <a:r>
              <a:rPr lang="en-GB" sz="2000" u="sng" dirty="0">
                <a:solidFill>
                  <a:srgbClr val="FF9900"/>
                </a:solidFill>
              </a:rPr>
              <a:t> </a:t>
            </a:r>
            <a:r>
              <a:rPr lang="en-GB" sz="2000" u="sng" dirty="0">
                <a:solidFill>
                  <a:srgbClr val="3CE1F2"/>
                </a:solidFill>
              </a:rPr>
              <a:t> </a:t>
            </a:r>
          </a:p>
          <a:p>
            <a:pPr algn="ctr"/>
            <a:r>
              <a:rPr lang="en-GB" sz="1600" dirty="0">
                <a:solidFill>
                  <a:schemeClr val="tx1"/>
                </a:solidFill>
              </a:rPr>
              <a:t>Says </a:t>
            </a:r>
            <a:r>
              <a:rPr lang="en-GB" sz="1600" dirty="0">
                <a:solidFill>
                  <a:srgbClr val="CC0099"/>
                </a:solidFill>
              </a:rPr>
              <a:t>Hare</a:t>
            </a:r>
            <a:r>
              <a:rPr lang="en-GB" sz="1600" dirty="0">
                <a:solidFill>
                  <a:schemeClr val="tx1"/>
                </a:solidFill>
              </a:rPr>
              <a:t> provides no criterion for distinguishing between right &amp; wrong, sane &amp; insane, </a:t>
            </a:r>
            <a:r>
              <a:rPr lang="en-GB" sz="1600" dirty="0" err="1">
                <a:solidFill>
                  <a:schemeClr val="tx1"/>
                </a:solidFill>
              </a:rPr>
              <a:t>bliks</a:t>
            </a:r>
            <a:r>
              <a:rPr lang="en-GB" sz="1600" dirty="0">
                <a:solidFill>
                  <a:schemeClr val="tx1"/>
                </a:solidFill>
              </a:rPr>
              <a:t>.</a:t>
            </a:r>
            <a:endParaRPr lang="en-GB" sz="1600" dirty="0">
              <a:solidFill>
                <a:srgbClr val="3CE1F2"/>
              </a:solidFill>
            </a:endParaRPr>
          </a:p>
        </p:txBody>
      </p:sp>
      <p:sp>
        <p:nvSpPr>
          <p:cNvPr id="7" name="Rounded Rectangle 9">
            <a:extLst>
              <a:ext uri="{FF2B5EF4-FFF2-40B4-BE49-F238E27FC236}">
                <a16:creationId xmlns:a16="http://schemas.microsoft.com/office/drawing/2014/main" id="{21CE148E-E7D0-4AFB-BB24-CE7FD6D53D22}"/>
              </a:ext>
            </a:extLst>
          </p:cNvPr>
          <p:cNvSpPr/>
          <p:nvPr/>
        </p:nvSpPr>
        <p:spPr>
          <a:xfrm>
            <a:off x="9016181" y="96722"/>
            <a:ext cx="2989006" cy="2607150"/>
          </a:xfrm>
          <a:prstGeom prst="roundRect">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u="sng" dirty="0">
                <a:solidFill>
                  <a:srgbClr val="C00000"/>
                </a:solidFill>
              </a:rPr>
              <a:t>Popper</a:t>
            </a:r>
            <a:r>
              <a:rPr lang="en-GB" sz="2000" u="sng" dirty="0">
                <a:solidFill>
                  <a:srgbClr val="3CE1F2"/>
                </a:solidFill>
              </a:rPr>
              <a:t> </a:t>
            </a:r>
          </a:p>
          <a:p>
            <a:pPr algn="ctr"/>
            <a:r>
              <a:rPr lang="en-GB" sz="1600" dirty="0">
                <a:solidFill>
                  <a:schemeClr val="tx1"/>
                </a:solidFill>
              </a:rPr>
              <a:t>By falsifying statements, we establish whether the sentences have the status of a scientific assertion. Some statements can be conclusively falsified but not conclusively verified. Popper didn’t suggest that religious statements were meaningless, just that they aren’t scientific.</a:t>
            </a:r>
            <a:endParaRPr lang="en-GB" sz="1600" dirty="0">
              <a:solidFill>
                <a:srgbClr val="3CE1F2"/>
              </a:solidFill>
            </a:endParaRPr>
          </a:p>
        </p:txBody>
      </p:sp>
      <p:sp>
        <p:nvSpPr>
          <p:cNvPr id="9" name="Rounded Rectangle 9">
            <a:extLst>
              <a:ext uri="{FF2B5EF4-FFF2-40B4-BE49-F238E27FC236}">
                <a16:creationId xmlns:a16="http://schemas.microsoft.com/office/drawing/2014/main" id="{2F0773ED-18C5-4F5E-8472-2D4E3951FD58}"/>
              </a:ext>
            </a:extLst>
          </p:cNvPr>
          <p:cNvSpPr/>
          <p:nvPr/>
        </p:nvSpPr>
        <p:spPr>
          <a:xfrm>
            <a:off x="5717471" y="185007"/>
            <a:ext cx="3111898" cy="2243150"/>
          </a:xfrm>
          <a:prstGeom prst="roundRect">
            <a:avLst/>
          </a:prstGeom>
          <a:noFill/>
          <a:ln w="2540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u="sng" dirty="0">
                <a:solidFill>
                  <a:srgbClr val="FF0066"/>
                </a:solidFill>
              </a:rPr>
              <a:t>Flew</a:t>
            </a:r>
            <a:r>
              <a:rPr lang="en-GB" sz="2000" u="sng" dirty="0">
                <a:solidFill>
                  <a:srgbClr val="3CE1F2"/>
                </a:solidFill>
              </a:rPr>
              <a:t> </a:t>
            </a:r>
          </a:p>
          <a:p>
            <a:pPr algn="ctr"/>
            <a:r>
              <a:rPr lang="en-GB" sz="1400" dirty="0">
                <a:solidFill>
                  <a:srgbClr val="FF0066"/>
                </a:solidFill>
              </a:rPr>
              <a:t>Responding to Hare.</a:t>
            </a:r>
          </a:p>
          <a:p>
            <a:pPr algn="ctr"/>
            <a:r>
              <a:rPr lang="en-GB" sz="1600" dirty="0">
                <a:solidFill>
                  <a:schemeClr val="tx1"/>
                </a:solidFill>
              </a:rPr>
              <a:t>Said Hare’s non-cognitive approach was flawed. If religious language is about how someone chooses to view the world, rather than fact, then there doesn’t seem to be much difference between religious &amp; non-religious claims.</a:t>
            </a:r>
            <a:endParaRPr lang="en-GB" sz="1600" dirty="0">
              <a:solidFill>
                <a:srgbClr val="3CE1F2"/>
              </a:solidFill>
            </a:endParaRPr>
          </a:p>
        </p:txBody>
      </p:sp>
      <p:sp>
        <p:nvSpPr>
          <p:cNvPr id="11" name="Rounded Rectangle 9">
            <a:extLst>
              <a:ext uri="{FF2B5EF4-FFF2-40B4-BE49-F238E27FC236}">
                <a16:creationId xmlns:a16="http://schemas.microsoft.com/office/drawing/2014/main" id="{CC670B5D-DC7A-4AFE-815B-581AAEF56FD1}"/>
              </a:ext>
            </a:extLst>
          </p:cNvPr>
          <p:cNvSpPr/>
          <p:nvPr/>
        </p:nvSpPr>
        <p:spPr>
          <a:xfrm>
            <a:off x="7979077" y="4722974"/>
            <a:ext cx="3970834" cy="2038303"/>
          </a:xfrm>
          <a:prstGeom prst="roundRect">
            <a:avLst/>
          </a:prstGeom>
          <a:noFill/>
          <a:ln w="254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u="sng" dirty="0">
                <a:solidFill>
                  <a:srgbClr val="7030A0"/>
                </a:solidFill>
              </a:rPr>
              <a:t>Swinburne</a:t>
            </a:r>
            <a:r>
              <a:rPr lang="en-GB" sz="2000" u="sng" dirty="0">
                <a:solidFill>
                  <a:srgbClr val="3CE1F2"/>
                </a:solidFill>
              </a:rPr>
              <a:t> </a:t>
            </a:r>
          </a:p>
          <a:p>
            <a:pPr algn="ctr"/>
            <a:r>
              <a:rPr lang="en-GB" sz="1600" dirty="0">
                <a:solidFill>
                  <a:schemeClr val="tx1"/>
                </a:solidFill>
              </a:rPr>
              <a:t>We don’t have to be able to specify what would count against a statement for it to be meaningful. We don’t know what would count against theories about the origins of the universe because we don’t know enough, but this doesn’t make them meaningless.</a:t>
            </a:r>
            <a:endParaRPr lang="en-GB" sz="1600" dirty="0">
              <a:solidFill>
                <a:srgbClr val="3CE1F2"/>
              </a:solidFill>
            </a:endParaRPr>
          </a:p>
        </p:txBody>
      </p:sp>
      <p:sp>
        <p:nvSpPr>
          <p:cNvPr id="12" name="Rounded Rectangle 9">
            <a:extLst>
              <a:ext uri="{FF2B5EF4-FFF2-40B4-BE49-F238E27FC236}">
                <a16:creationId xmlns:a16="http://schemas.microsoft.com/office/drawing/2014/main" id="{B16352B7-9154-4ADD-8F48-29FE4A858C1B}"/>
              </a:ext>
            </a:extLst>
          </p:cNvPr>
          <p:cNvSpPr/>
          <p:nvPr/>
        </p:nvSpPr>
        <p:spPr>
          <a:xfrm>
            <a:off x="88378" y="4562573"/>
            <a:ext cx="4631919" cy="2110420"/>
          </a:xfrm>
          <a:prstGeom prst="roundRect">
            <a:avLst/>
          </a:prstGeom>
          <a:noFill/>
          <a:ln w="254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u="sng" dirty="0">
                <a:solidFill>
                  <a:srgbClr val="FF9900"/>
                </a:solidFill>
              </a:rPr>
              <a:t>Mitchell</a:t>
            </a:r>
            <a:endParaRPr lang="en-GB" sz="2000" u="sng" dirty="0">
              <a:solidFill>
                <a:srgbClr val="3CE1F2"/>
              </a:solidFill>
            </a:endParaRPr>
          </a:p>
          <a:p>
            <a:pPr algn="ctr"/>
            <a:r>
              <a:rPr lang="en-GB" sz="1600" dirty="0">
                <a:solidFill>
                  <a:schemeClr val="tx1"/>
                </a:solidFill>
              </a:rPr>
              <a:t>Religious beliefs are cognitive &amp; have factual content. ‘God loves us’ is true or false in the end, even if we can’t offer a definitive test for it &amp; have to choose whether to trust the claim. Some believers do slip into empty remarks, which is a constant danger, but a mature belief is not blind faith.</a:t>
            </a:r>
            <a:endParaRPr lang="en-GB" sz="1600" dirty="0">
              <a:solidFill>
                <a:srgbClr val="3CE1F2"/>
              </a:solidFill>
            </a:endParaRPr>
          </a:p>
        </p:txBody>
      </p:sp>
    </p:spTree>
    <p:extLst>
      <p:ext uri="{BB962C8B-B14F-4D97-AF65-F5344CB8AC3E}">
        <p14:creationId xmlns:p14="http://schemas.microsoft.com/office/powerpoint/2010/main" val="501121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32635" y="1990622"/>
            <a:ext cx="2796131" cy="1200329"/>
          </a:xfrm>
          <a:prstGeom prst="rect">
            <a:avLst/>
          </a:prstGeom>
          <a:noFill/>
          <a:ln>
            <a:solidFill>
              <a:schemeClr val="tx1"/>
            </a:solidFill>
          </a:ln>
        </p:spPr>
        <p:txBody>
          <a:bodyPr wrap="square" rtlCol="0">
            <a:spAutoFit/>
          </a:bodyPr>
          <a:lstStyle/>
          <a:p>
            <a:pPr algn="ctr"/>
            <a:r>
              <a:rPr lang="en-GB" sz="3600" dirty="0"/>
              <a:t>Mind, Body, Soul</a:t>
            </a:r>
          </a:p>
        </p:txBody>
      </p:sp>
      <p:sp>
        <p:nvSpPr>
          <p:cNvPr id="5" name="Rounded Rectangle 4"/>
          <p:cNvSpPr/>
          <p:nvPr/>
        </p:nvSpPr>
        <p:spPr>
          <a:xfrm>
            <a:off x="6608190" y="86616"/>
            <a:ext cx="5491197" cy="1621562"/>
          </a:xfrm>
          <a:prstGeom prst="roundRect">
            <a:avLst/>
          </a:prstGeom>
          <a:noFill/>
          <a:ln w="254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u="sng" dirty="0">
                <a:solidFill>
                  <a:srgbClr val="FF9900"/>
                </a:solidFill>
              </a:rPr>
              <a:t>Locke</a:t>
            </a:r>
          </a:p>
          <a:p>
            <a:pPr algn="ctr"/>
            <a:r>
              <a:rPr lang="en-GB" sz="2000" dirty="0">
                <a:solidFill>
                  <a:schemeClr val="tx1"/>
                </a:solidFill>
              </a:rPr>
              <a:t>It isn’t just the body that makes up an individual. There is something more. We understand the idea of waking up in someone else’s body, but keeping our mind.</a:t>
            </a:r>
          </a:p>
        </p:txBody>
      </p:sp>
      <p:sp>
        <p:nvSpPr>
          <p:cNvPr id="7" name="Rounded Rectangle 6"/>
          <p:cNvSpPr/>
          <p:nvPr/>
        </p:nvSpPr>
        <p:spPr>
          <a:xfrm>
            <a:off x="149741" y="179066"/>
            <a:ext cx="2644609" cy="1744001"/>
          </a:xfrm>
          <a:prstGeom prst="roundRect">
            <a:avLst/>
          </a:prstGeom>
          <a:noFill/>
          <a:ln w="25400">
            <a:solidFill>
              <a:srgbClr val="D509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u="sng" dirty="0">
                <a:solidFill>
                  <a:srgbClr val="D509C6"/>
                </a:solidFill>
              </a:rPr>
              <a:t>Dawkins</a:t>
            </a:r>
          </a:p>
          <a:p>
            <a:pPr algn="ctr"/>
            <a:r>
              <a:rPr lang="en-GB" sz="2000" dirty="0">
                <a:solidFill>
                  <a:schemeClr val="tx1"/>
                </a:solidFill>
              </a:rPr>
              <a:t>Immortality of the soul has no sound basis, we are just survival machines.</a:t>
            </a:r>
          </a:p>
        </p:txBody>
      </p:sp>
      <p:sp>
        <p:nvSpPr>
          <p:cNvPr id="8" name="Rounded Rectangle 7"/>
          <p:cNvSpPr/>
          <p:nvPr/>
        </p:nvSpPr>
        <p:spPr>
          <a:xfrm>
            <a:off x="230358" y="2203198"/>
            <a:ext cx="3562056" cy="1602388"/>
          </a:xfrm>
          <a:prstGeom prst="roundRect">
            <a:avLst/>
          </a:prstGeom>
          <a:noFill/>
          <a:ln w="25400">
            <a:solidFill>
              <a:srgbClr val="67E7F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u="sng" dirty="0">
                <a:solidFill>
                  <a:srgbClr val="67E7F5"/>
                </a:solidFill>
              </a:rPr>
              <a:t>Swinburne </a:t>
            </a:r>
          </a:p>
          <a:p>
            <a:pPr algn="ctr"/>
            <a:r>
              <a:rPr lang="en-GB" sz="2000" dirty="0">
                <a:solidFill>
                  <a:schemeClr val="tx1"/>
                </a:solidFill>
              </a:rPr>
              <a:t>There are fundamental truths that can’t be explained in purely physical terms.</a:t>
            </a:r>
          </a:p>
        </p:txBody>
      </p:sp>
      <p:sp>
        <p:nvSpPr>
          <p:cNvPr id="9" name="Rounded Rectangle 8"/>
          <p:cNvSpPr/>
          <p:nvPr/>
        </p:nvSpPr>
        <p:spPr>
          <a:xfrm>
            <a:off x="7517324" y="1843176"/>
            <a:ext cx="4322741" cy="1474616"/>
          </a:xfrm>
          <a:prstGeom prst="roundRect">
            <a:avLst/>
          </a:prstGeom>
          <a:noFill/>
          <a:ln w="25400">
            <a:solidFill>
              <a:srgbClr val="5937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u="sng" dirty="0">
                <a:solidFill>
                  <a:srgbClr val="5937E9"/>
                </a:solidFill>
              </a:rPr>
              <a:t>Augustine</a:t>
            </a:r>
          </a:p>
          <a:p>
            <a:pPr algn="ctr"/>
            <a:r>
              <a:rPr lang="en-GB" sz="2000" dirty="0">
                <a:solidFill>
                  <a:schemeClr val="tx1"/>
                </a:solidFill>
              </a:rPr>
              <a:t>Plato’s </a:t>
            </a:r>
            <a:r>
              <a:rPr lang="en-GB" sz="2000" dirty="0">
                <a:solidFill>
                  <a:srgbClr val="5937E9"/>
                </a:solidFill>
              </a:rPr>
              <a:t>Cycle of Opposites </a:t>
            </a:r>
            <a:r>
              <a:rPr lang="en-GB" sz="2000" dirty="0">
                <a:solidFill>
                  <a:schemeClr val="tx1"/>
                </a:solidFill>
              </a:rPr>
              <a:t>influenced Augustine when he decided evil was just a privation of good. </a:t>
            </a:r>
            <a:endParaRPr lang="en-GB" sz="2000" dirty="0">
              <a:solidFill>
                <a:srgbClr val="5937E9"/>
              </a:solidFill>
            </a:endParaRPr>
          </a:p>
        </p:txBody>
      </p:sp>
      <p:sp>
        <p:nvSpPr>
          <p:cNvPr id="10" name="Rounded Rectangle 9"/>
          <p:cNvSpPr/>
          <p:nvPr/>
        </p:nvSpPr>
        <p:spPr>
          <a:xfrm>
            <a:off x="8215532" y="5439266"/>
            <a:ext cx="3706838" cy="1304061"/>
          </a:xfrm>
          <a:prstGeom prst="roundRect">
            <a:avLst/>
          </a:prstGeom>
          <a:noFill/>
          <a:ln w="2540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u="sng" dirty="0">
                <a:solidFill>
                  <a:srgbClr val="FF0066"/>
                </a:solidFill>
              </a:rPr>
              <a:t>Kant </a:t>
            </a:r>
          </a:p>
          <a:p>
            <a:pPr algn="ctr"/>
            <a:r>
              <a:rPr lang="en-GB" sz="2000" dirty="0">
                <a:solidFill>
                  <a:schemeClr val="tx1"/>
                </a:solidFill>
              </a:rPr>
              <a:t>Although a simple substance can’t disintegrate, consciousness may cease to exist.</a:t>
            </a:r>
          </a:p>
        </p:txBody>
      </p:sp>
      <p:sp>
        <p:nvSpPr>
          <p:cNvPr id="11" name="Rounded Rectangle 10"/>
          <p:cNvSpPr/>
          <p:nvPr/>
        </p:nvSpPr>
        <p:spPr>
          <a:xfrm>
            <a:off x="3225390" y="4965193"/>
            <a:ext cx="4585620" cy="1754325"/>
          </a:xfrm>
          <a:prstGeom prst="roundRect">
            <a:avLst/>
          </a:prstGeom>
          <a:noFill/>
          <a:ln w="25400">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u="sng" dirty="0">
                <a:solidFill>
                  <a:srgbClr val="FFCC00"/>
                </a:solidFill>
              </a:rPr>
              <a:t>Ryle</a:t>
            </a:r>
            <a:r>
              <a:rPr lang="en-GB" sz="2400" u="sng" dirty="0">
                <a:solidFill>
                  <a:srgbClr val="92D050"/>
                </a:solidFill>
              </a:rPr>
              <a:t> </a:t>
            </a:r>
          </a:p>
          <a:p>
            <a:pPr algn="ctr"/>
            <a:r>
              <a:rPr lang="en-GB" sz="2000" dirty="0">
                <a:solidFill>
                  <a:schemeClr val="tx1"/>
                </a:solidFill>
              </a:rPr>
              <a:t>‘Self/soul’ is a mistake in the way we use language. It isn’t a separate part. The idea of a separate part doesn’t fit with modern psychology.</a:t>
            </a:r>
          </a:p>
        </p:txBody>
      </p:sp>
      <p:sp>
        <p:nvSpPr>
          <p:cNvPr id="12" name="Rounded Rectangle 11"/>
          <p:cNvSpPr/>
          <p:nvPr/>
        </p:nvSpPr>
        <p:spPr>
          <a:xfrm>
            <a:off x="3968685" y="3347242"/>
            <a:ext cx="3709104" cy="1474616"/>
          </a:xfrm>
          <a:prstGeom prst="roundRect">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u="sng" dirty="0">
                <a:solidFill>
                  <a:srgbClr val="C00000"/>
                </a:solidFill>
              </a:rPr>
              <a:t>Hick </a:t>
            </a:r>
          </a:p>
          <a:p>
            <a:pPr algn="ctr"/>
            <a:r>
              <a:rPr lang="en-GB" sz="2000" dirty="0">
                <a:solidFill>
                  <a:schemeClr val="tx1"/>
                </a:solidFill>
              </a:rPr>
              <a:t>Immortality of the soul cannot be proved, but he does consider it a reasonable proposition. </a:t>
            </a:r>
          </a:p>
        </p:txBody>
      </p:sp>
      <p:sp>
        <p:nvSpPr>
          <p:cNvPr id="13" name="Rounded Rectangle 12"/>
          <p:cNvSpPr/>
          <p:nvPr/>
        </p:nvSpPr>
        <p:spPr>
          <a:xfrm>
            <a:off x="8101818" y="3432226"/>
            <a:ext cx="4025711" cy="1474616"/>
          </a:xfrm>
          <a:prstGeom prst="roundRect">
            <a:avLst/>
          </a:prstGeom>
          <a:noFill/>
          <a:ln w="25400">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u="sng" dirty="0">
                <a:solidFill>
                  <a:srgbClr val="CC66FF"/>
                </a:solidFill>
              </a:rPr>
              <a:t>Hume</a:t>
            </a:r>
          </a:p>
          <a:p>
            <a:pPr algn="ctr"/>
            <a:r>
              <a:rPr lang="en-GB" sz="2000" dirty="0">
                <a:solidFill>
                  <a:schemeClr val="tx1"/>
                </a:solidFill>
              </a:rPr>
              <a:t>Being aware of our thinking doesn’t establish that thinking is a nature separate from the physical.</a:t>
            </a:r>
          </a:p>
        </p:txBody>
      </p:sp>
      <p:sp>
        <p:nvSpPr>
          <p:cNvPr id="14" name="Rounded Rectangle 13"/>
          <p:cNvSpPr/>
          <p:nvPr/>
        </p:nvSpPr>
        <p:spPr>
          <a:xfrm>
            <a:off x="2920242" y="138482"/>
            <a:ext cx="3562056" cy="1698242"/>
          </a:xfrm>
          <a:prstGeom prst="roundRect">
            <a:avLst/>
          </a:prstGeom>
          <a:noFill/>
          <a:ln w="254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u="sng" dirty="0">
                <a:solidFill>
                  <a:srgbClr val="92D050"/>
                </a:solidFill>
              </a:rPr>
              <a:t>Flew</a:t>
            </a:r>
          </a:p>
          <a:p>
            <a:pPr algn="ctr"/>
            <a:r>
              <a:rPr lang="en-GB" sz="2000" dirty="0">
                <a:solidFill>
                  <a:schemeClr val="tx1"/>
                </a:solidFill>
              </a:rPr>
              <a:t>Dualism is nonsensical, describing the mind/soul as a substance is a misuse of the term. </a:t>
            </a:r>
          </a:p>
        </p:txBody>
      </p:sp>
      <p:sp>
        <p:nvSpPr>
          <p:cNvPr id="15" name="Rounded Rectangle 14"/>
          <p:cNvSpPr/>
          <p:nvPr/>
        </p:nvSpPr>
        <p:spPr>
          <a:xfrm>
            <a:off x="149741" y="4085717"/>
            <a:ext cx="2757939" cy="2506873"/>
          </a:xfrm>
          <a:prstGeom prst="roundRect">
            <a:avLst/>
          </a:prstGeom>
          <a:noFill/>
          <a:ln w="2540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u="sng" dirty="0">
                <a:solidFill>
                  <a:srgbClr val="006600"/>
                </a:solidFill>
              </a:rPr>
              <a:t>Ward </a:t>
            </a:r>
          </a:p>
          <a:p>
            <a:pPr algn="ctr"/>
            <a:r>
              <a:rPr lang="en-GB" sz="2000" dirty="0">
                <a:solidFill>
                  <a:schemeClr val="tx1"/>
                </a:solidFill>
              </a:rPr>
              <a:t>Without belief in the soul, morality becomes a personal choice. Without a soul, humanity lacks a sense of final purpose.</a:t>
            </a:r>
          </a:p>
        </p:txBody>
      </p:sp>
    </p:spTree>
    <p:extLst>
      <p:ext uri="{BB962C8B-B14F-4D97-AF65-F5344CB8AC3E}">
        <p14:creationId xmlns:p14="http://schemas.microsoft.com/office/powerpoint/2010/main" val="1611851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09168" y="2029905"/>
            <a:ext cx="2656897" cy="1200329"/>
          </a:xfrm>
          <a:prstGeom prst="rect">
            <a:avLst/>
          </a:prstGeom>
          <a:noFill/>
          <a:ln>
            <a:solidFill>
              <a:schemeClr val="tx1"/>
            </a:solidFill>
          </a:ln>
        </p:spPr>
        <p:txBody>
          <a:bodyPr wrap="square" rtlCol="0">
            <a:spAutoFit/>
          </a:bodyPr>
          <a:lstStyle/>
          <a:p>
            <a:pPr algn="ctr"/>
            <a:r>
              <a:rPr lang="en-GB" sz="3600" dirty="0"/>
              <a:t>Cosmological Argument</a:t>
            </a:r>
          </a:p>
        </p:txBody>
      </p:sp>
      <p:sp>
        <p:nvSpPr>
          <p:cNvPr id="3" name="Rounded Rectangle 2"/>
          <p:cNvSpPr/>
          <p:nvPr/>
        </p:nvSpPr>
        <p:spPr>
          <a:xfrm>
            <a:off x="98476" y="2082020"/>
            <a:ext cx="3812343" cy="4726744"/>
          </a:xfrm>
          <a:prstGeom prst="roundRect">
            <a:avLst/>
          </a:prstGeom>
          <a:noFill/>
          <a:ln w="254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FF9900"/>
                </a:solidFill>
              </a:rPr>
              <a:t>Hume &amp; Russell</a:t>
            </a:r>
          </a:p>
          <a:p>
            <a:pPr algn="ctr"/>
            <a:r>
              <a:rPr lang="en-GB" dirty="0">
                <a:solidFill>
                  <a:schemeClr val="tx1"/>
                </a:solidFill>
              </a:rPr>
              <a:t>Aquinas contradicts himself when he says everything has a cause, apart from God. </a:t>
            </a:r>
            <a:r>
              <a:rPr lang="en-GB" dirty="0">
                <a:solidFill>
                  <a:srgbClr val="FF9900"/>
                </a:solidFill>
              </a:rPr>
              <a:t>Hume </a:t>
            </a:r>
            <a:r>
              <a:rPr lang="en-GB" dirty="0">
                <a:solidFill>
                  <a:schemeClr val="tx1"/>
                </a:solidFill>
              </a:rPr>
              <a:t>says that what is true of a part is not necessarily true of the whole – </a:t>
            </a:r>
            <a:r>
              <a:rPr lang="en-GB" dirty="0">
                <a:solidFill>
                  <a:srgbClr val="FF9900"/>
                </a:solidFill>
              </a:rPr>
              <a:t>Fallacy of Composition</a:t>
            </a:r>
            <a:r>
              <a:rPr lang="en-GB" dirty="0">
                <a:solidFill>
                  <a:schemeClr val="tx1"/>
                </a:solidFill>
              </a:rPr>
              <a:t>. We have no experience of the universe being made, so we can’t know anything about its origins. </a:t>
            </a:r>
            <a:r>
              <a:rPr lang="en-GB" dirty="0">
                <a:solidFill>
                  <a:srgbClr val="FF9900"/>
                </a:solidFill>
              </a:rPr>
              <a:t>Russell</a:t>
            </a:r>
            <a:r>
              <a:rPr lang="en-GB" dirty="0">
                <a:solidFill>
                  <a:schemeClr val="tx1"/>
                </a:solidFill>
              </a:rPr>
              <a:t>;</a:t>
            </a:r>
            <a:r>
              <a:rPr lang="en-GB" dirty="0">
                <a:solidFill>
                  <a:srgbClr val="FF9900"/>
                </a:solidFill>
              </a:rPr>
              <a:t> </a:t>
            </a:r>
            <a:r>
              <a:rPr lang="en-GB" dirty="0">
                <a:solidFill>
                  <a:schemeClr val="tx1"/>
                </a:solidFill>
              </a:rPr>
              <a:t>we can’t go from all of humanity having a mother to the assumption that the universe has a mother. Both </a:t>
            </a:r>
            <a:r>
              <a:rPr lang="en-GB" dirty="0">
                <a:solidFill>
                  <a:srgbClr val="FF9900"/>
                </a:solidFill>
              </a:rPr>
              <a:t>Hume</a:t>
            </a:r>
            <a:r>
              <a:rPr lang="en-GB" dirty="0">
                <a:solidFill>
                  <a:schemeClr val="tx1"/>
                </a:solidFill>
              </a:rPr>
              <a:t> &amp; </a:t>
            </a:r>
            <a:r>
              <a:rPr lang="en-GB" dirty="0">
                <a:solidFill>
                  <a:srgbClr val="FF9900"/>
                </a:solidFill>
              </a:rPr>
              <a:t>Russell</a:t>
            </a:r>
            <a:r>
              <a:rPr lang="en-GB" dirty="0">
                <a:solidFill>
                  <a:schemeClr val="tx1"/>
                </a:solidFill>
              </a:rPr>
              <a:t> point to a psychological fact, we might wish for there to be an explanation, but we can’t take our desire &amp; make an assumption.</a:t>
            </a:r>
          </a:p>
        </p:txBody>
      </p:sp>
      <p:sp>
        <p:nvSpPr>
          <p:cNvPr id="4" name="Rounded Rectangle 3"/>
          <p:cNvSpPr/>
          <p:nvPr/>
        </p:nvSpPr>
        <p:spPr>
          <a:xfrm>
            <a:off x="3609535" y="56375"/>
            <a:ext cx="4620064" cy="1892988"/>
          </a:xfrm>
          <a:prstGeom prst="roundRect">
            <a:avLst/>
          </a:prstGeom>
          <a:noFill/>
          <a:ln w="25400">
            <a:solidFill>
              <a:srgbClr val="67E7F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67E7F5"/>
                </a:solidFill>
              </a:rPr>
              <a:t>Kant</a:t>
            </a:r>
          </a:p>
          <a:p>
            <a:pPr algn="ctr"/>
            <a:r>
              <a:rPr lang="en-GB" dirty="0">
                <a:solidFill>
                  <a:schemeClr val="tx1"/>
                </a:solidFill>
              </a:rPr>
              <a:t>The argument goes beyond our experience &amp; therefore cannot be a proof. The idea of a necessary being is incoherent, necessity only applies to thought, it can’t apply to a being. Knowledge is limited to the phenomenal world. </a:t>
            </a:r>
          </a:p>
        </p:txBody>
      </p:sp>
      <p:sp>
        <p:nvSpPr>
          <p:cNvPr id="5" name="Rounded Rectangle 4"/>
          <p:cNvSpPr/>
          <p:nvPr/>
        </p:nvSpPr>
        <p:spPr>
          <a:xfrm>
            <a:off x="3991415" y="5308268"/>
            <a:ext cx="3533336" cy="1500496"/>
          </a:xfrm>
          <a:prstGeom prst="roundRect">
            <a:avLst/>
          </a:prstGeom>
          <a:noFill/>
          <a:ln w="2540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FF0066"/>
                </a:solidFill>
              </a:rPr>
              <a:t>Kenny</a:t>
            </a:r>
          </a:p>
          <a:p>
            <a:pPr algn="ctr"/>
            <a:r>
              <a:rPr lang="en-GB" dirty="0">
                <a:solidFill>
                  <a:schemeClr val="tx1"/>
                </a:solidFill>
              </a:rPr>
              <a:t>Newton’s Laws prove Aquinas wrong. It is possible for an object in 1 of 2 states (stationary or moving), something cannot move itself.</a:t>
            </a:r>
          </a:p>
        </p:txBody>
      </p:sp>
      <p:sp>
        <p:nvSpPr>
          <p:cNvPr id="6" name="Rounded Rectangle 5"/>
          <p:cNvSpPr/>
          <p:nvPr/>
        </p:nvSpPr>
        <p:spPr>
          <a:xfrm>
            <a:off x="4164654" y="3506443"/>
            <a:ext cx="2418401" cy="1564668"/>
          </a:xfrm>
          <a:prstGeom prst="roundRect">
            <a:avLst/>
          </a:prstGeom>
          <a:noFill/>
          <a:ln w="254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92D050"/>
                </a:solidFill>
              </a:rPr>
              <a:t>Vardy</a:t>
            </a:r>
          </a:p>
          <a:p>
            <a:pPr algn="ctr"/>
            <a:r>
              <a:rPr lang="en-GB" dirty="0">
                <a:solidFill>
                  <a:schemeClr val="tx1"/>
                </a:solidFill>
              </a:rPr>
              <a:t>Aquinas tried to establish independence rather than a stretch back in time.</a:t>
            </a:r>
          </a:p>
        </p:txBody>
      </p:sp>
      <p:sp>
        <p:nvSpPr>
          <p:cNvPr id="7" name="Rounded Rectangle 6"/>
          <p:cNvSpPr/>
          <p:nvPr/>
        </p:nvSpPr>
        <p:spPr>
          <a:xfrm>
            <a:off x="126611" y="42206"/>
            <a:ext cx="3348109" cy="1921327"/>
          </a:xfrm>
          <a:prstGeom prst="roundRect">
            <a:avLst/>
          </a:prstGeom>
          <a:noFill/>
          <a:ln w="25400">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9900CC"/>
                </a:solidFill>
              </a:rPr>
              <a:t>Lee</a:t>
            </a:r>
          </a:p>
          <a:p>
            <a:pPr algn="ctr"/>
            <a:r>
              <a:rPr lang="en-GB" dirty="0">
                <a:solidFill>
                  <a:schemeClr val="tx1"/>
                </a:solidFill>
              </a:rPr>
              <a:t>Rejects argument as it makes God out to be something or nothing. Lee doesn’t believe that God can be in his own category, like Aquinas. By doing so, Aquinas makes an ad hoc hypothesis. </a:t>
            </a:r>
          </a:p>
        </p:txBody>
      </p:sp>
      <p:sp>
        <p:nvSpPr>
          <p:cNvPr id="8" name="Rounded Rectangle 7"/>
          <p:cNvSpPr/>
          <p:nvPr/>
        </p:nvSpPr>
        <p:spPr>
          <a:xfrm>
            <a:off x="9007427" y="3278102"/>
            <a:ext cx="3152913" cy="2374651"/>
          </a:xfrm>
          <a:prstGeom prst="roundRect">
            <a:avLst/>
          </a:prstGeom>
          <a:noFill/>
          <a:ln w="25400">
            <a:solidFill>
              <a:srgbClr val="5BD7A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err="1">
                <a:solidFill>
                  <a:srgbClr val="5BD7A5"/>
                </a:solidFill>
              </a:rPr>
              <a:t>Coppleston</a:t>
            </a:r>
            <a:endParaRPr lang="en-GB" sz="2200" u="sng" dirty="0">
              <a:solidFill>
                <a:srgbClr val="5BD7A5"/>
              </a:solidFill>
            </a:endParaRPr>
          </a:p>
          <a:p>
            <a:pPr algn="ctr"/>
            <a:r>
              <a:rPr lang="en-GB" dirty="0">
                <a:solidFill>
                  <a:schemeClr val="tx1"/>
                </a:solidFill>
              </a:rPr>
              <a:t>Everything in the universe is contingent. The contents of the universe cannot contain the cause of the universe. The cause has to be external &amp; self-causing, a necessary being. We should seek an explanation.</a:t>
            </a:r>
          </a:p>
        </p:txBody>
      </p:sp>
      <p:sp>
        <p:nvSpPr>
          <p:cNvPr id="9" name="Rounded Rectangle 8"/>
          <p:cNvSpPr/>
          <p:nvPr/>
        </p:nvSpPr>
        <p:spPr>
          <a:xfrm>
            <a:off x="7695028" y="5738110"/>
            <a:ext cx="4292987" cy="1000314"/>
          </a:xfrm>
          <a:prstGeom prst="roundRect">
            <a:avLst/>
          </a:prstGeom>
          <a:noFill/>
          <a:ln w="25400">
            <a:solidFill>
              <a:srgbClr val="5937E9"/>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5937E9"/>
                </a:solidFill>
              </a:rPr>
              <a:t>Temple</a:t>
            </a:r>
          </a:p>
          <a:p>
            <a:pPr algn="ctr"/>
            <a:r>
              <a:rPr lang="en-GB" dirty="0">
                <a:solidFill>
                  <a:schemeClr val="tx1"/>
                </a:solidFill>
              </a:rPr>
              <a:t>Infinite regress is impossible to imagine, but it is possible to understand the concept.</a:t>
            </a:r>
          </a:p>
        </p:txBody>
      </p:sp>
      <p:sp>
        <p:nvSpPr>
          <p:cNvPr id="10" name="Rounded Rectangle 9"/>
          <p:cNvSpPr/>
          <p:nvPr/>
        </p:nvSpPr>
        <p:spPr>
          <a:xfrm>
            <a:off x="7551997" y="2307395"/>
            <a:ext cx="4531562" cy="875013"/>
          </a:xfrm>
          <a:prstGeom prst="roundRect">
            <a:avLst/>
          </a:prstGeom>
          <a:noFill/>
          <a:ln w="25400">
            <a:solidFill>
              <a:srgbClr val="C0C04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C0C040"/>
                </a:solidFill>
              </a:rPr>
              <a:t>Nelson </a:t>
            </a:r>
          </a:p>
          <a:p>
            <a:pPr algn="ctr"/>
            <a:r>
              <a:rPr lang="en-GB" dirty="0">
                <a:solidFill>
                  <a:schemeClr val="tx1"/>
                </a:solidFill>
              </a:rPr>
              <a:t>Points out that if a ‘series were literally infinite, there would be no need for a first cause’.</a:t>
            </a:r>
          </a:p>
        </p:txBody>
      </p:sp>
      <p:sp>
        <p:nvSpPr>
          <p:cNvPr id="11" name="Rounded Rectangle 10"/>
          <p:cNvSpPr/>
          <p:nvPr/>
        </p:nvSpPr>
        <p:spPr>
          <a:xfrm>
            <a:off x="8364414" y="56375"/>
            <a:ext cx="3778346" cy="2162846"/>
          </a:xfrm>
          <a:prstGeom prst="roundRect">
            <a:avLst/>
          </a:prstGeom>
          <a:noFill/>
          <a:ln w="25400">
            <a:solidFill>
              <a:srgbClr val="B6161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C00000"/>
                </a:solidFill>
              </a:rPr>
              <a:t>Leibniz </a:t>
            </a:r>
          </a:p>
          <a:p>
            <a:pPr algn="ctr"/>
            <a:r>
              <a:rPr lang="en-GB" dirty="0">
                <a:solidFill>
                  <a:schemeClr val="tx1"/>
                </a:solidFill>
              </a:rPr>
              <a:t>‘Principle of sufficient reason’. Doesn’t matter if something is eternal, we still need a reason for its existence. (Sufficient reason is a complete explanation). We need to recognise that the universe depends on God.</a:t>
            </a:r>
          </a:p>
        </p:txBody>
      </p:sp>
      <p:sp>
        <p:nvSpPr>
          <p:cNvPr id="12" name="Rounded Rectangle 11"/>
          <p:cNvSpPr/>
          <p:nvPr/>
        </p:nvSpPr>
        <p:spPr>
          <a:xfrm>
            <a:off x="7146386" y="3588266"/>
            <a:ext cx="1736187" cy="1295822"/>
          </a:xfrm>
          <a:prstGeom prst="roundRect">
            <a:avLst/>
          </a:prstGeom>
          <a:noFill/>
          <a:ln w="254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FF99FF"/>
                </a:solidFill>
              </a:rPr>
              <a:t>Mackie</a:t>
            </a:r>
          </a:p>
          <a:p>
            <a:pPr algn="ctr"/>
            <a:r>
              <a:rPr lang="en-GB" dirty="0">
                <a:solidFill>
                  <a:schemeClr val="tx1"/>
                </a:solidFill>
              </a:rPr>
              <a:t>Rejects infinite regress. Analogy of a railway train.</a:t>
            </a:r>
          </a:p>
        </p:txBody>
      </p:sp>
    </p:spTree>
    <p:extLst>
      <p:ext uri="{BB962C8B-B14F-4D97-AF65-F5344CB8AC3E}">
        <p14:creationId xmlns:p14="http://schemas.microsoft.com/office/powerpoint/2010/main" val="3270185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08714" y="2164146"/>
            <a:ext cx="4312906" cy="646331"/>
          </a:xfrm>
          <a:prstGeom prst="rect">
            <a:avLst/>
          </a:prstGeom>
          <a:noFill/>
          <a:ln>
            <a:solidFill>
              <a:schemeClr val="tx1"/>
            </a:solidFill>
          </a:ln>
        </p:spPr>
        <p:txBody>
          <a:bodyPr wrap="square" rtlCol="0">
            <a:spAutoFit/>
          </a:bodyPr>
          <a:lstStyle/>
          <a:p>
            <a:pPr algn="ctr"/>
            <a:r>
              <a:rPr lang="en-GB" sz="3600" dirty="0"/>
              <a:t>Teleological Argument</a:t>
            </a:r>
          </a:p>
        </p:txBody>
      </p:sp>
      <p:sp>
        <p:nvSpPr>
          <p:cNvPr id="3" name="Rounded Rectangle 2"/>
          <p:cNvSpPr/>
          <p:nvPr/>
        </p:nvSpPr>
        <p:spPr>
          <a:xfrm>
            <a:off x="4830805" y="5567790"/>
            <a:ext cx="4926969" cy="1201271"/>
          </a:xfrm>
          <a:prstGeom prst="roundRect">
            <a:avLst/>
          </a:prstGeom>
          <a:noFill/>
          <a:ln w="254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FF9900"/>
                </a:solidFill>
              </a:rPr>
              <a:t>Newton </a:t>
            </a:r>
          </a:p>
          <a:p>
            <a:pPr algn="ctr"/>
            <a:r>
              <a:rPr lang="en-GB" dirty="0">
                <a:solidFill>
                  <a:schemeClr val="tx1"/>
                </a:solidFill>
              </a:rPr>
              <a:t>The design of the thumb alone convinced him of God’s existence. Newton’s laws support the idea of there being something behind it all, planning it.</a:t>
            </a:r>
          </a:p>
        </p:txBody>
      </p:sp>
      <p:sp>
        <p:nvSpPr>
          <p:cNvPr id="4" name="Rounded Rectangle 3"/>
          <p:cNvSpPr/>
          <p:nvPr/>
        </p:nvSpPr>
        <p:spPr>
          <a:xfrm>
            <a:off x="98069" y="106743"/>
            <a:ext cx="6930145" cy="1977880"/>
          </a:xfrm>
          <a:prstGeom prst="roundRect">
            <a:avLst/>
          </a:prstGeom>
          <a:noFill/>
          <a:ln w="254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92D050"/>
                </a:solidFill>
              </a:rPr>
              <a:t>Hume</a:t>
            </a:r>
            <a:r>
              <a:rPr lang="en-GB" sz="2200" u="sng" dirty="0">
                <a:solidFill>
                  <a:srgbClr val="FF9900"/>
                </a:solidFill>
              </a:rPr>
              <a:t> </a:t>
            </a:r>
          </a:p>
          <a:p>
            <a:pPr algn="ctr"/>
            <a:r>
              <a:rPr lang="en-GB" dirty="0">
                <a:solidFill>
                  <a:schemeClr val="tx1"/>
                </a:solidFill>
              </a:rPr>
              <a:t>Order doesn’t imply design, chance is still an option (</a:t>
            </a:r>
            <a:r>
              <a:rPr lang="en-GB" dirty="0">
                <a:solidFill>
                  <a:srgbClr val="92D050"/>
                </a:solidFill>
              </a:rPr>
              <a:t>Dawkins </a:t>
            </a:r>
            <a:r>
              <a:rPr lang="en-GB" dirty="0">
                <a:solidFill>
                  <a:schemeClr val="tx1"/>
                </a:solidFill>
              </a:rPr>
              <a:t>says that evolution gives the appearance of design). He argues that order is a necessary part of the Earth, without it, Earth wouldn’t have survived. We can’t go from an effect to a greater cause. If like effects have like causes, then an imperfect world implies an imperfect creator. The watch analogy is too vague, you can’t compare the world to a machine.</a:t>
            </a:r>
          </a:p>
        </p:txBody>
      </p:sp>
      <p:sp>
        <p:nvSpPr>
          <p:cNvPr id="5" name="Rounded Rectangle 4"/>
          <p:cNvSpPr/>
          <p:nvPr/>
        </p:nvSpPr>
        <p:spPr>
          <a:xfrm>
            <a:off x="6359294" y="4207728"/>
            <a:ext cx="3509549" cy="1256505"/>
          </a:xfrm>
          <a:prstGeom prst="roundRect">
            <a:avLst/>
          </a:prstGeom>
          <a:noFill/>
          <a:ln w="25400">
            <a:solidFill>
              <a:srgbClr val="67E7F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67E7F5"/>
                </a:solidFill>
              </a:rPr>
              <a:t>Epicurean Thesis</a:t>
            </a:r>
          </a:p>
          <a:p>
            <a:pPr algn="ctr"/>
            <a:r>
              <a:rPr lang="en-GB" dirty="0">
                <a:solidFill>
                  <a:schemeClr val="tx1"/>
                </a:solidFill>
              </a:rPr>
              <a:t>Argues that if given enough time, random particles will come together to give the appearance of design.</a:t>
            </a:r>
          </a:p>
        </p:txBody>
      </p:sp>
      <p:sp>
        <p:nvSpPr>
          <p:cNvPr id="6" name="Rounded Rectangle 5"/>
          <p:cNvSpPr/>
          <p:nvPr/>
        </p:nvSpPr>
        <p:spPr>
          <a:xfrm>
            <a:off x="148230" y="2161102"/>
            <a:ext cx="5002192" cy="1256505"/>
          </a:xfrm>
          <a:prstGeom prst="roundRect">
            <a:avLst/>
          </a:prstGeom>
          <a:noFill/>
          <a:ln w="25400">
            <a:solidFill>
              <a:srgbClr val="5937E9"/>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5937E9"/>
                </a:solidFill>
              </a:rPr>
              <a:t>J. S. Mill</a:t>
            </a:r>
            <a:r>
              <a:rPr lang="en-GB" sz="2200" u="sng" dirty="0">
                <a:solidFill>
                  <a:srgbClr val="FF9900"/>
                </a:solidFill>
              </a:rPr>
              <a:t> </a:t>
            </a:r>
          </a:p>
          <a:p>
            <a:pPr algn="ctr"/>
            <a:r>
              <a:rPr lang="en-GB" dirty="0">
                <a:solidFill>
                  <a:schemeClr val="tx1"/>
                </a:solidFill>
              </a:rPr>
              <a:t>Due to the imperfections of the world, either God is omnipotent &amp; not omnibenevolent. Mill concluded God was omnibenevolent, but not omnipotent. </a:t>
            </a:r>
          </a:p>
        </p:txBody>
      </p:sp>
      <p:sp>
        <p:nvSpPr>
          <p:cNvPr id="7" name="Rounded Rectangle 6"/>
          <p:cNvSpPr/>
          <p:nvPr/>
        </p:nvSpPr>
        <p:spPr>
          <a:xfrm>
            <a:off x="60372" y="3474719"/>
            <a:ext cx="3948919" cy="1468463"/>
          </a:xfrm>
          <a:prstGeom prst="roundRect">
            <a:avLst/>
          </a:prstGeom>
          <a:noFill/>
          <a:ln w="2540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FF0066"/>
                </a:solidFill>
              </a:rPr>
              <a:t>Vardy</a:t>
            </a:r>
            <a:r>
              <a:rPr lang="en-GB" sz="2200" u="sng" dirty="0">
                <a:solidFill>
                  <a:srgbClr val="FF9900"/>
                </a:solidFill>
              </a:rPr>
              <a:t> </a:t>
            </a:r>
          </a:p>
          <a:p>
            <a:pPr algn="ctr"/>
            <a:r>
              <a:rPr lang="en-GB" dirty="0">
                <a:solidFill>
                  <a:schemeClr val="tx1"/>
                </a:solidFill>
              </a:rPr>
              <a:t>Says </a:t>
            </a:r>
            <a:r>
              <a:rPr lang="en-GB" dirty="0">
                <a:solidFill>
                  <a:srgbClr val="FF0066"/>
                </a:solidFill>
              </a:rPr>
              <a:t>Mill </a:t>
            </a:r>
            <a:r>
              <a:rPr lang="en-GB" dirty="0">
                <a:solidFill>
                  <a:schemeClr val="tx1"/>
                </a:solidFill>
              </a:rPr>
              <a:t>came to the conclusion that you can limit God. </a:t>
            </a:r>
            <a:r>
              <a:rPr lang="en-GB" dirty="0">
                <a:solidFill>
                  <a:srgbClr val="FF0066"/>
                </a:solidFill>
              </a:rPr>
              <a:t>Mill </a:t>
            </a:r>
            <a:r>
              <a:rPr lang="en-GB" dirty="0">
                <a:solidFill>
                  <a:schemeClr val="tx1"/>
                </a:solidFill>
              </a:rPr>
              <a:t>makes an assumption that the imperfections of the world implies a limited designer.</a:t>
            </a:r>
          </a:p>
        </p:txBody>
      </p:sp>
      <p:sp>
        <p:nvSpPr>
          <p:cNvPr id="8" name="Rounded Rectangle 7"/>
          <p:cNvSpPr/>
          <p:nvPr/>
        </p:nvSpPr>
        <p:spPr>
          <a:xfrm>
            <a:off x="9979912" y="211862"/>
            <a:ext cx="2187252" cy="6525713"/>
          </a:xfrm>
          <a:prstGeom prst="roundRect">
            <a:avLst/>
          </a:prstGeom>
          <a:noFill/>
          <a:ln w="25400">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9900CC"/>
                </a:solidFill>
              </a:rPr>
              <a:t>Natural Selection</a:t>
            </a:r>
            <a:r>
              <a:rPr lang="en-GB" sz="2200" dirty="0">
                <a:solidFill>
                  <a:srgbClr val="9900CC"/>
                </a:solidFill>
              </a:rPr>
              <a:t> (NS)</a:t>
            </a:r>
            <a:endParaRPr lang="en-GB" sz="2200" u="sng" dirty="0">
              <a:solidFill>
                <a:srgbClr val="FF9900"/>
              </a:solidFill>
            </a:endParaRPr>
          </a:p>
          <a:p>
            <a:pPr algn="ctr"/>
            <a:r>
              <a:rPr lang="en-GB" dirty="0">
                <a:solidFill>
                  <a:srgbClr val="9900CC"/>
                </a:solidFill>
              </a:rPr>
              <a:t>Darwin</a:t>
            </a:r>
            <a:r>
              <a:rPr lang="en-GB" dirty="0">
                <a:solidFill>
                  <a:schemeClr val="tx1"/>
                </a:solidFill>
              </a:rPr>
              <a:t> felt that NS still left room for God.</a:t>
            </a:r>
          </a:p>
          <a:p>
            <a:pPr algn="ctr"/>
            <a:r>
              <a:rPr lang="en-GB" dirty="0">
                <a:solidFill>
                  <a:srgbClr val="9900CC"/>
                </a:solidFill>
              </a:rPr>
              <a:t>Taylor</a:t>
            </a:r>
            <a:r>
              <a:rPr lang="en-GB" dirty="0">
                <a:solidFill>
                  <a:schemeClr val="tx1"/>
                </a:solidFill>
              </a:rPr>
              <a:t>; nature plans ahead for the needs of humans &amp; animals. He says evolution needs a mind to impose it.</a:t>
            </a:r>
          </a:p>
          <a:p>
            <a:pPr algn="ctr"/>
            <a:r>
              <a:rPr lang="en-GB" dirty="0" err="1">
                <a:solidFill>
                  <a:srgbClr val="9900CC"/>
                </a:solidFill>
              </a:rPr>
              <a:t>Behe</a:t>
            </a:r>
            <a:r>
              <a:rPr lang="en-GB" dirty="0">
                <a:solidFill>
                  <a:schemeClr val="tx1"/>
                </a:solidFill>
              </a:rPr>
              <a:t>; evolution can’t have produced such organisation of parts. This irreducible complexity is direct evidence of design. But </a:t>
            </a:r>
            <a:r>
              <a:rPr lang="en-GB" dirty="0" err="1">
                <a:solidFill>
                  <a:srgbClr val="9900CC"/>
                </a:solidFill>
              </a:rPr>
              <a:t>Behe</a:t>
            </a:r>
            <a:r>
              <a:rPr lang="en-GB" dirty="0">
                <a:solidFill>
                  <a:schemeClr val="tx1"/>
                </a:solidFill>
              </a:rPr>
              <a:t> assumes that each part of a system has always been a part in that system.</a:t>
            </a:r>
            <a:endParaRPr lang="en-GB" dirty="0">
              <a:solidFill>
                <a:srgbClr val="9900CC"/>
              </a:solidFill>
            </a:endParaRPr>
          </a:p>
        </p:txBody>
      </p:sp>
      <p:sp>
        <p:nvSpPr>
          <p:cNvPr id="9" name="Rounded Rectangle 8"/>
          <p:cNvSpPr/>
          <p:nvPr/>
        </p:nvSpPr>
        <p:spPr>
          <a:xfrm>
            <a:off x="98070" y="5091997"/>
            <a:ext cx="4566483" cy="1654865"/>
          </a:xfrm>
          <a:prstGeom prst="roundRect">
            <a:avLst/>
          </a:prstGeom>
          <a:noFill/>
          <a:ln w="2540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008000"/>
                </a:solidFill>
              </a:rPr>
              <a:t>Swinburne</a:t>
            </a:r>
            <a:r>
              <a:rPr lang="en-GB" sz="2200" u="sng" dirty="0">
                <a:solidFill>
                  <a:srgbClr val="FF9900"/>
                </a:solidFill>
              </a:rPr>
              <a:t> </a:t>
            </a:r>
          </a:p>
          <a:p>
            <a:pPr algn="ctr"/>
            <a:r>
              <a:rPr lang="en-GB" dirty="0">
                <a:solidFill>
                  <a:schemeClr val="tx1"/>
                </a:solidFill>
              </a:rPr>
              <a:t>Accepts the Anthropic Principle, but it does not conclusively prove that God exists, but makes his existence more probable. God would have chosen to create an orderly universe, so evolution could be a part of the design. </a:t>
            </a:r>
          </a:p>
        </p:txBody>
      </p:sp>
      <p:sp>
        <p:nvSpPr>
          <p:cNvPr id="10" name="Rounded Rectangle 9"/>
          <p:cNvSpPr/>
          <p:nvPr/>
        </p:nvSpPr>
        <p:spPr>
          <a:xfrm>
            <a:off x="7145096" y="137438"/>
            <a:ext cx="2750407" cy="1947186"/>
          </a:xfrm>
          <a:prstGeom prst="roundRect">
            <a:avLst/>
          </a:prstGeom>
          <a:noFill/>
          <a:ln w="25400">
            <a:solidFill>
              <a:srgbClr val="CC99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CC9900"/>
                </a:solidFill>
              </a:rPr>
              <a:t>Tennant</a:t>
            </a:r>
            <a:r>
              <a:rPr lang="en-GB" sz="2200" u="sng" dirty="0">
                <a:solidFill>
                  <a:srgbClr val="FF9900"/>
                </a:solidFill>
              </a:rPr>
              <a:t> </a:t>
            </a:r>
          </a:p>
          <a:p>
            <a:pPr algn="ctr"/>
            <a:r>
              <a:rPr lang="en-GB" dirty="0">
                <a:solidFill>
                  <a:schemeClr val="tx1"/>
                </a:solidFill>
              </a:rPr>
              <a:t>It is more probable that there is a God than there isn’t. Tennant’s argues this through the Anthropic Principle &amp; the Argument from Beauty.  </a:t>
            </a:r>
          </a:p>
        </p:txBody>
      </p:sp>
      <p:sp>
        <p:nvSpPr>
          <p:cNvPr id="11" name="Rounded Rectangle 10"/>
          <p:cNvSpPr/>
          <p:nvPr/>
        </p:nvSpPr>
        <p:spPr>
          <a:xfrm>
            <a:off x="5383938" y="2932776"/>
            <a:ext cx="4337682" cy="939192"/>
          </a:xfrm>
          <a:prstGeom prst="roundRect">
            <a:avLst/>
          </a:prstGeom>
          <a:noFill/>
          <a:ln w="25400">
            <a:solidFill>
              <a:srgbClr val="5BD7A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5BD7A5"/>
                </a:solidFill>
              </a:rPr>
              <a:t>St. Francis of Assisi</a:t>
            </a:r>
            <a:r>
              <a:rPr lang="en-GB" sz="2200" u="sng" dirty="0">
                <a:solidFill>
                  <a:srgbClr val="FF9900"/>
                </a:solidFill>
              </a:rPr>
              <a:t> </a:t>
            </a:r>
          </a:p>
          <a:p>
            <a:pPr algn="ctr"/>
            <a:r>
              <a:rPr lang="en-GB" dirty="0">
                <a:solidFill>
                  <a:schemeClr val="tx1"/>
                </a:solidFill>
              </a:rPr>
              <a:t>Argued that through his experience of beauty in the world, this was the path to God.</a:t>
            </a:r>
          </a:p>
        </p:txBody>
      </p:sp>
      <p:sp>
        <p:nvSpPr>
          <p:cNvPr id="12" name="Rounded Rectangle 11"/>
          <p:cNvSpPr/>
          <p:nvPr/>
        </p:nvSpPr>
        <p:spPr>
          <a:xfrm>
            <a:off x="4715058" y="3967347"/>
            <a:ext cx="1565595" cy="1471466"/>
          </a:xfrm>
          <a:prstGeom prst="roundRect">
            <a:avLst/>
          </a:prstGeom>
          <a:noFill/>
          <a:ln w="25400">
            <a:solidFill>
              <a:srgbClr val="CC0099"/>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CC0099"/>
                </a:solidFill>
              </a:rPr>
              <a:t>Clark</a:t>
            </a:r>
            <a:r>
              <a:rPr lang="en-GB" sz="2200" u="sng" dirty="0">
                <a:solidFill>
                  <a:srgbClr val="FF9900"/>
                </a:solidFill>
              </a:rPr>
              <a:t> </a:t>
            </a:r>
          </a:p>
          <a:p>
            <a:pPr algn="ctr"/>
            <a:r>
              <a:rPr lang="en-GB" dirty="0">
                <a:solidFill>
                  <a:schemeClr val="tx1"/>
                </a:solidFill>
              </a:rPr>
              <a:t>Paley fails to account for the problem of suffering.</a:t>
            </a:r>
          </a:p>
        </p:txBody>
      </p:sp>
    </p:spTree>
    <p:extLst>
      <p:ext uri="{BB962C8B-B14F-4D97-AF65-F5344CB8AC3E}">
        <p14:creationId xmlns:p14="http://schemas.microsoft.com/office/powerpoint/2010/main" val="41987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45723" y="2701635"/>
            <a:ext cx="2715064" cy="1200329"/>
          </a:xfrm>
          <a:prstGeom prst="rect">
            <a:avLst/>
          </a:prstGeom>
          <a:noFill/>
          <a:ln>
            <a:solidFill>
              <a:schemeClr val="tx1"/>
            </a:solidFill>
          </a:ln>
        </p:spPr>
        <p:txBody>
          <a:bodyPr wrap="square" rtlCol="0">
            <a:spAutoFit/>
          </a:bodyPr>
          <a:lstStyle/>
          <a:p>
            <a:pPr algn="ctr"/>
            <a:r>
              <a:rPr lang="en-GB" sz="3600" dirty="0"/>
              <a:t>Ontological Argument</a:t>
            </a:r>
          </a:p>
        </p:txBody>
      </p:sp>
      <p:sp>
        <p:nvSpPr>
          <p:cNvPr id="3" name="Rounded Rectangle 2"/>
          <p:cNvSpPr/>
          <p:nvPr/>
        </p:nvSpPr>
        <p:spPr>
          <a:xfrm>
            <a:off x="168813" y="56273"/>
            <a:ext cx="4234375" cy="2785402"/>
          </a:xfrm>
          <a:prstGeom prst="roundRect">
            <a:avLst/>
          </a:prstGeom>
          <a:noFill/>
          <a:ln w="254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FF9900"/>
                </a:solidFill>
              </a:rPr>
              <a:t>Aquinas</a:t>
            </a:r>
          </a:p>
          <a:p>
            <a:pPr algn="ctr"/>
            <a:r>
              <a:rPr lang="en-GB" dirty="0">
                <a:solidFill>
                  <a:schemeClr val="tx1"/>
                </a:solidFill>
              </a:rPr>
              <a:t>‘God exists’ is synthetic. We can’t agree on God’s qualities. We can only go from God’s actions &amp; their effect in the world. An argument has to start from experience. Aquinas questions whether everyone would accept Anselm’s definition. The human mind is limited in its ability to comprehend the nature of God. We can’t go from a concept to existence.</a:t>
            </a:r>
            <a:r>
              <a:rPr lang="en-GB" dirty="0">
                <a:solidFill>
                  <a:srgbClr val="FF9900"/>
                </a:solidFill>
              </a:rPr>
              <a:t> </a:t>
            </a:r>
          </a:p>
        </p:txBody>
      </p:sp>
      <p:sp>
        <p:nvSpPr>
          <p:cNvPr id="4" name="Rounded Rectangle 3"/>
          <p:cNvSpPr/>
          <p:nvPr/>
        </p:nvSpPr>
        <p:spPr>
          <a:xfrm>
            <a:off x="6119446" y="4756908"/>
            <a:ext cx="5945944" cy="1995456"/>
          </a:xfrm>
          <a:prstGeom prst="roundRect">
            <a:avLst/>
          </a:prstGeom>
          <a:noFill/>
          <a:ln w="2540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FF0000"/>
                </a:solidFill>
              </a:rPr>
              <a:t>Malcolm</a:t>
            </a:r>
          </a:p>
          <a:p>
            <a:pPr algn="ctr"/>
            <a:r>
              <a:rPr lang="en-GB" dirty="0">
                <a:solidFill>
                  <a:schemeClr val="tx1"/>
                </a:solidFill>
              </a:rPr>
              <a:t>Necessary existence cannot be affected by anything external to itself, there cannot be a cause. God cannot be brought into existence, because this would need a cause &amp; makes God a limited being which God is not. God is either necessary or his existence is impossible. Necessary existence is what sets God. Existence can be used a predicate, but only for God.</a:t>
            </a:r>
            <a:endParaRPr lang="en-GB" dirty="0">
              <a:solidFill>
                <a:srgbClr val="FF9900"/>
              </a:solidFill>
            </a:endParaRPr>
          </a:p>
        </p:txBody>
      </p:sp>
      <p:sp>
        <p:nvSpPr>
          <p:cNvPr id="5" name="Rounded Rectangle 4"/>
          <p:cNvSpPr/>
          <p:nvPr/>
        </p:nvSpPr>
        <p:spPr>
          <a:xfrm>
            <a:off x="168813" y="2964471"/>
            <a:ext cx="4985818" cy="1669640"/>
          </a:xfrm>
          <a:prstGeom prst="roundRect">
            <a:avLst/>
          </a:prstGeom>
          <a:noFill/>
          <a:ln w="25400">
            <a:solidFill>
              <a:srgbClr val="3CE1F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3CE1F2"/>
                </a:solidFill>
              </a:rPr>
              <a:t>Russell</a:t>
            </a:r>
          </a:p>
          <a:p>
            <a:pPr algn="ctr"/>
            <a:r>
              <a:rPr lang="en-GB" dirty="0">
                <a:solidFill>
                  <a:schemeClr val="tx1"/>
                </a:solidFill>
              </a:rPr>
              <a:t>Our use of predicates is not enough to demonstrate that something exists. When we apply predicates to something whose existence is a matter of uncertainty, we can’t expect the normal rules of linguistic logic to apply. </a:t>
            </a:r>
            <a:endParaRPr lang="en-GB" dirty="0">
              <a:solidFill>
                <a:srgbClr val="FF9900"/>
              </a:solidFill>
            </a:endParaRPr>
          </a:p>
        </p:txBody>
      </p:sp>
      <p:sp>
        <p:nvSpPr>
          <p:cNvPr id="6" name="Rounded Rectangle 5"/>
          <p:cNvSpPr/>
          <p:nvPr/>
        </p:nvSpPr>
        <p:spPr>
          <a:xfrm>
            <a:off x="4572001" y="124856"/>
            <a:ext cx="7493390" cy="2359854"/>
          </a:xfrm>
          <a:prstGeom prst="roundRect">
            <a:avLst/>
          </a:prstGeom>
          <a:noFill/>
          <a:ln w="254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92D050"/>
                </a:solidFill>
              </a:rPr>
              <a:t>Kant</a:t>
            </a:r>
          </a:p>
          <a:p>
            <a:pPr algn="ctr"/>
            <a:r>
              <a:rPr lang="en-GB" dirty="0">
                <a:solidFill>
                  <a:schemeClr val="tx1"/>
                </a:solidFill>
              </a:rPr>
              <a:t>Thought that the argument made an illegitimate jump from ideas to reality. Existence isn’t a predicate, you need evidence to prove something exists. Existence is a concept until it has been actualized (has an example in the world). When we think of God, we are thinking of a concept; </a:t>
            </a:r>
            <a:r>
              <a:rPr lang="en-GB" i="1" dirty="0">
                <a:solidFill>
                  <a:schemeClr val="tx1"/>
                </a:solidFill>
              </a:rPr>
              <a:t>‘God stays firmly in the mind’. </a:t>
            </a:r>
            <a:r>
              <a:rPr lang="en-GB" dirty="0">
                <a:solidFill>
                  <a:schemeClr val="tx1"/>
                </a:solidFill>
              </a:rPr>
              <a:t>God only exists for as long as I am thinking of him. There is no contradiction in rejecting God &amp; all his necessary qualities. It is pointless to try to prove God because he is out of our experience.</a:t>
            </a:r>
            <a:r>
              <a:rPr lang="en-GB" dirty="0">
                <a:solidFill>
                  <a:srgbClr val="FF9900"/>
                </a:solidFill>
              </a:rPr>
              <a:t> </a:t>
            </a:r>
          </a:p>
        </p:txBody>
      </p:sp>
      <p:sp>
        <p:nvSpPr>
          <p:cNvPr id="7" name="Rounded Rectangle 6"/>
          <p:cNvSpPr/>
          <p:nvPr/>
        </p:nvSpPr>
        <p:spPr>
          <a:xfrm>
            <a:off x="220393" y="4756908"/>
            <a:ext cx="5772443" cy="1995456"/>
          </a:xfrm>
          <a:prstGeom prst="roundRect">
            <a:avLst/>
          </a:prstGeom>
          <a:noFill/>
          <a:ln w="25400">
            <a:solidFill>
              <a:srgbClr val="5937E9"/>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5937E9"/>
                </a:solidFill>
              </a:rPr>
              <a:t>Descartes</a:t>
            </a:r>
          </a:p>
          <a:p>
            <a:pPr algn="ctr"/>
            <a:r>
              <a:rPr lang="en-GB" dirty="0">
                <a:solidFill>
                  <a:schemeClr val="tx1"/>
                </a:solidFill>
              </a:rPr>
              <a:t>We can know God’s essence. If God lacks existence then he falls short of perfection. God is unchanging, he must always exist. saying ‘God doesn’t exist’ is the same as saying a triangle doesn’t have 3 sides.</a:t>
            </a:r>
          </a:p>
          <a:p>
            <a:pPr algn="ctr"/>
            <a:r>
              <a:rPr lang="en-GB" dirty="0">
                <a:solidFill>
                  <a:srgbClr val="5937E9"/>
                </a:solidFill>
              </a:rPr>
              <a:t>Vardy</a:t>
            </a:r>
            <a:r>
              <a:rPr lang="en-GB" dirty="0">
                <a:solidFill>
                  <a:schemeClr val="tx1"/>
                </a:solidFill>
              </a:rPr>
              <a:t> acknowledges that a triangle has 3 sides, but it doesn’t automatically mean that a triangle exists. </a:t>
            </a:r>
            <a:endParaRPr lang="en-GB" dirty="0">
              <a:solidFill>
                <a:srgbClr val="FF9900"/>
              </a:solidFill>
            </a:endParaRPr>
          </a:p>
        </p:txBody>
      </p:sp>
      <p:sp>
        <p:nvSpPr>
          <p:cNvPr id="8" name="Rounded Rectangle 7"/>
          <p:cNvSpPr/>
          <p:nvPr/>
        </p:nvSpPr>
        <p:spPr>
          <a:xfrm>
            <a:off x="8145194" y="2587685"/>
            <a:ext cx="3920196" cy="2046426"/>
          </a:xfrm>
          <a:prstGeom prst="roundRect">
            <a:avLst/>
          </a:prstGeom>
          <a:noFill/>
          <a:ln w="25400">
            <a:solidFill>
              <a:srgbClr val="5BD7A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5BD7A5"/>
                </a:solidFill>
              </a:rPr>
              <a:t>Gaunilo</a:t>
            </a:r>
          </a:p>
          <a:p>
            <a:pPr algn="ctr"/>
            <a:r>
              <a:rPr lang="en-GB" dirty="0">
                <a:solidFill>
                  <a:schemeClr val="tx1"/>
                </a:solidFill>
              </a:rPr>
              <a:t>The argument isn’t logical, we can’t bring something into existence by defining it superlatively. The real, perfect lost island is absurd, you can always add to the perfection. We can’t actually understand the nature of God.  </a:t>
            </a:r>
          </a:p>
        </p:txBody>
      </p:sp>
    </p:spTree>
    <p:extLst>
      <p:ext uri="{BB962C8B-B14F-4D97-AF65-F5344CB8AC3E}">
        <p14:creationId xmlns:p14="http://schemas.microsoft.com/office/powerpoint/2010/main" val="4166793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140016" y="3214581"/>
            <a:ext cx="2881595" cy="2159652"/>
          </a:xfrm>
          <a:prstGeom prst="roundRect">
            <a:avLst/>
          </a:prstGeom>
          <a:noFill/>
          <a:ln w="25400">
            <a:solidFill>
              <a:srgbClr val="41B5A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150" u="sng" dirty="0">
                <a:solidFill>
                  <a:srgbClr val="41B5AA"/>
                </a:solidFill>
              </a:rPr>
              <a:t>Donovan</a:t>
            </a:r>
          </a:p>
          <a:p>
            <a:pPr algn="ctr"/>
            <a:r>
              <a:rPr lang="en-GB" sz="1750" dirty="0">
                <a:solidFill>
                  <a:schemeClr val="tx1"/>
                </a:solidFill>
              </a:rPr>
              <a:t>If God exists, then experiences in a belief system are likely to occur &amp; experiences do occur. It is highly unlikely that there are other explanations for them.</a:t>
            </a:r>
          </a:p>
        </p:txBody>
      </p:sp>
      <p:sp>
        <p:nvSpPr>
          <p:cNvPr id="5" name="Rounded Rectangle 4"/>
          <p:cNvSpPr/>
          <p:nvPr/>
        </p:nvSpPr>
        <p:spPr>
          <a:xfrm>
            <a:off x="9344381" y="1806435"/>
            <a:ext cx="2788650" cy="2025999"/>
          </a:xfrm>
          <a:prstGeom prst="roundRect">
            <a:avLst/>
          </a:prstGeom>
          <a:noFill/>
          <a:ln w="254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150" u="sng" dirty="0">
                <a:solidFill>
                  <a:srgbClr val="92D050"/>
                </a:solidFill>
              </a:rPr>
              <a:t>Flew</a:t>
            </a:r>
            <a:endParaRPr lang="en-GB" sz="2150" u="sng" dirty="0">
              <a:solidFill>
                <a:schemeClr val="tx1"/>
              </a:solidFill>
            </a:endParaRPr>
          </a:p>
          <a:p>
            <a:pPr algn="ctr"/>
            <a:r>
              <a:rPr lang="en-GB" sz="1750" dirty="0">
                <a:solidFill>
                  <a:schemeClr val="tx1"/>
                </a:solidFill>
              </a:rPr>
              <a:t>Statements that cannot be empirically verified are meaningless. He rejects the idea of testing the results through the lasting effect on the individual</a:t>
            </a:r>
            <a:endParaRPr lang="en-GB" sz="1750" dirty="0">
              <a:solidFill>
                <a:srgbClr val="92D050"/>
              </a:solidFill>
            </a:endParaRPr>
          </a:p>
        </p:txBody>
      </p:sp>
      <p:sp>
        <p:nvSpPr>
          <p:cNvPr id="8" name="Rounded Rectangle 7"/>
          <p:cNvSpPr/>
          <p:nvPr/>
        </p:nvSpPr>
        <p:spPr>
          <a:xfrm>
            <a:off x="9430239" y="4220307"/>
            <a:ext cx="2727716" cy="2561069"/>
          </a:xfrm>
          <a:prstGeom prst="roundRect">
            <a:avLst/>
          </a:prstGeom>
          <a:noFill/>
          <a:ln w="254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150" u="sng" dirty="0">
                <a:solidFill>
                  <a:srgbClr val="FF9900"/>
                </a:solidFill>
              </a:rPr>
              <a:t>Freud</a:t>
            </a:r>
          </a:p>
          <a:p>
            <a:pPr algn="ctr"/>
            <a:r>
              <a:rPr lang="en-GB" sz="1750" dirty="0">
                <a:solidFill>
                  <a:schemeClr val="tx1"/>
                </a:solidFill>
              </a:rPr>
              <a:t>Religious Experience is the result of repressed sexuality. We seek a father figure &amp; create a god to satisfy our needs. When unconscious thoughts rise, we mistake them for a religious experience. </a:t>
            </a:r>
            <a:r>
              <a:rPr lang="en-GB" sz="1750" u="sng" dirty="0"/>
              <a:t> </a:t>
            </a:r>
          </a:p>
        </p:txBody>
      </p:sp>
      <p:sp>
        <p:nvSpPr>
          <p:cNvPr id="10" name="Rounded Rectangle 9"/>
          <p:cNvSpPr/>
          <p:nvPr/>
        </p:nvSpPr>
        <p:spPr>
          <a:xfrm>
            <a:off x="100833" y="3840731"/>
            <a:ext cx="2314650" cy="2940646"/>
          </a:xfrm>
          <a:prstGeom prst="roundRect">
            <a:avLst/>
          </a:prstGeom>
          <a:noFill/>
          <a:ln w="2540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r>
              <a:rPr lang="en-GB" sz="2150" u="sng" dirty="0">
                <a:solidFill>
                  <a:srgbClr val="FF0066"/>
                </a:solidFill>
              </a:rPr>
              <a:t>Feuerbach</a:t>
            </a:r>
            <a:r>
              <a:rPr lang="en-GB" sz="2200" u="sng" dirty="0">
                <a:solidFill>
                  <a:srgbClr val="FF0066"/>
                </a:solidFill>
              </a:rPr>
              <a:t> </a:t>
            </a:r>
            <a:endParaRPr lang="en-GB" sz="2200" u="sng" dirty="0">
              <a:solidFill>
                <a:schemeClr val="tx1"/>
              </a:solidFill>
            </a:endParaRPr>
          </a:p>
          <a:p>
            <a:pPr algn="ctr"/>
            <a:r>
              <a:rPr lang="en-GB" sz="1750" dirty="0">
                <a:solidFill>
                  <a:schemeClr val="tx1"/>
                </a:solidFill>
              </a:rPr>
              <a:t>Religious experience &amp; beliefs originate from the mind. People who think they are worshipping God are in fact worshipping their own human nature. People create a ‘god’ to meet their needs.</a:t>
            </a:r>
            <a:endParaRPr lang="en-GB" sz="1750" dirty="0">
              <a:solidFill>
                <a:srgbClr val="FF0066"/>
              </a:solidFill>
            </a:endParaRPr>
          </a:p>
        </p:txBody>
      </p:sp>
      <p:sp>
        <p:nvSpPr>
          <p:cNvPr id="12" name="Rounded Rectangle 11"/>
          <p:cNvSpPr/>
          <p:nvPr/>
        </p:nvSpPr>
        <p:spPr>
          <a:xfrm>
            <a:off x="8464086" y="123752"/>
            <a:ext cx="3727914" cy="1434904"/>
          </a:xfrm>
          <a:prstGeom prst="roundRect">
            <a:avLst/>
          </a:prstGeom>
          <a:noFill/>
          <a:ln w="25400">
            <a:solidFill>
              <a:srgbClr val="921A1A"/>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150" u="sng" dirty="0">
                <a:solidFill>
                  <a:srgbClr val="921A1A"/>
                </a:solidFill>
              </a:rPr>
              <a:t>Schleiermacher</a:t>
            </a:r>
            <a:endParaRPr lang="en-GB" sz="2150" u="sng" dirty="0">
              <a:solidFill>
                <a:schemeClr val="tx1"/>
              </a:solidFill>
            </a:endParaRPr>
          </a:p>
          <a:p>
            <a:pPr algn="ctr"/>
            <a:r>
              <a:rPr lang="en-GB" sz="1750" dirty="0">
                <a:solidFill>
                  <a:schemeClr val="tx1"/>
                </a:solidFill>
              </a:rPr>
              <a:t>Everyone has a consciousness of the divine, but this gets obscured by other (worldly) concerns. Religious experiences are self-authenticating. </a:t>
            </a:r>
            <a:endParaRPr lang="en-GB" sz="1750" dirty="0">
              <a:solidFill>
                <a:srgbClr val="921A1A"/>
              </a:solidFill>
            </a:endParaRPr>
          </a:p>
        </p:txBody>
      </p:sp>
      <p:sp>
        <p:nvSpPr>
          <p:cNvPr id="13" name="Rounded Rectangle 12"/>
          <p:cNvSpPr/>
          <p:nvPr/>
        </p:nvSpPr>
        <p:spPr>
          <a:xfrm>
            <a:off x="6015676" y="5106572"/>
            <a:ext cx="3228762" cy="1611501"/>
          </a:xfrm>
          <a:prstGeom prst="roundRect">
            <a:avLst/>
          </a:prstGeom>
          <a:noFill/>
          <a:ln w="25400">
            <a:solidFill>
              <a:srgbClr val="67E7F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150" u="sng" dirty="0">
                <a:solidFill>
                  <a:srgbClr val="67E7F5"/>
                </a:solidFill>
              </a:rPr>
              <a:t>Vardy</a:t>
            </a:r>
            <a:endParaRPr lang="en-GB" sz="2150" u="sng" dirty="0">
              <a:solidFill>
                <a:schemeClr val="tx1"/>
              </a:solidFill>
            </a:endParaRPr>
          </a:p>
          <a:p>
            <a:pPr algn="ctr"/>
            <a:r>
              <a:rPr lang="en-GB" sz="1750" dirty="0">
                <a:solidFill>
                  <a:schemeClr val="tx1"/>
                </a:solidFill>
              </a:rPr>
              <a:t>Had 4 challenges to religious experience; vicious circle, conflicting claims, psychological challenges &amp; anti-realist challenge.</a:t>
            </a:r>
          </a:p>
        </p:txBody>
      </p:sp>
      <p:sp>
        <p:nvSpPr>
          <p:cNvPr id="14" name="Rounded Rectangle 13"/>
          <p:cNvSpPr/>
          <p:nvPr/>
        </p:nvSpPr>
        <p:spPr>
          <a:xfrm>
            <a:off x="3431178" y="91498"/>
            <a:ext cx="4513241" cy="2121365"/>
          </a:xfrm>
          <a:prstGeom prst="roundRect">
            <a:avLst/>
          </a:prstGeom>
          <a:noFill/>
          <a:ln w="25400">
            <a:solidFill>
              <a:srgbClr val="9D25B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150" u="sng" dirty="0">
                <a:solidFill>
                  <a:srgbClr val="9D25B1"/>
                </a:solidFill>
              </a:rPr>
              <a:t>Swinburne</a:t>
            </a:r>
            <a:r>
              <a:rPr lang="en-GB" sz="2200" u="sng" dirty="0">
                <a:solidFill>
                  <a:srgbClr val="9D25B1"/>
                </a:solidFill>
              </a:rPr>
              <a:t> </a:t>
            </a:r>
          </a:p>
          <a:p>
            <a:pPr algn="ctr"/>
            <a:r>
              <a:rPr lang="en-GB" sz="1750" dirty="0">
                <a:solidFill>
                  <a:schemeClr val="tx1"/>
                </a:solidFill>
              </a:rPr>
              <a:t>Proposed the Principle of Credulity. We should accept claims of religious experience as valid unless there if good reason not to. The claims are no different to any other, we should be ready to accept the experience is God, rather than doubting our own perceptions. </a:t>
            </a:r>
          </a:p>
        </p:txBody>
      </p:sp>
      <p:sp>
        <p:nvSpPr>
          <p:cNvPr id="15" name="Rounded Rectangle 14"/>
          <p:cNvSpPr/>
          <p:nvPr/>
        </p:nvSpPr>
        <p:spPr>
          <a:xfrm>
            <a:off x="85809" y="91498"/>
            <a:ext cx="2868406" cy="3495762"/>
          </a:xfrm>
          <a:prstGeom prst="round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150" u="sng" dirty="0">
                <a:solidFill>
                  <a:srgbClr val="0000FF"/>
                </a:solidFill>
              </a:rPr>
              <a:t>Russell</a:t>
            </a:r>
          </a:p>
          <a:p>
            <a:pPr algn="ctr"/>
            <a:r>
              <a:rPr lang="en-GB" sz="1750" dirty="0">
                <a:solidFill>
                  <a:schemeClr val="tx1"/>
                </a:solidFill>
              </a:rPr>
              <a:t>Principle of Credulity is foolish, we think we can trust our partners, yet they deceive us. We should use rationality, not blind trust.</a:t>
            </a:r>
          </a:p>
          <a:p>
            <a:pPr algn="ctr"/>
            <a:r>
              <a:rPr lang="en-GB" sz="1750" dirty="0">
                <a:solidFill>
                  <a:schemeClr val="tx1"/>
                </a:solidFill>
              </a:rPr>
              <a:t>People are able to be profoundly affected for the better by myth/fiction. The lasting affect just proves that the person who had the experience truly believes it. </a:t>
            </a:r>
            <a:endParaRPr lang="en-GB" sz="1750" dirty="0">
              <a:solidFill>
                <a:srgbClr val="0000FF"/>
              </a:solidFill>
            </a:endParaRPr>
          </a:p>
        </p:txBody>
      </p:sp>
      <p:sp>
        <p:nvSpPr>
          <p:cNvPr id="17" name="Rounded Rectangle 16"/>
          <p:cNvSpPr/>
          <p:nvPr/>
        </p:nvSpPr>
        <p:spPr>
          <a:xfrm>
            <a:off x="6224564" y="3340883"/>
            <a:ext cx="2581085" cy="1658842"/>
          </a:xfrm>
          <a:prstGeom prst="roundRect">
            <a:avLst/>
          </a:prstGeom>
          <a:noFill/>
          <a:ln w="25400">
            <a:solidFill>
              <a:srgbClr val="D0C944"/>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150" u="sng" dirty="0">
                <a:solidFill>
                  <a:srgbClr val="D0C944"/>
                </a:solidFill>
              </a:rPr>
              <a:t>Hume</a:t>
            </a:r>
            <a:endParaRPr lang="en-GB" sz="2150" u="sng" dirty="0">
              <a:solidFill>
                <a:schemeClr val="tx1"/>
              </a:solidFill>
            </a:endParaRPr>
          </a:p>
          <a:p>
            <a:pPr algn="ctr"/>
            <a:r>
              <a:rPr lang="en-GB" sz="1750" dirty="0">
                <a:solidFill>
                  <a:schemeClr val="tx1"/>
                </a:solidFill>
              </a:rPr>
              <a:t>Dismisses personal testimonies, the person may have been deceived (ref. Plato – the senses cannot be trusted).  </a:t>
            </a:r>
          </a:p>
        </p:txBody>
      </p:sp>
      <p:sp>
        <p:nvSpPr>
          <p:cNvPr id="18" name="Rounded Rectangle 17"/>
          <p:cNvSpPr/>
          <p:nvPr/>
        </p:nvSpPr>
        <p:spPr>
          <a:xfrm>
            <a:off x="2615352" y="5444196"/>
            <a:ext cx="3228591" cy="1337179"/>
          </a:xfrm>
          <a:prstGeom prst="roundRect">
            <a:avLst/>
          </a:prstGeom>
          <a:noFill/>
          <a:ln w="25400">
            <a:solidFill>
              <a:srgbClr val="D509C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150" u="sng" dirty="0">
                <a:solidFill>
                  <a:srgbClr val="D509C6"/>
                </a:solidFill>
              </a:rPr>
              <a:t>Smart</a:t>
            </a:r>
            <a:r>
              <a:rPr lang="en-GB" sz="2200" u="sng" dirty="0">
                <a:solidFill>
                  <a:srgbClr val="D509C6"/>
                </a:solidFill>
              </a:rPr>
              <a:t> </a:t>
            </a:r>
            <a:endParaRPr lang="en-GB" dirty="0">
              <a:solidFill>
                <a:schemeClr val="tx1"/>
              </a:solidFill>
            </a:endParaRPr>
          </a:p>
          <a:p>
            <a:pPr algn="ctr"/>
            <a:r>
              <a:rPr lang="en-GB" sz="1750" dirty="0">
                <a:solidFill>
                  <a:schemeClr val="tx1"/>
                </a:solidFill>
              </a:rPr>
              <a:t>People who claim to have experienced God are usually believers, so sceptics would dismiss a believer’s claim. </a:t>
            </a:r>
            <a:endParaRPr lang="en-GB" sz="1750" dirty="0">
              <a:solidFill>
                <a:srgbClr val="D509C6"/>
              </a:solidFill>
            </a:endParaRPr>
          </a:p>
        </p:txBody>
      </p:sp>
      <p:sp>
        <p:nvSpPr>
          <p:cNvPr id="19" name="TextBox 18"/>
          <p:cNvSpPr txBox="1"/>
          <p:nvPr/>
        </p:nvSpPr>
        <p:spPr>
          <a:xfrm>
            <a:off x="3545058" y="2482202"/>
            <a:ext cx="5479273" cy="646331"/>
          </a:xfrm>
          <a:prstGeom prst="rect">
            <a:avLst/>
          </a:prstGeom>
          <a:noFill/>
          <a:ln>
            <a:solidFill>
              <a:schemeClr val="tx1"/>
            </a:solidFill>
          </a:ln>
        </p:spPr>
        <p:txBody>
          <a:bodyPr wrap="square" rtlCol="0">
            <a:spAutoFit/>
          </a:bodyPr>
          <a:lstStyle/>
          <a:p>
            <a:pPr algn="ctr"/>
            <a:r>
              <a:rPr lang="en-GB" sz="3600" dirty="0"/>
              <a:t>Religious Experience </a:t>
            </a:r>
          </a:p>
        </p:txBody>
      </p:sp>
    </p:spTree>
    <p:extLst>
      <p:ext uri="{BB962C8B-B14F-4D97-AF65-F5344CB8AC3E}">
        <p14:creationId xmlns:p14="http://schemas.microsoft.com/office/powerpoint/2010/main" val="3176399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84543" y="2489982"/>
            <a:ext cx="2715064" cy="1200329"/>
          </a:xfrm>
          <a:prstGeom prst="rect">
            <a:avLst/>
          </a:prstGeom>
          <a:noFill/>
          <a:ln>
            <a:solidFill>
              <a:schemeClr val="tx1"/>
            </a:solidFill>
          </a:ln>
        </p:spPr>
        <p:txBody>
          <a:bodyPr wrap="square" rtlCol="0">
            <a:spAutoFit/>
          </a:bodyPr>
          <a:lstStyle/>
          <a:p>
            <a:pPr algn="ctr"/>
            <a:r>
              <a:rPr lang="en-GB" sz="3600" dirty="0"/>
              <a:t>The Problem of Evil</a:t>
            </a:r>
          </a:p>
        </p:txBody>
      </p:sp>
      <p:sp>
        <p:nvSpPr>
          <p:cNvPr id="3" name="Rounded Rectangle 2"/>
          <p:cNvSpPr/>
          <p:nvPr/>
        </p:nvSpPr>
        <p:spPr>
          <a:xfrm>
            <a:off x="3002866" y="5197440"/>
            <a:ext cx="1871003" cy="1505869"/>
          </a:xfrm>
          <a:prstGeom prst="roundRect">
            <a:avLst/>
          </a:prstGeom>
          <a:noFill/>
          <a:ln w="254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FF9900"/>
                </a:solidFill>
              </a:rPr>
              <a:t>Vardy</a:t>
            </a:r>
          </a:p>
          <a:p>
            <a:pPr algn="ctr"/>
            <a:r>
              <a:rPr lang="en-GB" dirty="0">
                <a:solidFill>
                  <a:schemeClr val="tx1"/>
                </a:solidFill>
              </a:rPr>
              <a:t>God has to allow us to develop if our love for him is to be genuine.</a:t>
            </a:r>
          </a:p>
        </p:txBody>
      </p:sp>
      <p:sp>
        <p:nvSpPr>
          <p:cNvPr id="4" name="Rounded Rectangle 3"/>
          <p:cNvSpPr/>
          <p:nvPr/>
        </p:nvSpPr>
        <p:spPr>
          <a:xfrm>
            <a:off x="8885502" y="124151"/>
            <a:ext cx="3266637" cy="2933113"/>
          </a:xfrm>
          <a:prstGeom prst="roundRect">
            <a:avLst/>
          </a:prstGeom>
          <a:noFill/>
          <a:ln w="25400">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9900CC"/>
                </a:solidFill>
              </a:rPr>
              <a:t>Schleiermacher </a:t>
            </a:r>
          </a:p>
          <a:p>
            <a:pPr algn="ctr"/>
            <a:r>
              <a:rPr lang="en-GB" dirty="0">
                <a:solidFill>
                  <a:schemeClr val="tx1"/>
                </a:solidFill>
              </a:rPr>
              <a:t>It is logically contradictory to claim that a perfectly created world went wrong. This implies that evil created itself </a:t>
            </a:r>
            <a:r>
              <a:rPr lang="en-GB" i="1" dirty="0">
                <a:solidFill>
                  <a:schemeClr val="tx1"/>
                </a:solidFill>
              </a:rPr>
              <a:t>ex nihilo, </a:t>
            </a:r>
            <a:r>
              <a:rPr lang="en-GB" dirty="0">
                <a:solidFill>
                  <a:schemeClr val="tx1"/>
                </a:solidFill>
              </a:rPr>
              <a:t>which is logically contradictory. Agrees with </a:t>
            </a:r>
            <a:r>
              <a:rPr lang="en-GB" dirty="0">
                <a:solidFill>
                  <a:srgbClr val="9900CC"/>
                </a:solidFill>
              </a:rPr>
              <a:t>Mackie</a:t>
            </a:r>
            <a:r>
              <a:rPr lang="en-GB" dirty="0">
                <a:solidFill>
                  <a:schemeClr val="tx1"/>
                </a:solidFill>
              </a:rPr>
              <a:t> that it was logically possible for God to have created free beings who would never fall.</a:t>
            </a:r>
          </a:p>
        </p:txBody>
      </p:sp>
      <p:sp>
        <p:nvSpPr>
          <p:cNvPr id="5" name="Rounded Rectangle 4"/>
          <p:cNvSpPr/>
          <p:nvPr/>
        </p:nvSpPr>
        <p:spPr>
          <a:xfrm>
            <a:off x="8271802" y="3953022"/>
            <a:ext cx="3797109" cy="2815881"/>
          </a:xfrm>
          <a:prstGeom prst="roundRect">
            <a:avLst/>
          </a:prstGeom>
          <a:noFill/>
          <a:ln w="2540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FF0066"/>
                </a:solidFill>
              </a:rPr>
              <a:t>Mackie</a:t>
            </a:r>
          </a:p>
          <a:p>
            <a:pPr algn="ctr"/>
            <a:r>
              <a:rPr lang="en-GB" dirty="0">
                <a:solidFill>
                  <a:srgbClr val="FF0066"/>
                </a:solidFill>
              </a:rPr>
              <a:t>Inconsistent Triad</a:t>
            </a:r>
            <a:endParaRPr lang="en-GB" dirty="0">
              <a:solidFill>
                <a:schemeClr val="tx1"/>
              </a:solidFill>
            </a:endParaRPr>
          </a:p>
          <a:p>
            <a:pPr algn="ctr"/>
            <a:r>
              <a:rPr lang="en-GB" dirty="0">
                <a:solidFill>
                  <a:schemeClr val="tx1"/>
                </a:solidFill>
              </a:rPr>
              <a:t>If omnibenevolence &amp; omnipotence are essential characteristics of God, then the existence of evil actually disproves the existence of God. Either God is not omnibenevolent or not omnipotent. The PoE doesn’t dispute a limited or cruel God. The God of classical theism doesn’t exist.</a:t>
            </a:r>
          </a:p>
        </p:txBody>
      </p:sp>
      <p:sp>
        <p:nvSpPr>
          <p:cNvPr id="6" name="Rounded Rectangle 5"/>
          <p:cNvSpPr/>
          <p:nvPr/>
        </p:nvSpPr>
        <p:spPr>
          <a:xfrm>
            <a:off x="113711" y="5047929"/>
            <a:ext cx="2651765" cy="1720974"/>
          </a:xfrm>
          <a:prstGeom prst="roundRect">
            <a:avLst/>
          </a:prstGeom>
          <a:noFill/>
          <a:ln w="25400">
            <a:solidFill>
              <a:srgbClr val="5BD7A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5BD7A5"/>
                </a:solidFill>
              </a:rPr>
              <a:t>Swinburne</a:t>
            </a:r>
          </a:p>
          <a:p>
            <a:pPr algn="ctr"/>
            <a:r>
              <a:rPr lang="en-GB" dirty="0">
                <a:solidFill>
                  <a:schemeClr val="tx1"/>
                </a:solidFill>
              </a:rPr>
              <a:t>Death brings about suffering, but is necessary to ensure that humans take their responsibilities seriously.</a:t>
            </a:r>
          </a:p>
        </p:txBody>
      </p:sp>
      <p:sp>
        <p:nvSpPr>
          <p:cNvPr id="7" name="Rounded Rectangle 6"/>
          <p:cNvSpPr/>
          <p:nvPr/>
        </p:nvSpPr>
        <p:spPr>
          <a:xfrm>
            <a:off x="2433711" y="68074"/>
            <a:ext cx="3066170" cy="2208628"/>
          </a:xfrm>
          <a:prstGeom prst="roundRect">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C00000"/>
                </a:solidFill>
              </a:rPr>
              <a:t>Hume</a:t>
            </a:r>
          </a:p>
          <a:p>
            <a:pPr algn="ctr"/>
            <a:r>
              <a:rPr lang="en-GB" dirty="0">
                <a:solidFill>
                  <a:schemeClr val="tx1"/>
                </a:solidFill>
              </a:rPr>
              <a:t>One of the following has to be true; </a:t>
            </a:r>
          </a:p>
          <a:p>
            <a:pPr marL="285750" indent="-285750" algn="ctr">
              <a:buFontTx/>
              <a:buChar char="-"/>
            </a:pPr>
            <a:r>
              <a:rPr lang="en-GB" dirty="0">
                <a:solidFill>
                  <a:schemeClr val="tx1"/>
                </a:solidFill>
              </a:rPr>
              <a:t>God is not omnipotent</a:t>
            </a:r>
          </a:p>
          <a:p>
            <a:pPr marL="285750" indent="-285750" algn="ctr">
              <a:buFontTx/>
              <a:buChar char="-"/>
            </a:pPr>
            <a:r>
              <a:rPr lang="en-GB" dirty="0">
                <a:solidFill>
                  <a:schemeClr val="tx1"/>
                </a:solidFill>
              </a:rPr>
              <a:t>God is not omnibenevolent </a:t>
            </a:r>
          </a:p>
          <a:p>
            <a:pPr marL="285750" indent="-285750" algn="ctr">
              <a:buFontTx/>
              <a:buChar char="-"/>
            </a:pPr>
            <a:r>
              <a:rPr lang="en-GB" dirty="0">
                <a:solidFill>
                  <a:schemeClr val="tx1"/>
                </a:solidFill>
              </a:rPr>
              <a:t>Evil doesn’t exist</a:t>
            </a:r>
          </a:p>
          <a:p>
            <a:pPr algn="ctr"/>
            <a:r>
              <a:rPr lang="en-GB" dirty="0">
                <a:solidFill>
                  <a:schemeClr val="tx1"/>
                </a:solidFill>
              </a:rPr>
              <a:t>Essentially formalises the </a:t>
            </a:r>
            <a:r>
              <a:rPr lang="en-GB" dirty="0">
                <a:solidFill>
                  <a:srgbClr val="C00000"/>
                </a:solidFill>
              </a:rPr>
              <a:t>Inconsistent Triad</a:t>
            </a:r>
            <a:r>
              <a:rPr lang="en-GB" dirty="0">
                <a:solidFill>
                  <a:schemeClr val="tx1"/>
                </a:solidFill>
              </a:rPr>
              <a:t>.</a:t>
            </a:r>
          </a:p>
        </p:txBody>
      </p:sp>
      <p:sp>
        <p:nvSpPr>
          <p:cNvPr id="8" name="Rounded Rectangle 7"/>
          <p:cNvSpPr/>
          <p:nvPr/>
        </p:nvSpPr>
        <p:spPr>
          <a:xfrm>
            <a:off x="59495" y="2727068"/>
            <a:ext cx="2938978" cy="1859278"/>
          </a:xfrm>
          <a:prstGeom prst="roundRect">
            <a:avLst/>
          </a:prstGeom>
          <a:noFill/>
          <a:ln w="25400">
            <a:solidFill>
              <a:srgbClr val="5937E9"/>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5937E9"/>
                </a:solidFill>
              </a:rPr>
              <a:t>Dostoyevsky’s</a:t>
            </a:r>
          </a:p>
          <a:p>
            <a:pPr algn="ctr"/>
            <a:r>
              <a:rPr lang="en-GB" dirty="0">
                <a:solidFill>
                  <a:srgbClr val="5937E9"/>
                </a:solidFill>
              </a:rPr>
              <a:t>Brothers Karamazov </a:t>
            </a:r>
            <a:r>
              <a:rPr lang="en-GB" dirty="0">
                <a:solidFill>
                  <a:schemeClr val="tx1"/>
                </a:solidFill>
              </a:rPr>
              <a:t>suggests that for some, the reward of Heaven is actually just not enough to justify the suffering in the world. </a:t>
            </a:r>
          </a:p>
        </p:txBody>
      </p:sp>
      <p:sp>
        <p:nvSpPr>
          <p:cNvPr id="9" name="Rounded Rectangle 8"/>
          <p:cNvSpPr/>
          <p:nvPr/>
        </p:nvSpPr>
        <p:spPr>
          <a:xfrm>
            <a:off x="309928" y="859679"/>
            <a:ext cx="1857816" cy="1636598"/>
          </a:xfrm>
          <a:prstGeom prst="roundRect">
            <a:avLst/>
          </a:prstGeom>
          <a:noFill/>
          <a:ln w="25400">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FF99FF"/>
                </a:solidFill>
              </a:rPr>
              <a:t>D. Z. Phillips</a:t>
            </a:r>
          </a:p>
          <a:p>
            <a:pPr algn="ctr"/>
            <a:r>
              <a:rPr lang="en-GB" dirty="0">
                <a:solidFill>
                  <a:schemeClr val="tx1"/>
                </a:solidFill>
              </a:rPr>
              <a:t>It is never justifiable to hurt someone in order to help them.</a:t>
            </a:r>
          </a:p>
        </p:txBody>
      </p:sp>
      <p:sp>
        <p:nvSpPr>
          <p:cNvPr id="10" name="Rounded Rectangle 9"/>
          <p:cNvSpPr/>
          <p:nvPr/>
        </p:nvSpPr>
        <p:spPr>
          <a:xfrm>
            <a:off x="5614181" y="150027"/>
            <a:ext cx="3157021" cy="2067893"/>
          </a:xfrm>
          <a:prstGeom prst="roundRect">
            <a:avLst/>
          </a:prstGeom>
          <a:noFill/>
          <a:ln w="25400">
            <a:solidFill>
              <a:srgbClr val="3CE1F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3CE1F2"/>
                </a:solidFill>
              </a:rPr>
              <a:t>Flew </a:t>
            </a:r>
          </a:p>
          <a:p>
            <a:pPr algn="ctr"/>
            <a:r>
              <a:rPr lang="en-GB" dirty="0">
                <a:solidFill>
                  <a:schemeClr val="tx1"/>
                </a:solidFill>
              </a:rPr>
              <a:t>Believers have failed to face up to the </a:t>
            </a:r>
            <a:r>
              <a:rPr lang="en-GB" dirty="0" err="1">
                <a:solidFill>
                  <a:schemeClr val="tx1"/>
                </a:solidFill>
              </a:rPr>
              <a:t>PoE</a:t>
            </a:r>
            <a:r>
              <a:rPr lang="en-GB" dirty="0">
                <a:solidFill>
                  <a:schemeClr val="tx1"/>
                </a:solidFill>
              </a:rPr>
              <a:t>. They need to acknowledge that there is consistent solution. Believers change the nature of God to suit different circumstances.</a:t>
            </a:r>
          </a:p>
        </p:txBody>
      </p:sp>
      <p:sp>
        <p:nvSpPr>
          <p:cNvPr id="11" name="Rounded Rectangle 10"/>
          <p:cNvSpPr/>
          <p:nvPr/>
        </p:nvSpPr>
        <p:spPr>
          <a:xfrm>
            <a:off x="5111260" y="5197441"/>
            <a:ext cx="3001110" cy="1421950"/>
          </a:xfrm>
          <a:prstGeom prst="roundRect">
            <a:avLst/>
          </a:prstGeom>
          <a:noFill/>
          <a:ln w="254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92D050"/>
                </a:solidFill>
              </a:rPr>
              <a:t>J. S. Mill</a:t>
            </a:r>
          </a:p>
          <a:p>
            <a:pPr algn="ctr"/>
            <a:r>
              <a:rPr lang="en-GB" dirty="0">
                <a:solidFill>
                  <a:schemeClr val="tx1"/>
                </a:solidFill>
              </a:rPr>
              <a:t>The world is full of evidence for evil &amp; it points to a sadistic creator. We cannot look to God as omnibenevolent.</a:t>
            </a:r>
          </a:p>
        </p:txBody>
      </p:sp>
      <p:sp>
        <p:nvSpPr>
          <p:cNvPr id="12" name="TextBox 11"/>
          <p:cNvSpPr txBox="1"/>
          <p:nvPr/>
        </p:nvSpPr>
        <p:spPr>
          <a:xfrm>
            <a:off x="8112370" y="3181473"/>
            <a:ext cx="1580270" cy="461665"/>
          </a:xfrm>
          <a:prstGeom prst="rect">
            <a:avLst/>
          </a:prstGeom>
          <a:noFill/>
          <a:ln>
            <a:solidFill>
              <a:schemeClr val="tx1"/>
            </a:solidFill>
          </a:ln>
        </p:spPr>
        <p:txBody>
          <a:bodyPr wrap="square" rtlCol="0">
            <a:spAutoFit/>
          </a:bodyPr>
          <a:lstStyle/>
          <a:p>
            <a:pPr algn="ctr"/>
            <a:r>
              <a:rPr lang="en-GB" sz="2400" dirty="0"/>
              <a:t>Augustine</a:t>
            </a:r>
          </a:p>
        </p:txBody>
      </p:sp>
      <p:sp>
        <p:nvSpPr>
          <p:cNvPr id="13" name="TextBox 12"/>
          <p:cNvSpPr txBox="1"/>
          <p:nvPr/>
        </p:nvSpPr>
        <p:spPr>
          <a:xfrm>
            <a:off x="3431344" y="3923826"/>
            <a:ext cx="1442525" cy="461665"/>
          </a:xfrm>
          <a:prstGeom prst="rect">
            <a:avLst/>
          </a:prstGeom>
          <a:noFill/>
          <a:ln>
            <a:solidFill>
              <a:schemeClr val="tx1"/>
            </a:solidFill>
          </a:ln>
        </p:spPr>
        <p:txBody>
          <a:bodyPr wrap="square" rtlCol="0">
            <a:spAutoFit/>
          </a:bodyPr>
          <a:lstStyle/>
          <a:p>
            <a:pPr algn="ctr"/>
            <a:r>
              <a:rPr lang="en-GB" sz="2400" dirty="0"/>
              <a:t>Irenaeus</a:t>
            </a:r>
          </a:p>
        </p:txBody>
      </p:sp>
    </p:spTree>
    <p:extLst>
      <p:ext uri="{BB962C8B-B14F-4D97-AF65-F5344CB8AC3E}">
        <p14:creationId xmlns:p14="http://schemas.microsoft.com/office/powerpoint/2010/main" val="3364559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80572" y="2464326"/>
            <a:ext cx="2715064" cy="646331"/>
          </a:xfrm>
          <a:prstGeom prst="rect">
            <a:avLst/>
          </a:prstGeom>
          <a:noFill/>
          <a:ln>
            <a:solidFill>
              <a:schemeClr val="tx1"/>
            </a:solidFill>
          </a:ln>
        </p:spPr>
        <p:txBody>
          <a:bodyPr wrap="square" rtlCol="0">
            <a:spAutoFit/>
          </a:bodyPr>
          <a:lstStyle/>
          <a:p>
            <a:pPr algn="ctr"/>
            <a:r>
              <a:rPr lang="en-GB" sz="3600" dirty="0"/>
              <a:t>Omnipotence</a:t>
            </a:r>
          </a:p>
        </p:txBody>
      </p:sp>
      <p:sp>
        <p:nvSpPr>
          <p:cNvPr id="3" name="Rounded Rectangle 2"/>
          <p:cNvSpPr/>
          <p:nvPr/>
        </p:nvSpPr>
        <p:spPr>
          <a:xfrm>
            <a:off x="5099901" y="3216416"/>
            <a:ext cx="3572759" cy="3605225"/>
          </a:xfrm>
          <a:prstGeom prst="roundRect">
            <a:avLst/>
          </a:prstGeom>
          <a:noFill/>
          <a:ln w="254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FF9900"/>
                </a:solidFill>
              </a:rPr>
              <a:t>Vardy</a:t>
            </a:r>
          </a:p>
          <a:p>
            <a:pPr algn="ctr"/>
            <a:r>
              <a:rPr lang="en-GB" sz="1400" dirty="0">
                <a:solidFill>
                  <a:schemeClr val="tx1"/>
                </a:solidFill>
              </a:rPr>
              <a:t>(Self-limiting)</a:t>
            </a:r>
          </a:p>
          <a:p>
            <a:pPr algn="ctr"/>
            <a:r>
              <a:rPr lang="en-GB" dirty="0">
                <a:solidFill>
                  <a:schemeClr val="tx1"/>
                </a:solidFill>
              </a:rPr>
              <a:t>God created the universe in a way so that his ability to act was necessarily limited. The universe is perfectly suited for the existence of free, rational human beings. For things to be this way, God’s omnipotence has to be limited, this limitation is self-imposed. But God is still omnipotent because nothing limits his power, except when he chooses.</a:t>
            </a:r>
          </a:p>
        </p:txBody>
      </p:sp>
      <p:sp>
        <p:nvSpPr>
          <p:cNvPr id="4" name="Rounded Rectangle 3"/>
          <p:cNvSpPr/>
          <p:nvPr/>
        </p:nvSpPr>
        <p:spPr>
          <a:xfrm>
            <a:off x="9191134" y="128464"/>
            <a:ext cx="2748163" cy="2586455"/>
          </a:xfrm>
          <a:prstGeom prst="roundRect">
            <a:avLst/>
          </a:prstGeom>
          <a:noFill/>
          <a:ln w="25400">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9900CC"/>
                </a:solidFill>
              </a:rPr>
              <a:t>Aquinas </a:t>
            </a:r>
          </a:p>
          <a:p>
            <a:pPr algn="ctr"/>
            <a:r>
              <a:rPr lang="en-GB" sz="1400" dirty="0">
                <a:solidFill>
                  <a:schemeClr val="tx1"/>
                </a:solidFill>
              </a:rPr>
              <a:t>(Limited)</a:t>
            </a:r>
          </a:p>
          <a:p>
            <a:pPr algn="ctr"/>
            <a:r>
              <a:rPr lang="en-GB" dirty="0">
                <a:solidFill>
                  <a:schemeClr val="tx1"/>
                </a:solidFill>
              </a:rPr>
              <a:t>God can do anything that is ‘absolutely possible’, this is everything that is logically possible. God cannot do anything that is inconsistent with his nature.</a:t>
            </a:r>
          </a:p>
        </p:txBody>
      </p:sp>
      <p:sp>
        <p:nvSpPr>
          <p:cNvPr id="5" name="Rounded Rectangle 4"/>
          <p:cNvSpPr/>
          <p:nvPr/>
        </p:nvSpPr>
        <p:spPr>
          <a:xfrm>
            <a:off x="126262" y="124152"/>
            <a:ext cx="3078500" cy="2732500"/>
          </a:xfrm>
          <a:prstGeom prst="roundRect">
            <a:avLst/>
          </a:prstGeom>
          <a:noFill/>
          <a:ln w="2540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FF0066"/>
                </a:solidFill>
              </a:rPr>
              <a:t>Hartshorne</a:t>
            </a:r>
          </a:p>
          <a:p>
            <a:pPr algn="ctr"/>
            <a:r>
              <a:rPr lang="en-GB" dirty="0">
                <a:solidFill>
                  <a:schemeClr val="tx1"/>
                </a:solidFill>
              </a:rPr>
              <a:t>Total power isn’t that impressive – no one would be able to put up any resistance. Our freewill allows us to put up resistance. Omnipotence means being able to overcome resistance, not meeting no resistance.</a:t>
            </a:r>
          </a:p>
        </p:txBody>
      </p:sp>
      <p:sp>
        <p:nvSpPr>
          <p:cNvPr id="6" name="Rounded Rectangle 5"/>
          <p:cNvSpPr/>
          <p:nvPr/>
        </p:nvSpPr>
        <p:spPr>
          <a:xfrm>
            <a:off x="5720241" y="93369"/>
            <a:ext cx="3379902" cy="2208629"/>
          </a:xfrm>
          <a:prstGeom prst="roundRect">
            <a:avLst/>
          </a:prstGeom>
          <a:noFill/>
          <a:ln w="25400">
            <a:solidFill>
              <a:srgbClr val="5BD7A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5BD7A5"/>
                </a:solidFill>
              </a:rPr>
              <a:t>Swinburne</a:t>
            </a:r>
          </a:p>
          <a:p>
            <a:pPr algn="ctr"/>
            <a:r>
              <a:rPr lang="en-GB" sz="1400" dirty="0">
                <a:solidFill>
                  <a:schemeClr val="tx1"/>
                </a:solidFill>
              </a:rPr>
              <a:t>(Limited)</a:t>
            </a:r>
          </a:p>
          <a:p>
            <a:pPr algn="ctr"/>
            <a:r>
              <a:rPr lang="en-GB" dirty="0">
                <a:solidFill>
                  <a:schemeClr val="tx1"/>
                </a:solidFill>
              </a:rPr>
              <a:t>God can do anything. But ‘anything’ doesn’t include the logically impossible. A square circle isn’t a thing, so God cannot create one. Swinburne doesn’t think that this limits God.</a:t>
            </a:r>
          </a:p>
        </p:txBody>
      </p:sp>
      <p:sp>
        <p:nvSpPr>
          <p:cNvPr id="8" name="Rounded Rectangle 7"/>
          <p:cNvSpPr/>
          <p:nvPr/>
        </p:nvSpPr>
        <p:spPr>
          <a:xfrm>
            <a:off x="126262" y="2969444"/>
            <a:ext cx="4822810" cy="3822566"/>
          </a:xfrm>
          <a:prstGeom prst="roundRect">
            <a:avLst/>
          </a:prstGeom>
          <a:noFill/>
          <a:ln w="25400">
            <a:solidFill>
              <a:srgbClr val="5937E9"/>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5937E9"/>
                </a:solidFill>
              </a:rPr>
              <a:t>Macquarrie</a:t>
            </a:r>
          </a:p>
          <a:p>
            <a:pPr algn="ctr"/>
            <a:r>
              <a:rPr lang="en-GB" sz="1400" dirty="0">
                <a:solidFill>
                  <a:schemeClr val="tx1"/>
                </a:solidFill>
              </a:rPr>
              <a:t>(Self-limiting)</a:t>
            </a:r>
            <a:endParaRPr lang="en-GB" sz="1400" u="sng" dirty="0">
              <a:solidFill>
                <a:srgbClr val="5937E9"/>
              </a:solidFill>
            </a:endParaRPr>
          </a:p>
          <a:p>
            <a:pPr algn="ctr"/>
            <a:r>
              <a:rPr lang="en-GB" dirty="0">
                <a:solidFill>
                  <a:schemeClr val="tx1"/>
                </a:solidFill>
              </a:rPr>
              <a:t>God’s power is infinitely greater than the power we think of within the world. Humans have small, fallible minds &amp; our understanding of power is very different to the power on an infinite, divine scale. Parts of God’s nature will remain unknowable to us, we have to use analogy when talking of God’s power. Any limits to God’s omnipotence are self-imposed. God isn’t constrained by logic, the physical world or human action, but is constrained by omnipotence because he chooses to limit his own power out of love for humanity. </a:t>
            </a:r>
          </a:p>
        </p:txBody>
      </p:sp>
      <p:sp>
        <p:nvSpPr>
          <p:cNvPr id="10" name="Rounded Rectangle 9"/>
          <p:cNvSpPr/>
          <p:nvPr/>
        </p:nvSpPr>
        <p:spPr>
          <a:xfrm>
            <a:off x="3324457" y="124152"/>
            <a:ext cx="2237357" cy="2732500"/>
          </a:xfrm>
          <a:prstGeom prst="roundRect">
            <a:avLst/>
          </a:prstGeom>
          <a:noFill/>
          <a:ln w="25400">
            <a:solidFill>
              <a:srgbClr val="3CE1F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3CE1F2"/>
                </a:solidFill>
              </a:rPr>
              <a:t>Augustine</a:t>
            </a:r>
          </a:p>
          <a:p>
            <a:pPr algn="ctr"/>
            <a:r>
              <a:rPr lang="en-GB" sz="1400" dirty="0">
                <a:solidFill>
                  <a:schemeClr val="tx1"/>
                </a:solidFill>
              </a:rPr>
              <a:t>(Self-limiting)</a:t>
            </a:r>
          </a:p>
          <a:p>
            <a:pPr algn="ctr"/>
            <a:r>
              <a:rPr lang="en-GB" dirty="0">
                <a:solidFill>
                  <a:schemeClr val="tx1"/>
                </a:solidFill>
              </a:rPr>
              <a:t>God can do anything he chooses. God’s divine power means he self-imposes limitations that are contrary to his nature, such as doing evil.</a:t>
            </a:r>
            <a:r>
              <a:rPr lang="en-GB" sz="2200" u="sng" dirty="0">
                <a:solidFill>
                  <a:srgbClr val="3CE1F2"/>
                </a:solidFill>
              </a:rPr>
              <a:t> </a:t>
            </a:r>
          </a:p>
        </p:txBody>
      </p:sp>
      <p:sp>
        <p:nvSpPr>
          <p:cNvPr id="11" name="Rounded Rectangle 10"/>
          <p:cNvSpPr/>
          <p:nvPr/>
        </p:nvSpPr>
        <p:spPr>
          <a:xfrm>
            <a:off x="8823489" y="2818946"/>
            <a:ext cx="3242249" cy="3948223"/>
          </a:xfrm>
          <a:prstGeom prst="roundRect">
            <a:avLst/>
          </a:prstGeom>
          <a:noFill/>
          <a:ln w="254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92D050"/>
                </a:solidFill>
              </a:rPr>
              <a:t>Descartes</a:t>
            </a:r>
          </a:p>
          <a:p>
            <a:pPr algn="ctr"/>
            <a:r>
              <a:rPr lang="en-GB" sz="1400" dirty="0">
                <a:solidFill>
                  <a:schemeClr val="tx1"/>
                </a:solidFill>
              </a:rPr>
              <a:t>(Unlimited)</a:t>
            </a:r>
          </a:p>
          <a:p>
            <a:pPr algn="ctr"/>
            <a:r>
              <a:rPr lang="en-GB" dirty="0">
                <a:solidFill>
                  <a:schemeClr val="tx1"/>
                </a:solidFill>
              </a:rPr>
              <a:t>God can do anything, even the logically impossible. God is the supreme perfection, so cannot have any limitations. God becomes limited if he is confined to the laws of logic. God can overcome the mathematical laws that he created. God is capable of doing evil, but is prevented from doing so because of his omnibenevolence. </a:t>
            </a:r>
          </a:p>
        </p:txBody>
      </p:sp>
    </p:spTree>
    <p:extLst>
      <p:ext uri="{BB962C8B-B14F-4D97-AF65-F5344CB8AC3E}">
        <p14:creationId xmlns:p14="http://schemas.microsoft.com/office/powerpoint/2010/main" val="3772844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39704" y="3892311"/>
            <a:ext cx="2715064" cy="1200329"/>
          </a:xfrm>
          <a:prstGeom prst="rect">
            <a:avLst/>
          </a:prstGeom>
          <a:noFill/>
          <a:ln>
            <a:solidFill>
              <a:schemeClr val="tx1"/>
            </a:solidFill>
          </a:ln>
        </p:spPr>
        <p:txBody>
          <a:bodyPr wrap="square" rtlCol="0">
            <a:spAutoFit/>
          </a:bodyPr>
          <a:lstStyle/>
          <a:p>
            <a:pPr algn="ctr"/>
            <a:r>
              <a:rPr lang="en-GB" sz="3600" dirty="0"/>
              <a:t>Omniscience &amp; Time</a:t>
            </a:r>
          </a:p>
        </p:txBody>
      </p:sp>
      <p:sp>
        <p:nvSpPr>
          <p:cNvPr id="3" name="Rounded Rectangle 2"/>
          <p:cNvSpPr/>
          <p:nvPr/>
        </p:nvSpPr>
        <p:spPr>
          <a:xfrm>
            <a:off x="5139704" y="5237563"/>
            <a:ext cx="3363274" cy="1540296"/>
          </a:xfrm>
          <a:prstGeom prst="roundRect">
            <a:avLst/>
          </a:prstGeom>
          <a:noFill/>
          <a:ln w="254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err="1">
                <a:solidFill>
                  <a:srgbClr val="FF9900"/>
                </a:solidFill>
              </a:rPr>
              <a:t>Kotarbi</a:t>
            </a:r>
            <a:r>
              <a:rPr lang="en-GB" sz="2200" u="sng" dirty="0" err="1">
                <a:solidFill>
                  <a:srgbClr val="FF9900"/>
                </a:solidFill>
                <a:latin typeface="Calibri" panose="020F0502020204030204" pitchFamily="34" charset="0"/>
                <a:cs typeface="Calibri" panose="020F0502020204030204" pitchFamily="34" charset="0"/>
              </a:rPr>
              <a:t>ński</a:t>
            </a:r>
            <a:endParaRPr lang="en-GB" sz="2200" u="sng" dirty="0">
              <a:solidFill>
                <a:srgbClr val="FF9900"/>
              </a:solidFill>
            </a:endParaRPr>
          </a:p>
          <a:p>
            <a:pPr algn="ctr"/>
            <a:r>
              <a:rPr lang="en-GB" sz="1750" dirty="0">
                <a:solidFill>
                  <a:schemeClr val="tx1"/>
                </a:solidFill>
              </a:rPr>
              <a:t>Time only relates to the lastingness of objects, it isn’t something separate. If God isn’t an object, then he could be outside time.</a:t>
            </a:r>
            <a:endParaRPr lang="en-GB" sz="1750" u="sng" dirty="0">
              <a:solidFill>
                <a:srgbClr val="FF0066"/>
              </a:solidFill>
            </a:endParaRPr>
          </a:p>
        </p:txBody>
      </p:sp>
      <p:sp>
        <p:nvSpPr>
          <p:cNvPr id="4" name="Rounded Rectangle 3"/>
          <p:cNvSpPr/>
          <p:nvPr/>
        </p:nvSpPr>
        <p:spPr>
          <a:xfrm>
            <a:off x="144191" y="98165"/>
            <a:ext cx="5608364" cy="2570626"/>
          </a:xfrm>
          <a:prstGeom prst="roundRect">
            <a:avLst/>
          </a:prstGeom>
          <a:noFill/>
          <a:ln w="25400">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9900CC"/>
                </a:solidFill>
              </a:rPr>
              <a:t>Swinburne </a:t>
            </a:r>
          </a:p>
          <a:p>
            <a:pPr algn="ctr"/>
            <a:r>
              <a:rPr lang="en-GB" sz="1750" dirty="0">
                <a:solidFill>
                  <a:schemeClr val="tx1"/>
                </a:solidFill>
              </a:rPr>
              <a:t> A timeless God would be unable to love. A loving being responds to love. An eternal God isn’t biblical. A perfect being doesn’t have to be immutable. The connection between perfection &amp; immutability is down to Plato, but we don’t have to accept Plato’s thinking. Swinburne argues that God doesn’t have to have a fixed nature for all eternity. God interacts with people &amp; decisions may change as a result of his ongoing relationship with people.</a:t>
            </a:r>
          </a:p>
        </p:txBody>
      </p:sp>
      <p:sp>
        <p:nvSpPr>
          <p:cNvPr id="5" name="Rounded Rectangle 4"/>
          <p:cNvSpPr/>
          <p:nvPr/>
        </p:nvSpPr>
        <p:spPr>
          <a:xfrm>
            <a:off x="5812293" y="2245809"/>
            <a:ext cx="2042475" cy="1315273"/>
          </a:xfrm>
          <a:prstGeom prst="roundRect">
            <a:avLst/>
          </a:prstGeom>
          <a:noFill/>
          <a:ln w="2540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FF0066"/>
                </a:solidFill>
              </a:rPr>
              <a:t>Tillich</a:t>
            </a:r>
          </a:p>
          <a:p>
            <a:pPr algn="ctr"/>
            <a:r>
              <a:rPr lang="en-GB" sz="1750" dirty="0">
                <a:solidFill>
                  <a:schemeClr val="tx1"/>
                </a:solidFill>
              </a:rPr>
              <a:t>A God outside the temporal process would be lifeless.</a:t>
            </a:r>
            <a:endParaRPr lang="en-GB" sz="1750" u="sng" dirty="0">
              <a:solidFill>
                <a:srgbClr val="FF0066"/>
              </a:solidFill>
            </a:endParaRPr>
          </a:p>
        </p:txBody>
      </p:sp>
      <p:sp>
        <p:nvSpPr>
          <p:cNvPr id="6" name="Rounded Rectangle 5"/>
          <p:cNvSpPr/>
          <p:nvPr/>
        </p:nvSpPr>
        <p:spPr>
          <a:xfrm>
            <a:off x="144190" y="2782669"/>
            <a:ext cx="4891916" cy="4023012"/>
          </a:xfrm>
          <a:prstGeom prst="roundRect">
            <a:avLst/>
          </a:prstGeom>
          <a:noFill/>
          <a:ln w="25400">
            <a:solidFill>
              <a:srgbClr val="5BD7A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5BD7A5"/>
                </a:solidFill>
              </a:rPr>
              <a:t>Boethius </a:t>
            </a:r>
          </a:p>
          <a:p>
            <a:pPr algn="ctr"/>
            <a:r>
              <a:rPr lang="en-GB" sz="1750" dirty="0">
                <a:solidFill>
                  <a:schemeClr val="tx1"/>
                </a:solidFill>
              </a:rPr>
              <a:t>God sees things in a different way to humanity. Humans have fixed pasts &amp; uncertain futures. An uncertain future means we have genuine freewill. God doesn’t have time constraints, so his knowledge transcends all temporal change. God can look down on us as we move along our timelines, seeing our past, present &amp; futures simultaneously. God has perfect knowledge of what we will choose to do, but God doesn’t know what we will do in advance, because there is no ‘in advance’ for God. We can’t criticise God for not knowing what will &amp; has happened, this doesn’t threaten God’s wisdom. Knowing an event will happen doesn’t cause an event.</a:t>
            </a:r>
          </a:p>
        </p:txBody>
      </p:sp>
      <p:sp>
        <p:nvSpPr>
          <p:cNvPr id="8" name="Rounded Rectangle 7"/>
          <p:cNvSpPr/>
          <p:nvPr/>
        </p:nvSpPr>
        <p:spPr>
          <a:xfrm>
            <a:off x="7958366" y="1998481"/>
            <a:ext cx="4159099" cy="2960017"/>
          </a:xfrm>
          <a:prstGeom prst="roundRect">
            <a:avLst/>
          </a:prstGeom>
          <a:noFill/>
          <a:ln w="25400">
            <a:solidFill>
              <a:srgbClr val="5937E9"/>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5937E9"/>
                </a:solidFill>
              </a:rPr>
              <a:t>Anselm</a:t>
            </a:r>
          </a:p>
          <a:p>
            <a:pPr algn="ctr"/>
            <a:r>
              <a:rPr lang="en-GB" sz="1400" dirty="0">
                <a:solidFill>
                  <a:schemeClr val="tx1"/>
                </a:solidFill>
              </a:rPr>
              <a:t>Four-</a:t>
            </a:r>
            <a:r>
              <a:rPr lang="en-GB" sz="1400" dirty="0" err="1">
                <a:solidFill>
                  <a:schemeClr val="tx1"/>
                </a:solidFill>
              </a:rPr>
              <a:t>Dimensionalist</a:t>
            </a:r>
            <a:r>
              <a:rPr lang="en-GB" sz="1400" dirty="0">
                <a:solidFill>
                  <a:schemeClr val="tx1"/>
                </a:solidFill>
              </a:rPr>
              <a:t> Approach</a:t>
            </a:r>
          </a:p>
          <a:p>
            <a:pPr algn="ctr"/>
            <a:r>
              <a:rPr lang="en-GB" sz="1750" dirty="0">
                <a:solidFill>
                  <a:schemeClr val="tx1"/>
                </a:solidFill>
              </a:rPr>
              <a:t>Humans live in a presentism way (only the present moment exists, the only reality is the present), but God doesn’t. Time is the 4</a:t>
            </a:r>
            <a:r>
              <a:rPr lang="en-GB" sz="1750" baseline="30000" dirty="0">
                <a:solidFill>
                  <a:schemeClr val="tx1"/>
                </a:solidFill>
              </a:rPr>
              <a:t>th</a:t>
            </a:r>
            <a:r>
              <a:rPr lang="en-GB" sz="1750" dirty="0">
                <a:solidFill>
                  <a:schemeClr val="tx1"/>
                </a:solidFill>
              </a:rPr>
              <a:t> dimension, along with height, width &amp; depth. God’s unlimited nature of time &amp; space allows him to be in the past, present &amp; future at the same time. Every time &amp; space is created &amp; sustained by God. God is in control of time &amp; space.  </a:t>
            </a:r>
          </a:p>
        </p:txBody>
      </p:sp>
      <p:sp>
        <p:nvSpPr>
          <p:cNvPr id="10" name="Rounded Rectangle 9"/>
          <p:cNvSpPr/>
          <p:nvPr/>
        </p:nvSpPr>
        <p:spPr>
          <a:xfrm>
            <a:off x="8684536" y="5099901"/>
            <a:ext cx="3363274" cy="1677958"/>
          </a:xfrm>
          <a:prstGeom prst="roundRect">
            <a:avLst/>
          </a:prstGeom>
          <a:noFill/>
          <a:ln w="25400">
            <a:solidFill>
              <a:srgbClr val="3CE1F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3CE1F2"/>
                </a:solidFill>
              </a:rPr>
              <a:t>Augustine</a:t>
            </a:r>
          </a:p>
          <a:p>
            <a:pPr algn="ctr"/>
            <a:r>
              <a:rPr lang="en-GB" sz="1750" dirty="0">
                <a:solidFill>
                  <a:schemeClr val="tx1"/>
                </a:solidFill>
              </a:rPr>
              <a:t>The Biblical creation story points towards a timeless God, who chooses to create day &amp; night, but who transcends the notion of before &amp; after. God is immutable</a:t>
            </a:r>
            <a:r>
              <a:rPr lang="en-GB" dirty="0">
                <a:solidFill>
                  <a:schemeClr val="tx1"/>
                </a:solidFill>
              </a:rPr>
              <a:t>.</a:t>
            </a:r>
            <a:endParaRPr lang="en-GB" dirty="0">
              <a:solidFill>
                <a:srgbClr val="3CE1F2"/>
              </a:solidFill>
            </a:endParaRPr>
          </a:p>
        </p:txBody>
      </p:sp>
      <p:sp>
        <p:nvSpPr>
          <p:cNvPr id="11" name="Rounded Rectangle 10"/>
          <p:cNvSpPr/>
          <p:nvPr/>
        </p:nvSpPr>
        <p:spPr>
          <a:xfrm>
            <a:off x="5910607" y="139189"/>
            <a:ext cx="6206858" cy="1745414"/>
          </a:xfrm>
          <a:prstGeom prst="roundRect">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200" u="sng" dirty="0">
                <a:solidFill>
                  <a:srgbClr val="00B050"/>
                </a:solidFill>
              </a:rPr>
              <a:t>Schleiermacher</a:t>
            </a:r>
          </a:p>
          <a:p>
            <a:pPr algn="ctr"/>
            <a:r>
              <a:rPr lang="en-GB" sz="1750" dirty="0">
                <a:solidFill>
                  <a:schemeClr val="tx1"/>
                </a:solidFill>
              </a:rPr>
              <a:t>God’s knowledge is like the knowledge close friends have of each other’s future behaviour. God knows what sort of people we are &amp; what our response &amp; actions will be to situations. This knowledge doesn’t restrict or influence us. We can still make genuinely free choices that we can be held morally responsible for.</a:t>
            </a:r>
          </a:p>
        </p:txBody>
      </p:sp>
    </p:spTree>
    <p:extLst>
      <p:ext uri="{BB962C8B-B14F-4D97-AF65-F5344CB8AC3E}">
        <p14:creationId xmlns:p14="http://schemas.microsoft.com/office/powerpoint/2010/main" val="39661112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6897</TotalTime>
  <Words>5788</Words>
  <Application>Microsoft Office PowerPoint</Application>
  <PresentationFormat>Widescreen</PresentationFormat>
  <Paragraphs>340</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Raw, Josephine (IPS)</dc:creator>
  <cp:lastModifiedBy>Hannah Hardcastle</cp:lastModifiedBy>
  <cp:revision>123</cp:revision>
  <dcterms:created xsi:type="dcterms:W3CDTF">2017-05-25T19:38:29Z</dcterms:created>
  <dcterms:modified xsi:type="dcterms:W3CDTF">2020-12-13T20:42:40Z</dcterms:modified>
</cp:coreProperties>
</file>